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8" r:id="rId2"/>
    <p:sldId id="4788" r:id="rId3"/>
    <p:sldId id="2184" r:id="rId4"/>
    <p:sldId id="4756" r:id="rId5"/>
    <p:sldId id="2188" r:id="rId6"/>
    <p:sldId id="2189" r:id="rId7"/>
    <p:sldId id="2191" r:id="rId8"/>
    <p:sldId id="4837" r:id="rId9"/>
    <p:sldId id="2192" r:id="rId10"/>
    <p:sldId id="2193" r:id="rId11"/>
    <p:sldId id="4825" r:id="rId12"/>
    <p:sldId id="4826" r:id="rId13"/>
    <p:sldId id="4834" r:id="rId14"/>
    <p:sldId id="4828" r:id="rId15"/>
    <p:sldId id="4835" r:id="rId16"/>
    <p:sldId id="4836" r:id="rId17"/>
    <p:sldId id="2200" r:id="rId18"/>
    <p:sldId id="2201" r:id="rId19"/>
    <p:sldId id="4824" r:id="rId20"/>
    <p:sldId id="2287" r:id="rId21"/>
  </p:sldIdLst>
  <p:sldSz cx="12192000" cy="6858000"/>
  <p:notesSz cx="6858000" cy="9144000"/>
  <p:embeddedFontLst>
    <p:embeddedFont>
      <p:font typeface="Algerian" panose="04020705040A02060702" pitchFamily="82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Segoe UI" panose="020B0502040204020203" pitchFamily="34" charset="0"/>
      <p:regular r:id="rId29"/>
      <p:bold r:id="rId30"/>
      <p:italic r:id="rId31"/>
      <p:boldItalic r:id="rId32"/>
    </p:embeddedFont>
    <p:embeddedFont>
      <p:font typeface="Segoe UI Black" panose="020B0A02040204020203" pitchFamily="34" charset="0"/>
      <p:bold r:id="rId33"/>
      <p:boldItalic r:id="rId34"/>
    </p:embeddedFont>
    <p:embeddedFont>
      <p:font typeface="Segoe UI Emoji" panose="020B0502040204020203" pitchFamily="34" charset="0"/>
      <p:regular r:id="rId35"/>
    </p:embeddedFont>
    <p:embeddedFont>
      <p:font typeface="等线" panose="02010600030101010101" pitchFamily="2" charset="-122"/>
      <p:regular r:id="rId36"/>
      <p:bold r:id="rId37"/>
    </p:embeddedFont>
    <p:embeddedFont>
      <p:font typeface="华文细黑" panose="02010600040101010101" pitchFamily="2" charset="-122"/>
      <p:regular r:id="rId38"/>
    </p:embeddedFont>
    <p:embeddedFont>
      <p:font typeface="微软雅黑" panose="020B0503020204020204" pitchFamily="34" charset="-122"/>
      <p:regular r:id="rId39"/>
      <p:bold r:id="rId40"/>
    </p:embeddedFont>
    <p:embeddedFont>
      <p:font typeface="义启小楷书" panose="02010601030101010101" pitchFamily="2" charset="-128"/>
      <p:regular r:id="rId41"/>
    </p:embeddedFont>
  </p:embeddedFontLst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06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0000FF"/>
    <a:srgbClr val="98BF46"/>
    <a:srgbClr val="1387B7"/>
    <a:srgbClr val="0066FF"/>
    <a:srgbClr val="FFC000"/>
    <a:srgbClr val="FFFFFF"/>
    <a:srgbClr val="4472C4"/>
    <a:srgbClr val="FFFF99"/>
    <a:srgbClr val="7FC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5" autoAdjust="0"/>
    <p:restoredTop sz="93034" autoAdjust="0"/>
  </p:normalViewPr>
  <p:slideViewPr>
    <p:cSldViewPr snapToGrid="0">
      <p:cViewPr varScale="1">
        <p:scale>
          <a:sx n="148" d="100"/>
          <a:sy n="148" d="100"/>
        </p:scale>
        <p:origin x="540" y="72"/>
      </p:cViewPr>
      <p:guideLst>
        <p:guide orient="horz" pos="1706"/>
        <p:guide pos="388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A9D10-00A1-4316-9DBF-1CFF2F39C327}" type="datetimeFigureOut">
              <a:rPr lang="zh-CN" altLang="en-US" smtClean="0"/>
              <a:t>2022/8/1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21E0D4-31D8-4080-A573-64BBB9E87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7FD3C-5E99-4122-A1EC-C8FBF6B0781B}" type="datetimeFigureOut">
              <a:rPr lang="zh-CN" altLang="en-US" smtClean="0"/>
              <a:t>2022/8/1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CE584D-DA30-42E6-B6AB-C9D2BEA4D8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376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224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dirty="0">
                <a:effectLst/>
              </a:rPr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259034-BEED-4024-A934-72E55E0D310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117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495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032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0640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941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655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389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963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2022/8/1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2022/8/1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DA9CF-03F6-42E8-909A-D8D840B3AC4D}" type="datetimeFigureOut">
              <a:rPr lang="zh-CN" altLang="en-US" smtClean="0"/>
              <a:t>2022/8/1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04D-74F3-442C-BEA0-A4B04CBF96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810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387B7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3"/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‹#›</a:t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10" name="图片 9" descr="计算机学院logo-组合01"/>
          <p:cNvPicPr>
            <a:picLocks noChangeAspect="1"/>
          </p:cNvPicPr>
          <p:nvPr userDrawn="1"/>
        </p:nvPicPr>
        <p:blipFill>
          <a:blip r:embed="rId2" cstate="hqprint"/>
          <a:stretch>
            <a:fillRect/>
          </a:stretch>
        </p:blipFill>
        <p:spPr>
          <a:xfrm>
            <a:off x="10076238" y="341471"/>
            <a:ext cx="1854367" cy="44992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702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CAD5595-43F6-4881-861D-D1E9149D8B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617443" y="6665667"/>
            <a:ext cx="1380275" cy="255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2022/8/1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2022/8/1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2022/8/1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2022/8/1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2022/8/1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2022/8/1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  <a:t>2022/8/1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图片 10" descr="计算机学院logo-组合01"/>
          <p:cNvPicPr>
            <a:picLocks noChangeAspect="1"/>
          </p:cNvPicPr>
          <p:nvPr/>
        </p:nvPicPr>
        <p:blipFill>
          <a:blip r:embed="rId4" cstate="hqprint">
            <a:biLevel thresh="25000"/>
          </a:blip>
          <a:stretch>
            <a:fillRect/>
          </a:stretch>
        </p:blipFill>
        <p:spPr>
          <a:xfrm>
            <a:off x="959358" y="680561"/>
            <a:ext cx="2753898" cy="668179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8A32CCD-A7D3-4969-AC7A-C66B9CF73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915" y="4805783"/>
            <a:ext cx="7139015" cy="151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47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1B71FEBE-4909-4EAB-8344-C67319A26CA4}"/>
              </a:ext>
            </a:extLst>
          </p:cNvPr>
          <p:cNvGrpSpPr/>
          <p:nvPr/>
        </p:nvGrpSpPr>
        <p:grpSpPr>
          <a:xfrm>
            <a:off x="3777500" y="1465750"/>
            <a:ext cx="928459" cy="2509049"/>
            <a:chOff x="3777500" y="1465750"/>
            <a:chExt cx="928459" cy="2509049"/>
          </a:xfrm>
        </p:grpSpPr>
        <p:cxnSp>
          <p:nvCxnSpPr>
            <p:cNvPr id="157" name="直接连接符 156">
              <a:extLst>
                <a:ext uri="{FF2B5EF4-FFF2-40B4-BE49-F238E27FC236}">
                  <a16:creationId xmlns:a16="http://schemas.microsoft.com/office/drawing/2014/main" id="{EB440FF4-00D7-4128-B9DC-AF0B0781E130}"/>
                </a:ext>
              </a:extLst>
            </p:cNvPr>
            <p:cNvCxnSpPr>
              <a:cxnSpLocks/>
            </p:cNvCxnSpPr>
            <p:nvPr/>
          </p:nvCxnSpPr>
          <p:spPr>
            <a:xfrm>
              <a:off x="4200479" y="1820784"/>
              <a:ext cx="0" cy="2154015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E39E11E7-5ED9-4101-8752-C44942793F4F}"/>
                </a:ext>
              </a:extLst>
            </p:cNvPr>
            <p:cNvSpPr/>
            <p:nvPr/>
          </p:nvSpPr>
          <p:spPr>
            <a:xfrm>
              <a:off x="3777500" y="1465750"/>
              <a:ext cx="928459" cy="3550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707" dirty="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S_Type</a:t>
              </a:r>
              <a:endParaRPr lang="zh-CN" altLang="en-US" sz="1707" dirty="0">
                <a:solidFill>
                  <a:srgbClr val="0066FF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cxnSp>
        <p:nvCxnSpPr>
          <p:cNvPr id="164" name="直接连接符 163">
            <a:extLst>
              <a:ext uri="{FF2B5EF4-FFF2-40B4-BE49-F238E27FC236}">
                <a16:creationId xmlns:a16="http://schemas.microsoft.com/office/drawing/2014/main" id="{33921C6A-A696-483D-B72D-B0213D56B764}"/>
              </a:ext>
            </a:extLst>
          </p:cNvPr>
          <p:cNvCxnSpPr>
            <a:cxnSpLocks/>
          </p:cNvCxnSpPr>
          <p:nvPr/>
        </p:nvCxnSpPr>
        <p:spPr>
          <a:xfrm>
            <a:off x="4259728" y="4143880"/>
            <a:ext cx="38712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2" name="直接连接符 161">
            <a:extLst>
              <a:ext uri="{FF2B5EF4-FFF2-40B4-BE49-F238E27FC236}">
                <a16:creationId xmlns:a16="http://schemas.microsoft.com/office/drawing/2014/main" id="{4907BB45-70E7-4997-BD99-D1357933D236}"/>
              </a:ext>
            </a:extLst>
          </p:cNvPr>
          <p:cNvCxnSpPr/>
          <p:nvPr/>
        </p:nvCxnSpPr>
        <p:spPr>
          <a:xfrm>
            <a:off x="3489016" y="4272234"/>
            <a:ext cx="658040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1" name="直接连接符 160">
            <a:extLst>
              <a:ext uri="{FF2B5EF4-FFF2-40B4-BE49-F238E27FC236}">
                <a16:creationId xmlns:a16="http://schemas.microsoft.com/office/drawing/2014/main" id="{F914EE27-0062-4F42-BE01-F8B915FBA5F9}"/>
              </a:ext>
            </a:extLst>
          </p:cNvPr>
          <p:cNvCxnSpPr/>
          <p:nvPr/>
        </p:nvCxnSpPr>
        <p:spPr>
          <a:xfrm>
            <a:off x="3483145" y="4009483"/>
            <a:ext cx="658040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" name="直接连接符 92"/>
          <p:cNvCxnSpPr/>
          <p:nvPr/>
        </p:nvCxnSpPr>
        <p:spPr>
          <a:xfrm>
            <a:off x="7531867" y="1794380"/>
            <a:ext cx="0" cy="479656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数据通路综合</a:t>
            </a:r>
          </a:p>
        </p:txBody>
      </p:sp>
      <p:sp>
        <p:nvSpPr>
          <p:cNvPr id="4" name="流程图: 手动输入 146">
            <a:extLst>
              <a:ext uri="{FF2B5EF4-FFF2-40B4-BE49-F238E27FC236}">
                <a16:creationId xmlns:a16="http://schemas.microsoft.com/office/drawing/2014/main" id="{083F1803-E01C-499C-8DE9-4FDC2E176D6B}"/>
              </a:ext>
            </a:extLst>
          </p:cNvPr>
          <p:cNvSpPr/>
          <p:nvPr/>
        </p:nvSpPr>
        <p:spPr>
          <a:xfrm>
            <a:off x="4574352" y="3943143"/>
            <a:ext cx="1159685" cy="29249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9483 h 17483"/>
              <a:gd name="connsiteX1" fmla="*/ 10000 w 10000"/>
              <a:gd name="connsiteY1" fmla="*/ 0 h 17483"/>
              <a:gd name="connsiteX2" fmla="*/ 10000 w 10000"/>
              <a:gd name="connsiteY2" fmla="*/ 17483 h 17483"/>
              <a:gd name="connsiteX3" fmla="*/ 0 w 10000"/>
              <a:gd name="connsiteY3" fmla="*/ 17483 h 17483"/>
              <a:gd name="connsiteX4" fmla="*/ 0 w 10000"/>
              <a:gd name="connsiteY4" fmla="*/ 9483 h 17483"/>
              <a:gd name="connsiteX0" fmla="*/ 0 w 10000"/>
              <a:gd name="connsiteY0" fmla="*/ 5355 h 13355"/>
              <a:gd name="connsiteX1" fmla="*/ 10000 w 10000"/>
              <a:gd name="connsiteY1" fmla="*/ 0 h 13355"/>
              <a:gd name="connsiteX2" fmla="*/ 10000 w 10000"/>
              <a:gd name="connsiteY2" fmla="*/ 13355 h 13355"/>
              <a:gd name="connsiteX3" fmla="*/ 0 w 10000"/>
              <a:gd name="connsiteY3" fmla="*/ 13355 h 13355"/>
              <a:gd name="connsiteX4" fmla="*/ 0 w 10000"/>
              <a:gd name="connsiteY4" fmla="*/ 5355 h 1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3355">
                <a:moveTo>
                  <a:pt x="0" y="5355"/>
                </a:moveTo>
                <a:lnTo>
                  <a:pt x="10000" y="0"/>
                </a:lnTo>
                <a:lnTo>
                  <a:pt x="10000" y="13355"/>
                </a:lnTo>
                <a:lnTo>
                  <a:pt x="0" y="13355"/>
                </a:lnTo>
                <a:lnTo>
                  <a:pt x="0" y="5355"/>
                </a:lnTo>
                <a:close/>
              </a:path>
            </a:pathLst>
          </a:custGeom>
          <a:solidFill>
            <a:srgbClr val="ED7D3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cxnSp>
        <p:nvCxnSpPr>
          <p:cNvPr id="5" name="直接连接符 4"/>
          <p:cNvCxnSpPr/>
          <p:nvPr/>
        </p:nvCxnSpPr>
        <p:spPr>
          <a:xfrm>
            <a:off x="5238530" y="1794380"/>
            <a:ext cx="0" cy="362094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36DE31D-6224-4A79-A586-E90E1B755F76}"/>
              </a:ext>
            </a:extLst>
          </p:cNvPr>
          <p:cNvCxnSpPr>
            <a:cxnSpLocks/>
          </p:cNvCxnSpPr>
          <p:nvPr/>
        </p:nvCxnSpPr>
        <p:spPr>
          <a:xfrm>
            <a:off x="5749876" y="2768342"/>
            <a:ext cx="924532" cy="0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562766D-06B6-4E68-A522-842479D25B05}"/>
              </a:ext>
            </a:extLst>
          </p:cNvPr>
          <p:cNvCxnSpPr/>
          <p:nvPr/>
        </p:nvCxnSpPr>
        <p:spPr>
          <a:xfrm>
            <a:off x="5823516" y="2390988"/>
            <a:ext cx="1476815" cy="1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3817833" y="3349181"/>
            <a:ext cx="658040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3497147" y="2655790"/>
            <a:ext cx="100424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3484102" y="2370801"/>
            <a:ext cx="100424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9EC13A88-E991-4549-A4E9-1AB624E29D45}"/>
              </a:ext>
            </a:extLst>
          </p:cNvPr>
          <p:cNvSpPr/>
          <p:nvPr/>
        </p:nvSpPr>
        <p:spPr>
          <a:xfrm>
            <a:off x="1543165" y="2156475"/>
            <a:ext cx="239223" cy="429550"/>
          </a:xfrm>
          <a:prstGeom prst="rect">
            <a:avLst/>
          </a:prstGeom>
          <a:solidFill>
            <a:srgbClr val="59B2FF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089DE98-FC37-4C1F-9209-35555F31F6C6}"/>
              </a:ext>
            </a:extLst>
          </p:cNvPr>
          <p:cNvCxnSpPr>
            <a:cxnSpLocks/>
          </p:cNvCxnSpPr>
          <p:nvPr/>
        </p:nvCxnSpPr>
        <p:spPr>
          <a:xfrm flipV="1">
            <a:off x="1663481" y="2589258"/>
            <a:ext cx="0" cy="95627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3E86E4D-6506-4B6C-819B-7E93777F8C98}"/>
              </a:ext>
            </a:extLst>
          </p:cNvPr>
          <p:cNvSpPr/>
          <p:nvPr/>
        </p:nvSpPr>
        <p:spPr>
          <a:xfrm>
            <a:off x="1427274" y="2634174"/>
            <a:ext cx="50687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zh-CN" altLang="en-US" sz="1327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F435E62-1B17-4BA9-998E-C68E27B7159C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248528" y="2370802"/>
            <a:ext cx="294637" cy="44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FA0641A-9AF0-469B-9506-621DE6150E4C}"/>
              </a:ext>
            </a:extLst>
          </p:cNvPr>
          <p:cNvCxnSpPr>
            <a:cxnSpLocks/>
          </p:cNvCxnSpPr>
          <p:nvPr/>
        </p:nvCxnSpPr>
        <p:spPr>
          <a:xfrm>
            <a:off x="1787301" y="2375390"/>
            <a:ext cx="325285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46DDA379-1226-4826-8B6B-FF530A6E4CF8}"/>
              </a:ext>
            </a:extLst>
          </p:cNvPr>
          <p:cNvSpPr/>
          <p:nvPr/>
        </p:nvSpPr>
        <p:spPr>
          <a:xfrm>
            <a:off x="1463176" y="1835916"/>
            <a:ext cx="434734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17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lang="zh-CN" altLang="en-US" sz="1517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93F85A8-96F3-452E-9BCC-000492316DCE}"/>
              </a:ext>
            </a:extLst>
          </p:cNvPr>
          <p:cNvGrpSpPr/>
          <p:nvPr/>
        </p:nvGrpSpPr>
        <p:grpSpPr>
          <a:xfrm>
            <a:off x="2104452" y="2065678"/>
            <a:ext cx="895565" cy="1370404"/>
            <a:chOff x="2153669" y="3581315"/>
            <a:chExt cx="981236" cy="1387999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936F5A9-F8E0-4150-BE74-09DC31568611}"/>
                </a:ext>
              </a:extLst>
            </p:cNvPr>
            <p:cNvSpPr/>
            <p:nvPr/>
          </p:nvSpPr>
          <p:spPr>
            <a:xfrm>
              <a:off x="2162582" y="3581315"/>
              <a:ext cx="920297" cy="138799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solidFill>
                  <a:schemeClr val="bg1"/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A1263AF7-1AE1-441D-BD17-CAFE2B5FC5A8}"/>
                </a:ext>
              </a:extLst>
            </p:cNvPr>
            <p:cNvSpPr/>
            <p:nvPr/>
          </p:nvSpPr>
          <p:spPr>
            <a:xfrm>
              <a:off x="2672635" y="3769167"/>
              <a:ext cx="462270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378166C-4459-4E94-9180-444EAF8AFBBF}"/>
                </a:ext>
              </a:extLst>
            </p:cNvPr>
            <p:cNvSpPr/>
            <p:nvPr/>
          </p:nvSpPr>
          <p:spPr>
            <a:xfrm>
              <a:off x="2153669" y="3768090"/>
              <a:ext cx="337571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BFF6D01-103F-4654-AA84-F27640E2F424}"/>
                </a:ext>
              </a:extLst>
            </p:cNvPr>
            <p:cNvSpPr/>
            <p:nvPr/>
          </p:nvSpPr>
          <p:spPr>
            <a:xfrm>
              <a:off x="2247904" y="4158047"/>
              <a:ext cx="760851" cy="5072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77"/>
              <a:r>
                <a:rPr lang="zh-CN" altLang="en-US" sz="1327" b="1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指令</a:t>
              </a:r>
              <a:endParaRPr lang="en-US" altLang="zh-CN" sz="1327" b="1" kern="0" dirty="0">
                <a:solidFill>
                  <a:schemeClr val="bg1"/>
                </a:solidFill>
                <a:latin typeface="微软雅黑"/>
                <a:ea typeface="微软雅黑"/>
              </a:endParaRPr>
            </a:p>
            <a:p>
              <a:pPr algn="ctr" defTabSz="914277"/>
              <a:r>
                <a:rPr lang="zh-CN" altLang="en-US" sz="1327" b="1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存储器</a:t>
              </a: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857128C0-652A-4E30-91F0-107AF02ABF89}"/>
              </a:ext>
            </a:extLst>
          </p:cNvPr>
          <p:cNvSpPr/>
          <p:nvPr/>
        </p:nvSpPr>
        <p:spPr>
          <a:xfrm>
            <a:off x="2906017" y="2104152"/>
            <a:ext cx="622286" cy="267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38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指令字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ADE1577-D099-48C5-A765-0576FAF32FDA}"/>
              </a:ext>
            </a:extLst>
          </p:cNvPr>
          <p:cNvSpPr/>
          <p:nvPr/>
        </p:nvSpPr>
        <p:spPr>
          <a:xfrm>
            <a:off x="3440046" y="2420730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24:20</a:t>
            </a:r>
            <a:endParaRPr lang="zh-CN" altLang="en-US" sz="104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7EABD73-17EC-4DE6-9461-54B9F3D31B84}"/>
              </a:ext>
            </a:extLst>
          </p:cNvPr>
          <p:cNvSpPr/>
          <p:nvPr/>
        </p:nvSpPr>
        <p:spPr>
          <a:xfrm>
            <a:off x="3442118" y="2160188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19:15</a:t>
            </a:r>
            <a:endParaRPr lang="zh-CN" altLang="en-US" sz="104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D8564FE-64CF-469A-8B28-1E018EFC2C23}"/>
              </a:ext>
            </a:extLst>
          </p:cNvPr>
          <p:cNvSpPr/>
          <p:nvPr/>
        </p:nvSpPr>
        <p:spPr>
          <a:xfrm>
            <a:off x="3425752" y="2748712"/>
            <a:ext cx="423514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11:7</a:t>
            </a:r>
            <a:endParaRPr lang="zh-CN" altLang="en-US" sz="104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BE19091-5D99-41B6-A7EA-D8533F28A0B2}"/>
              </a:ext>
            </a:extLst>
          </p:cNvPr>
          <p:cNvSpPr/>
          <p:nvPr/>
        </p:nvSpPr>
        <p:spPr>
          <a:xfrm>
            <a:off x="3414845" y="3776977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31:20</a:t>
            </a:r>
            <a:endParaRPr lang="zh-CN" altLang="en-US" sz="104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600B14C-13AA-43E5-91D1-E1A7CF7504B4}"/>
              </a:ext>
            </a:extLst>
          </p:cNvPr>
          <p:cNvSpPr/>
          <p:nvPr/>
        </p:nvSpPr>
        <p:spPr>
          <a:xfrm>
            <a:off x="4708987" y="3980758"/>
            <a:ext cx="101983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Extend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D4376B0-1190-45C0-A8F0-85641E224139}"/>
              </a:ext>
            </a:extLst>
          </p:cNvPr>
          <p:cNvSpPr/>
          <p:nvPr/>
        </p:nvSpPr>
        <p:spPr>
          <a:xfrm>
            <a:off x="5707811" y="4061688"/>
            <a:ext cx="81785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SignImm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流程图: 手动操作 32">
            <a:extLst>
              <a:ext uri="{FF2B5EF4-FFF2-40B4-BE49-F238E27FC236}">
                <a16:creationId xmlns:a16="http://schemas.microsoft.com/office/drawing/2014/main" id="{6C2FCBC5-1898-4C55-8A7D-7DB4F2A02A90}"/>
              </a:ext>
            </a:extLst>
          </p:cNvPr>
          <p:cNvSpPr/>
          <p:nvPr/>
        </p:nvSpPr>
        <p:spPr>
          <a:xfrm rot="16200000">
            <a:off x="6529761" y="2791858"/>
            <a:ext cx="505805" cy="214765"/>
          </a:xfrm>
          <a:prstGeom prst="flowChartManualOperation">
            <a:avLst/>
          </a:prstGeom>
          <a:solidFill>
            <a:srgbClr val="FFFF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B6FEBF0-D3C1-4E44-A076-F8543F45AA45}"/>
              </a:ext>
            </a:extLst>
          </p:cNvPr>
          <p:cNvSpPr/>
          <p:nvPr/>
        </p:nvSpPr>
        <p:spPr>
          <a:xfrm>
            <a:off x="6619270" y="2649441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流程图: 手动操作 34">
            <a:extLst>
              <a:ext uri="{FF2B5EF4-FFF2-40B4-BE49-F238E27FC236}">
                <a16:creationId xmlns:a16="http://schemas.microsoft.com/office/drawing/2014/main" id="{6C2FCBC5-1898-4C55-8A7D-7DB4F2A02A90}"/>
              </a:ext>
            </a:extLst>
          </p:cNvPr>
          <p:cNvSpPr/>
          <p:nvPr/>
        </p:nvSpPr>
        <p:spPr>
          <a:xfrm rot="16200000">
            <a:off x="10242573" y="2447643"/>
            <a:ext cx="505805" cy="214765"/>
          </a:xfrm>
          <a:prstGeom prst="flowChartManualOperation">
            <a:avLst/>
          </a:prstGeom>
          <a:solidFill>
            <a:srgbClr val="FFFF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B6FEBF0-D3C1-4E44-A076-F8543F45AA45}"/>
              </a:ext>
            </a:extLst>
          </p:cNvPr>
          <p:cNvSpPr/>
          <p:nvPr/>
        </p:nvSpPr>
        <p:spPr>
          <a:xfrm>
            <a:off x="10333665" y="2320839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54A70878-C0AF-46C4-ADAB-63FF9A5AE702}"/>
              </a:ext>
            </a:extLst>
          </p:cNvPr>
          <p:cNvCxnSpPr>
            <a:cxnSpLocks/>
          </p:cNvCxnSpPr>
          <p:nvPr/>
        </p:nvCxnSpPr>
        <p:spPr>
          <a:xfrm flipV="1">
            <a:off x="6883051" y="2938739"/>
            <a:ext cx="438559" cy="334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8C4A7878-3EB6-4E68-83D1-828EE5148B79}"/>
              </a:ext>
            </a:extLst>
          </p:cNvPr>
          <p:cNvSpPr/>
          <p:nvPr/>
        </p:nvSpPr>
        <p:spPr>
          <a:xfrm>
            <a:off x="6844447" y="2687002"/>
            <a:ext cx="52450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SrcB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7CEB788-15D4-4ECC-8713-81027F2BB7C0}"/>
              </a:ext>
            </a:extLst>
          </p:cNvPr>
          <p:cNvSpPr/>
          <p:nvPr/>
        </p:nvSpPr>
        <p:spPr>
          <a:xfrm>
            <a:off x="6834964" y="2156475"/>
            <a:ext cx="5341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SrcA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任意多边形: 形状 323">
            <a:extLst>
              <a:ext uri="{FF2B5EF4-FFF2-40B4-BE49-F238E27FC236}">
                <a16:creationId xmlns:a16="http://schemas.microsoft.com/office/drawing/2014/main" id="{3B04B997-499F-4890-B68B-471A8EBFDD67}"/>
              </a:ext>
            </a:extLst>
          </p:cNvPr>
          <p:cNvSpPr/>
          <p:nvPr/>
        </p:nvSpPr>
        <p:spPr>
          <a:xfrm>
            <a:off x="7300331" y="2230160"/>
            <a:ext cx="443363" cy="860645"/>
          </a:xfrm>
          <a:custGeom>
            <a:avLst/>
            <a:gdLst>
              <a:gd name="connsiteX0" fmla="*/ 0 w 485775"/>
              <a:gd name="connsiteY0" fmla="*/ 0 h 942975"/>
              <a:gd name="connsiteX1" fmla="*/ 0 w 485775"/>
              <a:gd name="connsiteY1" fmla="*/ 404812 h 942975"/>
              <a:gd name="connsiteX2" fmla="*/ 238125 w 485775"/>
              <a:gd name="connsiteY2" fmla="*/ 466725 h 942975"/>
              <a:gd name="connsiteX3" fmla="*/ 9525 w 485775"/>
              <a:gd name="connsiteY3" fmla="*/ 528637 h 942975"/>
              <a:gd name="connsiteX4" fmla="*/ 9525 w 485775"/>
              <a:gd name="connsiteY4" fmla="*/ 942975 h 942975"/>
              <a:gd name="connsiteX5" fmla="*/ 485775 w 485775"/>
              <a:gd name="connsiteY5" fmla="*/ 814387 h 942975"/>
              <a:gd name="connsiteX6" fmla="*/ 485775 w 485775"/>
              <a:gd name="connsiteY6" fmla="*/ 119062 h 942975"/>
              <a:gd name="connsiteX7" fmla="*/ 0 w 485775"/>
              <a:gd name="connsiteY7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775" h="942975">
                <a:moveTo>
                  <a:pt x="0" y="0"/>
                </a:moveTo>
                <a:lnTo>
                  <a:pt x="0" y="404812"/>
                </a:lnTo>
                <a:lnTo>
                  <a:pt x="238125" y="466725"/>
                </a:lnTo>
                <a:lnTo>
                  <a:pt x="9525" y="528637"/>
                </a:lnTo>
                <a:lnTo>
                  <a:pt x="9525" y="942975"/>
                </a:lnTo>
                <a:lnTo>
                  <a:pt x="485775" y="814387"/>
                </a:lnTo>
                <a:lnTo>
                  <a:pt x="485775" y="119062"/>
                </a:lnTo>
                <a:lnTo>
                  <a:pt x="0" y="0"/>
                </a:lnTo>
                <a:close/>
              </a:path>
            </a:pathLst>
          </a:custGeom>
          <a:solidFill>
            <a:srgbClr val="ED7D3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F41F216-AFB6-4A00-9021-A79FAADE4749}"/>
              </a:ext>
            </a:extLst>
          </p:cNvPr>
          <p:cNvSpPr/>
          <p:nvPr/>
        </p:nvSpPr>
        <p:spPr>
          <a:xfrm rot="16200000">
            <a:off x="7356006" y="2522670"/>
            <a:ext cx="53091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</a:t>
            </a:r>
            <a:endParaRPr lang="zh-CN" altLang="en-US" sz="1327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00E3412D-D0A6-4535-BA79-0322A384456A}"/>
              </a:ext>
            </a:extLst>
          </p:cNvPr>
          <p:cNvSpPr/>
          <p:nvPr/>
        </p:nvSpPr>
        <p:spPr>
          <a:xfrm>
            <a:off x="7729509" y="2396842"/>
            <a:ext cx="96853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ALUResult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31E64C1-9E68-43BA-B0A7-071878060BF4}"/>
              </a:ext>
            </a:extLst>
          </p:cNvPr>
          <p:cNvSpPr/>
          <p:nvPr/>
        </p:nvSpPr>
        <p:spPr>
          <a:xfrm>
            <a:off x="7712090" y="2963725"/>
            <a:ext cx="88319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WriteData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39594D74-9156-42D5-BE79-B03E01A52C51}"/>
              </a:ext>
            </a:extLst>
          </p:cNvPr>
          <p:cNvCxnSpPr>
            <a:cxnSpLocks/>
          </p:cNvCxnSpPr>
          <p:nvPr/>
        </p:nvCxnSpPr>
        <p:spPr>
          <a:xfrm>
            <a:off x="7743694" y="2667705"/>
            <a:ext cx="1160567" cy="0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19EE8828-45B8-4391-A6ED-E383B6E5A369}"/>
              </a:ext>
            </a:extLst>
          </p:cNvPr>
          <p:cNvCxnSpPr/>
          <p:nvPr/>
        </p:nvCxnSpPr>
        <p:spPr>
          <a:xfrm>
            <a:off x="9648463" y="2666933"/>
            <a:ext cx="739630" cy="0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91EBB0BF-A1AD-4483-B27E-7F6874560B67}"/>
              </a:ext>
            </a:extLst>
          </p:cNvPr>
          <p:cNvGrpSpPr/>
          <p:nvPr/>
        </p:nvGrpSpPr>
        <p:grpSpPr>
          <a:xfrm>
            <a:off x="8842215" y="2092743"/>
            <a:ext cx="869365" cy="1361582"/>
            <a:chOff x="2106940" y="3477998"/>
            <a:chExt cx="952529" cy="1491834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CC7F02C6-1C7B-44B5-9B22-8839148ADA69}"/>
                </a:ext>
              </a:extLst>
            </p:cNvPr>
            <p:cNvSpPr/>
            <p:nvPr/>
          </p:nvSpPr>
          <p:spPr>
            <a:xfrm>
              <a:off x="2162583" y="3477998"/>
              <a:ext cx="828902" cy="1491834"/>
            </a:xfrm>
            <a:prstGeom prst="rect">
              <a:avLst/>
            </a:prstGeom>
            <a:solidFill>
              <a:srgbClr val="79F5F9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 dirty="0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D273798A-7B8E-45D2-8C12-6454B57DDC16}"/>
                </a:ext>
              </a:extLst>
            </p:cNvPr>
            <p:cNvSpPr/>
            <p:nvPr/>
          </p:nvSpPr>
          <p:spPr>
            <a:xfrm>
              <a:off x="2317534" y="3480984"/>
              <a:ext cx="492129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4CE32E5D-4332-495A-8059-B325E945AC37}"/>
                </a:ext>
              </a:extLst>
            </p:cNvPr>
            <p:cNvSpPr/>
            <p:nvPr/>
          </p:nvSpPr>
          <p:spPr>
            <a:xfrm>
              <a:off x="2597199" y="3861428"/>
              <a:ext cx="462270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21252150-0CD5-466E-B86C-1580A72C3770}"/>
                </a:ext>
              </a:extLst>
            </p:cNvPr>
            <p:cNvSpPr/>
            <p:nvPr/>
          </p:nvSpPr>
          <p:spPr>
            <a:xfrm>
              <a:off x="2146656" y="3834566"/>
              <a:ext cx="337571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B4966E97-619C-4DFC-BEF7-699A3EFE944A}"/>
                </a:ext>
              </a:extLst>
            </p:cNvPr>
            <p:cNvSpPr/>
            <p:nvPr/>
          </p:nvSpPr>
          <p:spPr>
            <a:xfrm>
              <a:off x="2182706" y="4068361"/>
              <a:ext cx="760851" cy="5486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77"/>
              <a:r>
                <a:rPr lang="zh-CN" altLang="en-US" sz="1327" b="1" kern="0" dirty="0">
                  <a:latin typeface="微软雅黑"/>
                  <a:ea typeface="微软雅黑"/>
                </a:rPr>
                <a:t>数据</a:t>
              </a:r>
              <a:endParaRPr lang="en-US" altLang="zh-CN" sz="1327" b="1" kern="0" dirty="0">
                <a:latin typeface="微软雅黑"/>
                <a:ea typeface="微软雅黑"/>
              </a:endParaRPr>
            </a:p>
            <a:p>
              <a:pPr algn="ctr" defTabSz="914277"/>
              <a:r>
                <a:rPr lang="zh-CN" altLang="en-US" sz="1327" b="1" kern="0" dirty="0">
                  <a:latin typeface="微软雅黑"/>
                  <a:ea typeface="微软雅黑"/>
                </a:rPr>
                <a:t>存储器</a:t>
              </a: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14833962-CE24-40BC-BD65-611522EE79A4}"/>
                </a:ext>
              </a:extLst>
            </p:cNvPr>
            <p:cNvSpPr/>
            <p:nvPr/>
          </p:nvSpPr>
          <p:spPr>
            <a:xfrm>
              <a:off x="2106940" y="4556521"/>
              <a:ext cx="513205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3" name="矩形 52">
            <a:extLst>
              <a:ext uri="{FF2B5EF4-FFF2-40B4-BE49-F238E27FC236}">
                <a16:creationId xmlns:a16="http://schemas.microsoft.com/office/drawing/2014/main" id="{9210B47C-AC7B-4D2E-A9EB-31EDB0D01421}"/>
              </a:ext>
            </a:extLst>
          </p:cNvPr>
          <p:cNvSpPr/>
          <p:nvPr/>
        </p:nvSpPr>
        <p:spPr>
          <a:xfrm>
            <a:off x="9591298" y="2396573"/>
            <a:ext cx="8547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ReadData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E4AA697-BE3F-45BD-83CA-239EA0FD2888}"/>
              </a:ext>
            </a:extLst>
          </p:cNvPr>
          <p:cNvSpPr/>
          <p:nvPr/>
        </p:nvSpPr>
        <p:spPr>
          <a:xfrm>
            <a:off x="9629892" y="4235639"/>
            <a:ext cx="123264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WriteBackData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2EF7FF38-547F-4842-883B-B8ED6547CE15}"/>
              </a:ext>
            </a:extLst>
          </p:cNvPr>
          <p:cNvCxnSpPr>
            <a:cxnSpLocks/>
          </p:cNvCxnSpPr>
          <p:nvPr/>
        </p:nvCxnSpPr>
        <p:spPr>
          <a:xfrm>
            <a:off x="3483145" y="2385908"/>
            <a:ext cx="0" cy="1886326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任意多边形: 形状 256">
            <a:extLst>
              <a:ext uri="{FF2B5EF4-FFF2-40B4-BE49-F238E27FC236}">
                <a16:creationId xmlns:a16="http://schemas.microsoft.com/office/drawing/2014/main" id="{1843CBDC-CFEC-4BD2-AD0B-815B0D453B1B}"/>
              </a:ext>
            </a:extLst>
          </p:cNvPr>
          <p:cNvSpPr/>
          <p:nvPr/>
        </p:nvSpPr>
        <p:spPr>
          <a:xfrm flipV="1">
            <a:off x="10602859" y="2391062"/>
            <a:ext cx="213448" cy="145964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2EF7FF38-547F-4842-883B-B8ED6547CE15}"/>
              </a:ext>
            </a:extLst>
          </p:cNvPr>
          <p:cNvCxnSpPr>
            <a:cxnSpLocks/>
            <a:stCxn id="56" idx="0"/>
          </p:cNvCxnSpPr>
          <p:nvPr/>
        </p:nvCxnSpPr>
        <p:spPr>
          <a:xfrm>
            <a:off x="10816306" y="2537026"/>
            <a:ext cx="0" cy="2006447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cxnSpLocks/>
          </p:cNvCxnSpPr>
          <p:nvPr/>
        </p:nvCxnSpPr>
        <p:spPr>
          <a:xfrm>
            <a:off x="3483145" y="2983558"/>
            <a:ext cx="100423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3817832" y="3349181"/>
            <a:ext cx="0" cy="1194292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3817832" y="4543473"/>
            <a:ext cx="6988950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9933362" y="1895445"/>
            <a:ext cx="0" cy="485934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9940313" y="2379660"/>
            <a:ext cx="447781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114986" y="3244630"/>
            <a:ext cx="2763477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114986" y="2785946"/>
            <a:ext cx="0" cy="431607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6375101" y="3055702"/>
            <a:ext cx="0" cy="1005986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6393493" y="3056086"/>
            <a:ext cx="270511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5757110" y="4089391"/>
            <a:ext cx="617991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1" name="等腰三角形 70"/>
          <p:cNvSpPr/>
          <p:nvPr/>
        </p:nvSpPr>
        <p:spPr>
          <a:xfrm>
            <a:off x="1560502" y="2468573"/>
            <a:ext cx="205961" cy="115779"/>
          </a:xfrm>
          <a:prstGeom prst="triangle">
            <a:avLst/>
          </a:prstGeom>
          <a:solidFill>
            <a:srgbClr val="59B2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grpSp>
        <p:nvGrpSpPr>
          <p:cNvPr id="72" name="组合 71"/>
          <p:cNvGrpSpPr/>
          <p:nvPr/>
        </p:nvGrpSpPr>
        <p:grpSpPr>
          <a:xfrm>
            <a:off x="4471878" y="1990040"/>
            <a:ext cx="1432231" cy="1913280"/>
            <a:chOff x="4716432" y="2134995"/>
            <a:chExt cx="1510556" cy="2017912"/>
          </a:xfrm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06D13955-8991-4AB9-8AE6-E6D52BF4E822}"/>
                </a:ext>
              </a:extLst>
            </p:cNvPr>
            <p:cNvSpPr>
              <a:spLocks/>
            </p:cNvSpPr>
            <p:nvPr/>
          </p:nvSpPr>
          <p:spPr>
            <a:xfrm>
              <a:off x="4737419" y="2172083"/>
              <a:ext cx="1417422" cy="1620000"/>
            </a:xfrm>
            <a:prstGeom prst="rect">
              <a:avLst/>
            </a:prstGeom>
            <a:solidFill>
              <a:srgbClr val="FFCC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35F5988D-9868-4683-92E1-7DD10CC02284}"/>
                </a:ext>
              </a:extLst>
            </p:cNvPr>
            <p:cNvSpPr/>
            <p:nvPr/>
          </p:nvSpPr>
          <p:spPr>
            <a:xfrm>
              <a:off x="4721975" y="2393847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R1#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2DF3147-11BF-4F5C-8978-CAF054A4CCDD}"/>
                </a:ext>
              </a:extLst>
            </p:cNvPr>
            <p:cNvSpPr/>
            <p:nvPr/>
          </p:nvSpPr>
          <p:spPr>
            <a:xfrm>
              <a:off x="4723106" y="2714698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R2#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BD38C2BD-176A-44EC-BE75-198DF8F2BDE6}"/>
                </a:ext>
              </a:extLst>
            </p:cNvPr>
            <p:cNvSpPr/>
            <p:nvPr/>
          </p:nvSpPr>
          <p:spPr>
            <a:xfrm>
              <a:off x="4716432" y="3062662"/>
              <a:ext cx="453438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W#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6EC311AC-23AA-44AC-815A-8889216F2B8B}"/>
                </a:ext>
              </a:extLst>
            </p:cNvPr>
            <p:cNvSpPr/>
            <p:nvPr/>
          </p:nvSpPr>
          <p:spPr>
            <a:xfrm>
              <a:off x="4721975" y="3417325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CAC34120-E9F4-49D1-AD8A-A3BD3D3C8D26}"/>
                </a:ext>
              </a:extLst>
            </p:cNvPr>
            <p:cNvSpPr/>
            <p:nvPr/>
          </p:nvSpPr>
          <p:spPr>
            <a:xfrm>
              <a:off x="5242606" y="2134995"/>
              <a:ext cx="473726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45926BBC-26ED-4FD0-B8B6-D5969ED71709}"/>
                </a:ext>
              </a:extLst>
            </p:cNvPr>
            <p:cNvSpPr/>
            <p:nvPr/>
          </p:nvSpPr>
          <p:spPr>
            <a:xfrm>
              <a:off x="5096760" y="3171242"/>
              <a:ext cx="91160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77">
                <a:defRPr/>
              </a:pPr>
              <a:r>
                <a:rPr lang="zh-CN" altLang="en-US" sz="1327" b="1" kern="0" dirty="0">
                  <a:solidFill>
                    <a:srgbClr val="000000"/>
                  </a:solidFill>
                  <a:latin typeface="微软雅黑"/>
                  <a:ea typeface="微软雅黑"/>
                </a:rPr>
                <a:t>寄存器组</a:t>
              </a: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4C593A01-858B-4B68-AF47-71D6F26A6E5F}"/>
                </a:ext>
              </a:extLst>
            </p:cNvPr>
            <p:cNvSpPr/>
            <p:nvPr/>
          </p:nvSpPr>
          <p:spPr>
            <a:xfrm>
              <a:off x="5822581" y="2404117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R1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073FB5D5-5546-4A1A-B00C-0B340A318ADD}"/>
                </a:ext>
              </a:extLst>
            </p:cNvPr>
            <p:cNvSpPr/>
            <p:nvPr/>
          </p:nvSpPr>
          <p:spPr>
            <a:xfrm>
              <a:off x="5814440" y="2823572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82" name="组合 81"/>
            <p:cNvGrpSpPr/>
            <p:nvPr/>
          </p:nvGrpSpPr>
          <p:grpSpPr>
            <a:xfrm>
              <a:off x="5167274" y="3654878"/>
              <a:ext cx="534589" cy="498029"/>
              <a:chOff x="1853728" y="4275069"/>
              <a:chExt cx="534589" cy="498029"/>
            </a:xfrm>
            <a:solidFill>
              <a:srgbClr val="FFCCFF"/>
            </a:solidFill>
          </p:grpSpPr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7089DE98-FC37-4C1F-9209-35555F31F6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E3E86E4D-6506-4B6C-819B-7E93777F8C98}"/>
                  </a:ext>
                </a:extLst>
              </p:cNvPr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327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327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等腰三角形 84"/>
              <p:cNvSpPr/>
              <p:nvPr/>
            </p:nvSpPr>
            <p:spPr>
              <a:xfrm>
                <a:off x="1994241" y="4275069"/>
                <a:ext cx="217225" cy="122111"/>
              </a:xfrm>
              <a:prstGeom prst="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/>
              </a:p>
            </p:txBody>
          </p:sp>
        </p:grpSp>
      </p:grpSp>
      <p:grpSp>
        <p:nvGrpSpPr>
          <p:cNvPr id="86" name="组合 85"/>
          <p:cNvGrpSpPr/>
          <p:nvPr/>
        </p:nvGrpSpPr>
        <p:grpSpPr>
          <a:xfrm>
            <a:off x="9044594" y="3332494"/>
            <a:ext cx="506870" cy="462158"/>
            <a:chOff x="1853728" y="4285666"/>
            <a:chExt cx="534589" cy="487432"/>
          </a:xfrm>
          <a:solidFill>
            <a:srgbClr val="00B050"/>
          </a:solidFill>
        </p:grpSpPr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7089DE98-FC37-4C1F-9209-35555F31F6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853" y="4412951"/>
              <a:ext cx="0" cy="100857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E3E86E4D-6506-4B6C-819B-7E93777F8C98}"/>
                </a:ext>
              </a:extLst>
            </p:cNvPr>
            <p:cNvSpPr/>
            <p:nvPr/>
          </p:nvSpPr>
          <p:spPr>
            <a:xfrm>
              <a:off x="1853728" y="4460324"/>
              <a:ext cx="534589" cy="3127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1327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lang="zh-CN" altLang="en-US" sz="1327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等腰三角形 88"/>
            <p:cNvSpPr/>
            <p:nvPr/>
          </p:nvSpPr>
          <p:spPr>
            <a:xfrm>
              <a:off x="1994241" y="4285666"/>
              <a:ext cx="217225" cy="122111"/>
            </a:xfrm>
            <a:prstGeom prst="triangle">
              <a:avLst/>
            </a:prstGeom>
            <a:solidFill>
              <a:srgbClr val="79F5F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</p:grpSp>
      <p:cxnSp>
        <p:nvCxnSpPr>
          <p:cNvPr id="90" name="直接连接符 89"/>
          <p:cNvCxnSpPr/>
          <p:nvPr/>
        </p:nvCxnSpPr>
        <p:spPr>
          <a:xfrm>
            <a:off x="2965829" y="2370801"/>
            <a:ext cx="517316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8654448" y="1895444"/>
            <a:ext cx="1255891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" name="直接连接符 91"/>
          <p:cNvCxnSpPr/>
          <p:nvPr/>
        </p:nvCxnSpPr>
        <p:spPr>
          <a:xfrm>
            <a:off x="8654447" y="1895444"/>
            <a:ext cx="0" cy="771489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4" name="矩形 93">
            <a:extLst>
              <a:ext uri="{FF2B5EF4-FFF2-40B4-BE49-F238E27FC236}">
                <a16:creationId xmlns:a16="http://schemas.microsoft.com/office/drawing/2014/main" id="{00E3412D-D0A6-4535-BA79-0322A384456A}"/>
              </a:ext>
            </a:extLst>
          </p:cNvPr>
          <p:cNvSpPr/>
          <p:nvPr/>
        </p:nvSpPr>
        <p:spPr>
          <a:xfrm>
            <a:off x="4692214" y="1461656"/>
            <a:ext cx="1204176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707" dirty="0" err="1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RegWrite</a:t>
            </a:r>
            <a:endParaRPr lang="zh-CN" altLang="en-US" sz="1707" dirty="0">
              <a:solidFill>
                <a:srgbClr val="0066FF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95" name="组合 94"/>
          <p:cNvGrpSpPr/>
          <p:nvPr/>
        </p:nvGrpSpPr>
        <p:grpSpPr>
          <a:xfrm>
            <a:off x="6298504" y="1461654"/>
            <a:ext cx="881973" cy="1207450"/>
            <a:chOff x="6642953" y="1806131"/>
            <a:chExt cx="930206" cy="1273481"/>
          </a:xfrm>
        </p:grpSpPr>
        <p:cxnSp>
          <p:nvCxnSpPr>
            <p:cNvPr id="96" name="直接连接符 95"/>
            <p:cNvCxnSpPr>
              <a:cxnSpLocks/>
            </p:cNvCxnSpPr>
            <p:nvPr/>
          </p:nvCxnSpPr>
          <p:spPr>
            <a:xfrm>
              <a:off x="7148592" y="2157053"/>
              <a:ext cx="0" cy="922559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00E3412D-D0A6-4535-BA79-0322A384456A}"/>
                </a:ext>
              </a:extLst>
            </p:cNvPr>
            <p:cNvSpPr/>
            <p:nvPr/>
          </p:nvSpPr>
          <p:spPr>
            <a:xfrm>
              <a:off x="6642953" y="1806131"/>
              <a:ext cx="930206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707" dirty="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AluSrc</a:t>
              </a:r>
              <a:endParaRPr lang="zh-CN" altLang="en-US" sz="1707" dirty="0">
                <a:solidFill>
                  <a:srgbClr val="FF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98" name="矩形 97">
            <a:extLst>
              <a:ext uri="{FF2B5EF4-FFF2-40B4-BE49-F238E27FC236}">
                <a16:creationId xmlns:a16="http://schemas.microsoft.com/office/drawing/2014/main" id="{00E3412D-D0A6-4535-BA79-0322A384456A}"/>
              </a:ext>
            </a:extLst>
          </p:cNvPr>
          <p:cNvSpPr/>
          <p:nvPr/>
        </p:nvSpPr>
        <p:spPr>
          <a:xfrm>
            <a:off x="7169906" y="1461656"/>
            <a:ext cx="862737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707" dirty="0" err="1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AluOP</a:t>
            </a:r>
            <a:endParaRPr lang="zh-CN" altLang="en-US" sz="1707" dirty="0">
              <a:solidFill>
                <a:srgbClr val="0066FF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99" name="组合 98"/>
          <p:cNvGrpSpPr/>
          <p:nvPr/>
        </p:nvGrpSpPr>
        <p:grpSpPr>
          <a:xfrm>
            <a:off x="9790625" y="1461656"/>
            <a:ext cx="1422184" cy="857712"/>
            <a:chOff x="10326051" y="1806131"/>
            <a:chExt cx="1499960" cy="904618"/>
          </a:xfrm>
        </p:grpSpPr>
        <p:cxnSp>
          <p:nvCxnSpPr>
            <p:cNvPr id="100" name="直接连接符 99"/>
            <p:cNvCxnSpPr>
              <a:cxnSpLocks/>
            </p:cNvCxnSpPr>
            <p:nvPr/>
          </p:nvCxnSpPr>
          <p:spPr>
            <a:xfrm>
              <a:off x="11045226" y="2175239"/>
              <a:ext cx="0" cy="53551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00E3412D-D0A6-4535-BA79-0322A384456A}"/>
                </a:ext>
              </a:extLst>
            </p:cNvPr>
            <p:cNvSpPr/>
            <p:nvPr/>
          </p:nvSpPr>
          <p:spPr>
            <a:xfrm>
              <a:off x="10326051" y="1806131"/>
              <a:ext cx="1499960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707" dirty="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MemToReg</a:t>
              </a:r>
              <a:endParaRPr lang="zh-CN" altLang="en-US" sz="1707" dirty="0">
                <a:solidFill>
                  <a:srgbClr val="FF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127" name="矩形 126"/>
          <p:cNvSpPr/>
          <p:nvPr/>
        </p:nvSpPr>
        <p:spPr>
          <a:xfrm>
            <a:off x="3103939" y="5243696"/>
            <a:ext cx="6126998" cy="442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75" kern="0" dirty="0">
                <a:latin typeface="微软雅黑"/>
                <a:ea typeface="微软雅黑"/>
                <a:cs typeface="Courier New" panose="02070309020205020404" pitchFamily="49" charset="0"/>
              </a:rPr>
              <a:t>凡是有多个输入来源的，增加</a:t>
            </a:r>
            <a:r>
              <a:rPr lang="en-US" altLang="zh-CN" sz="2275" kern="0" dirty="0">
                <a:latin typeface="微软雅黑"/>
                <a:ea typeface="微软雅黑"/>
                <a:cs typeface="Courier New" panose="02070309020205020404" pitchFamily="49" charset="0"/>
              </a:rPr>
              <a:t>MUX</a:t>
            </a:r>
            <a:r>
              <a:rPr lang="zh-CN" altLang="en-US" sz="2275" kern="0" dirty="0">
                <a:latin typeface="微软雅黑"/>
                <a:ea typeface="微软雅黑"/>
                <a:cs typeface="Courier New" panose="02070309020205020404" pitchFamily="49" charset="0"/>
              </a:rPr>
              <a:t>，引入</a:t>
            </a:r>
            <a:r>
              <a:rPr lang="zh-CN" altLang="en-US" sz="2275" b="1" kern="0" dirty="0">
                <a:solidFill>
                  <a:srgbClr val="FF0000"/>
                </a:solidFill>
                <a:latin typeface="微软雅黑"/>
                <a:ea typeface="微软雅黑"/>
                <a:cs typeface="Courier New" panose="02070309020205020404" pitchFamily="49" charset="0"/>
              </a:rPr>
              <a:t>控点</a:t>
            </a:r>
          </a:p>
        </p:txBody>
      </p:sp>
      <p:sp>
        <p:nvSpPr>
          <p:cNvPr id="129" name="椭圆 128"/>
          <p:cNvSpPr/>
          <p:nvPr/>
        </p:nvSpPr>
        <p:spPr bwMode="auto">
          <a:xfrm>
            <a:off x="6358729" y="2538508"/>
            <a:ext cx="708564" cy="708564"/>
          </a:xfrm>
          <a:prstGeom prst="ellipse">
            <a:avLst/>
          </a:prstGeom>
          <a:noFill/>
          <a:ln w="19050">
            <a:solidFill>
              <a:srgbClr val="FF66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3792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0" name="椭圆 129"/>
          <p:cNvSpPr/>
          <p:nvPr/>
        </p:nvSpPr>
        <p:spPr bwMode="auto">
          <a:xfrm>
            <a:off x="10141194" y="2211765"/>
            <a:ext cx="708564" cy="708564"/>
          </a:xfrm>
          <a:prstGeom prst="ellipse">
            <a:avLst/>
          </a:prstGeom>
          <a:noFill/>
          <a:ln w="19050">
            <a:solidFill>
              <a:srgbClr val="FF66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3792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54" name="流程图: 手动操作 153">
            <a:extLst>
              <a:ext uri="{FF2B5EF4-FFF2-40B4-BE49-F238E27FC236}">
                <a16:creationId xmlns:a16="http://schemas.microsoft.com/office/drawing/2014/main" id="{4F8C3A23-4525-4A83-B8AE-80EB31ADA7A4}"/>
              </a:ext>
            </a:extLst>
          </p:cNvPr>
          <p:cNvSpPr/>
          <p:nvPr/>
        </p:nvSpPr>
        <p:spPr>
          <a:xfrm rot="16200000">
            <a:off x="3939031" y="4036222"/>
            <a:ext cx="505805" cy="214765"/>
          </a:xfrm>
          <a:prstGeom prst="flowChartManualOperation">
            <a:avLst/>
          </a:prstGeom>
          <a:solidFill>
            <a:srgbClr val="FFFF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077042F2-342D-4ED7-A5F9-FFAE56F58D66}"/>
              </a:ext>
            </a:extLst>
          </p:cNvPr>
          <p:cNvSpPr/>
          <p:nvPr/>
        </p:nvSpPr>
        <p:spPr>
          <a:xfrm>
            <a:off x="4028540" y="3893805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CB4E393C-7BA1-4773-865E-7AEE04892329}"/>
              </a:ext>
            </a:extLst>
          </p:cNvPr>
          <p:cNvSpPr/>
          <p:nvPr/>
        </p:nvSpPr>
        <p:spPr>
          <a:xfrm>
            <a:off x="3109669" y="4274416"/>
            <a:ext cx="763351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31:25,11:7</a:t>
            </a:r>
            <a:endParaRPr lang="zh-CN" altLang="en-US" sz="104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5" name="椭圆 164">
            <a:extLst>
              <a:ext uri="{FF2B5EF4-FFF2-40B4-BE49-F238E27FC236}">
                <a16:creationId xmlns:a16="http://schemas.microsoft.com/office/drawing/2014/main" id="{55D4D76C-4722-4AAA-8F8B-E1FF8B218A0C}"/>
              </a:ext>
            </a:extLst>
          </p:cNvPr>
          <p:cNvSpPr/>
          <p:nvPr/>
        </p:nvSpPr>
        <p:spPr bwMode="auto">
          <a:xfrm>
            <a:off x="3798471" y="3773673"/>
            <a:ext cx="708564" cy="708564"/>
          </a:xfrm>
          <a:prstGeom prst="ellipse">
            <a:avLst/>
          </a:prstGeom>
          <a:noFill/>
          <a:ln w="19050">
            <a:solidFill>
              <a:srgbClr val="FF66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3792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48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130" grpId="0" animBg="1"/>
      <p:bldP spid="16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单周期</a:t>
            </a:r>
            <a:r>
              <a:rPr lang="en-US" altLang="zh-CN" dirty="0"/>
              <a:t>RISC-V</a:t>
            </a:r>
            <a:r>
              <a:rPr lang="zh-CN" altLang="en-US" dirty="0"/>
              <a:t>数据通路</a:t>
            </a:r>
          </a:p>
        </p:txBody>
      </p: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E9D6C147-8FDA-4AEE-961E-B461DD9168AF}"/>
              </a:ext>
            </a:extLst>
          </p:cNvPr>
          <p:cNvGrpSpPr/>
          <p:nvPr/>
        </p:nvGrpSpPr>
        <p:grpSpPr>
          <a:xfrm>
            <a:off x="740070" y="1236604"/>
            <a:ext cx="10533415" cy="4937393"/>
            <a:chOff x="731362" y="1532696"/>
            <a:chExt cx="10533415" cy="4937393"/>
          </a:xfrm>
        </p:grpSpPr>
        <p:grpSp>
          <p:nvGrpSpPr>
            <p:cNvPr id="175" name="组合 174">
              <a:extLst>
                <a:ext uri="{FF2B5EF4-FFF2-40B4-BE49-F238E27FC236}">
                  <a16:creationId xmlns:a16="http://schemas.microsoft.com/office/drawing/2014/main" id="{6851DEC1-3614-4F27-A4A6-BE943082D127}"/>
                </a:ext>
              </a:extLst>
            </p:cNvPr>
            <p:cNvGrpSpPr/>
            <p:nvPr/>
          </p:nvGrpSpPr>
          <p:grpSpPr>
            <a:xfrm>
              <a:off x="731362" y="1532696"/>
              <a:ext cx="10533415" cy="4937393"/>
              <a:chOff x="731362" y="1284502"/>
              <a:chExt cx="10533415" cy="4937393"/>
            </a:xfrm>
          </p:grpSpPr>
          <p:grpSp>
            <p:nvGrpSpPr>
              <p:cNvPr id="182" name="组合 181">
                <a:extLst>
                  <a:ext uri="{FF2B5EF4-FFF2-40B4-BE49-F238E27FC236}">
                    <a16:creationId xmlns:a16="http://schemas.microsoft.com/office/drawing/2014/main" id="{8766F8EE-405E-44E7-B86B-2D80C00F1D57}"/>
                  </a:ext>
                </a:extLst>
              </p:cNvPr>
              <p:cNvGrpSpPr/>
              <p:nvPr/>
            </p:nvGrpSpPr>
            <p:grpSpPr>
              <a:xfrm>
                <a:off x="731362" y="1284502"/>
                <a:ext cx="10533415" cy="4937393"/>
                <a:chOff x="731362" y="1284502"/>
                <a:chExt cx="10533415" cy="4937393"/>
              </a:xfrm>
            </p:grpSpPr>
            <p:cxnSp>
              <p:nvCxnSpPr>
                <p:cNvPr id="184" name="直接连接符 183">
                  <a:extLst>
                    <a:ext uri="{FF2B5EF4-FFF2-40B4-BE49-F238E27FC236}">
                      <a16:creationId xmlns:a16="http://schemas.microsoft.com/office/drawing/2014/main" id="{3AB46457-CEEB-47D3-A6B7-0D4FCD5D5C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74878" y="2747531"/>
                  <a:ext cx="0" cy="2089694"/>
                </a:xfrm>
                <a:prstGeom prst="line">
                  <a:avLst/>
                </a:prstGeom>
                <a:noFill/>
                <a:ln w="19050" cap="sq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85" name="直接连接符 184">
                  <a:extLst>
                    <a:ext uri="{FF2B5EF4-FFF2-40B4-BE49-F238E27FC236}">
                      <a16:creationId xmlns:a16="http://schemas.microsoft.com/office/drawing/2014/main" id="{8F75075B-181B-44AD-AF43-9EB5FF1F01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68309" y="5027891"/>
                  <a:ext cx="520767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直接连接符 185">
                  <a:extLst>
                    <a:ext uri="{FF2B5EF4-FFF2-40B4-BE49-F238E27FC236}">
                      <a16:creationId xmlns:a16="http://schemas.microsoft.com/office/drawing/2014/main" id="{46BAA7D0-C967-48B1-970B-830E3FE592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99768" y="5007630"/>
                  <a:ext cx="3508565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87" name="直接连接符 186">
                  <a:extLst>
                    <a:ext uri="{FF2B5EF4-FFF2-40B4-BE49-F238E27FC236}">
                      <a16:creationId xmlns:a16="http://schemas.microsoft.com/office/drawing/2014/main" id="{347A23C2-C142-4B7E-AA21-EB3B0A88A4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66499" y="3788132"/>
                  <a:ext cx="924532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直接连接符 187">
                  <a:extLst>
                    <a:ext uri="{FF2B5EF4-FFF2-40B4-BE49-F238E27FC236}">
                      <a16:creationId xmlns:a16="http://schemas.microsoft.com/office/drawing/2014/main" id="{94CFD73A-2FB2-4296-9ED5-0B9D7A2ABE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68082" y="4368970"/>
                  <a:ext cx="724414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89" name="直接连接符 188">
                  <a:extLst>
                    <a:ext uri="{FF2B5EF4-FFF2-40B4-BE49-F238E27FC236}">
                      <a16:creationId xmlns:a16="http://schemas.microsoft.com/office/drawing/2014/main" id="{2E9138FA-04AD-4C2A-9B53-A2A4457CA7CA}"/>
                    </a:ext>
                  </a:extLst>
                </p:cNvPr>
                <p:cNvCxnSpPr/>
                <p:nvPr/>
              </p:nvCxnSpPr>
              <p:spPr>
                <a:xfrm>
                  <a:off x="3920271" y="3731166"/>
                  <a:ext cx="1004244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90" name="直接连接符 189">
                  <a:extLst>
                    <a:ext uri="{FF2B5EF4-FFF2-40B4-BE49-F238E27FC236}">
                      <a16:creationId xmlns:a16="http://schemas.microsoft.com/office/drawing/2014/main" id="{D3B446DD-FDE5-4B98-8F29-E0D8C42FA908}"/>
                    </a:ext>
                  </a:extLst>
                </p:cNvPr>
                <p:cNvCxnSpPr/>
                <p:nvPr/>
              </p:nvCxnSpPr>
              <p:spPr>
                <a:xfrm>
                  <a:off x="3899768" y="3406483"/>
                  <a:ext cx="1004244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grpSp>
              <p:nvGrpSpPr>
                <p:cNvPr id="191" name="组合 190">
                  <a:extLst>
                    <a:ext uri="{FF2B5EF4-FFF2-40B4-BE49-F238E27FC236}">
                      <a16:creationId xmlns:a16="http://schemas.microsoft.com/office/drawing/2014/main" id="{DCA437B2-A928-4B59-8654-1FA9A634CE41}"/>
                    </a:ext>
                  </a:extLst>
                </p:cNvPr>
                <p:cNvGrpSpPr/>
                <p:nvPr/>
              </p:nvGrpSpPr>
              <p:grpSpPr>
                <a:xfrm>
                  <a:off x="4877301" y="1530830"/>
                  <a:ext cx="6006406" cy="1849765"/>
                  <a:chOff x="5039741" y="3208161"/>
                  <a:chExt cx="597546" cy="457491"/>
                </a:xfrm>
              </p:grpSpPr>
              <p:cxnSp>
                <p:nvCxnSpPr>
                  <p:cNvPr id="346" name="直接连接符 345">
                    <a:extLst>
                      <a:ext uri="{FF2B5EF4-FFF2-40B4-BE49-F238E27FC236}">
                        <a16:creationId xmlns:a16="http://schemas.microsoft.com/office/drawing/2014/main" id="{B1404020-B674-4B68-B5B3-D3F617BC55A2}"/>
                      </a:ext>
                    </a:extLst>
                  </p:cNvPr>
                  <p:cNvCxnSpPr/>
                  <p:nvPr/>
                </p:nvCxnSpPr>
                <p:spPr>
                  <a:xfrm>
                    <a:off x="5637287" y="3208161"/>
                    <a:ext cx="0" cy="457491"/>
                  </a:xfrm>
                  <a:prstGeom prst="line">
                    <a:avLst/>
                  </a:prstGeom>
                  <a:noFill/>
                  <a:ln w="19050" cap="sq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347" name="直接连接符 346">
                    <a:extLst>
                      <a:ext uri="{FF2B5EF4-FFF2-40B4-BE49-F238E27FC236}">
                        <a16:creationId xmlns:a16="http://schemas.microsoft.com/office/drawing/2014/main" id="{091C849C-0070-49BB-9E14-7B8F18B7DC59}"/>
                      </a:ext>
                    </a:extLst>
                  </p:cNvPr>
                  <p:cNvCxnSpPr/>
                  <p:nvPr/>
                </p:nvCxnSpPr>
                <p:spPr>
                  <a:xfrm>
                    <a:off x="5039741" y="3208161"/>
                    <a:ext cx="597546" cy="0"/>
                  </a:xfrm>
                  <a:prstGeom prst="line">
                    <a:avLst/>
                  </a:prstGeom>
                  <a:noFill/>
                  <a:ln w="19050" cap="sq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cxnSp>
              <p:nvCxnSpPr>
                <p:cNvPr id="192" name="直接连接符 191">
                  <a:extLst>
                    <a:ext uri="{FF2B5EF4-FFF2-40B4-BE49-F238E27FC236}">
                      <a16:creationId xmlns:a16="http://schemas.microsoft.com/office/drawing/2014/main" id="{8985DB21-5953-403E-91B1-19788AFB2AA5}"/>
                    </a:ext>
                  </a:extLst>
                </p:cNvPr>
                <p:cNvCxnSpPr/>
                <p:nvPr/>
              </p:nvCxnSpPr>
              <p:spPr>
                <a:xfrm>
                  <a:off x="4881299" y="1952743"/>
                  <a:ext cx="3917227" cy="0"/>
                </a:xfrm>
                <a:prstGeom prst="line">
                  <a:avLst/>
                </a:prstGeom>
                <a:noFill/>
                <a:ln w="19050" cap="sq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grpSp>
              <p:nvGrpSpPr>
                <p:cNvPr id="193" name="组合 192">
                  <a:extLst>
                    <a:ext uri="{FF2B5EF4-FFF2-40B4-BE49-F238E27FC236}">
                      <a16:creationId xmlns:a16="http://schemas.microsoft.com/office/drawing/2014/main" id="{10755512-EADF-4211-ABB9-993B9B183306}"/>
                    </a:ext>
                  </a:extLst>
                </p:cNvPr>
                <p:cNvGrpSpPr/>
                <p:nvPr/>
              </p:nvGrpSpPr>
              <p:grpSpPr>
                <a:xfrm>
                  <a:off x="4873362" y="2164387"/>
                  <a:ext cx="3059940" cy="1137035"/>
                  <a:chOff x="5039741" y="3208161"/>
                  <a:chExt cx="597546" cy="457491"/>
                </a:xfrm>
              </p:grpSpPr>
              <p:cxnSp>
                <p:nvCxnSpPr>
                  <p:cNvPr id="344" name="直接连接符 343">
                    <a:extLst>
                      <a:ext uri="{FF2B5EF4-FFF2-40B4-BE49-F238E27FC236}">
                        <a16:creationId xmlns:a16="http://schemas.microsoft.com/office/drawing/2014/main" id="{92A52C60-F72E-4E59-B067-92AA15712704}"/>
                      </a:ext>
                    </a:extLst>
                  </p:cNvPr>
                  <p:cNvCxnSpPr/>
                  <p:nvPr/>
                </p:nvCxnSpPr>
                <p:spPr>
                  <a:xfrm>
                    <a:off x="5637287" y="3208161"/>
                    <a:ext cx="0" cy="457491"/>
                  </a:xfrm>
                  <a:prstGeom prst="line">
                    <a:avLst/>
                  </a:prstGeom>
                  <a:noFill/>
                  <a:ln w="19050" cap="sq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345" name="直接连接符 344">
                    <a:extLst>
                      <a:ext uri="{FF2B5EF4-FFF2-40B4-BE49-F238E27FC236}">
                        <a16:creationId xmlns:a16="http://schemas.microsoft.com/office/drawing/2014/main" id="{EA255623-C348-4DB8-B78F-5549A813FCC5}"/>
                      </a:ext>
                    </a:extLst>
                  </p:cNvPr>
                  <p:cNvCxnSpPr/>
                  <p:nvPr/>
                </p:nvCxnSpPr>
                <p:spPr>
                  <a:xfrm>
                    <a:off x="5039741" y="3208161"/>
                    <a:ext cx="597546" cy="0"/>
                  </a:xfrm>
                  <a:prstGeom prst="line">
                    <a:avLst/>
                  </a:prstGeom>
                  <a:noFill/>
                  <a:ln w="19050" cap="sq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194" name="组合 193">
                  <a:extLst>
                    <a:ext uri="{FF2B5EF4-FFF2-40B4-BE49-F238E27FC236}">
                      <a16:creationId xmlns:a16="http://schemas.microsoft.com/office/drawing/2014/main" id="{1177F79E-68AD-4809-8FCB-4966D2D6F09F}"/>
                    </a:ext>
                  </a:extLst>
                </p:cNvPr>
                <p:cNvGrpSpPr/>
                <p:nvPr/>
              </p:nvGrpSpPr>
              <p:grpSpPr>
                <a:xfrm>
                  <a:off x="4894828" y="2594835"/>
                  <a:ext cx="705542" cy="450160"/>
                  <a:chOff x="5039741" y="3208161"/>
                  <a:chExt cx="597546" cy="457491"/>
                </a:xfrm>
              </p:grpSpPr>
              <p:cxnSp>
                <p:nvCxnSpPr>
                  <p:cNvPr id="342" name="直接连接符 341">
                    <a:extLst>
                      <a:ext uri="{FF2B5EF4-FFF2-40B4-BE49-F238E27FC236}">
                        <a16:creationId xmlns:a16="http://schemas.microsoft.com/office/drawing/2014/main" id="{B589BCC7-DBCE-4774-8988-5D4D8D1F32E1}"/>
                      </a:ext>
                    </a:extLst>
                  </p:cNvPr>
                  <p:cNvCxnSpPr/>
                  <p:nvPr/>
                </p:nvCxnSpPr>
                <p:spPr>
                  <a:xfrm>
                    <a:off x="5637287" y="3208161"/>
                    <a:ext cx="0" cy="457491"/>
                  </a:xfrm>
                  <a:prstGeom prst="line">
                    <a:avLst/>
                  </a:prstGeom>
                  <a:noFill/>
                  <a:ln w="19050" cap="sq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343" name="直接连接符 342">
                    <a:extLst>
                      <a:ext uri="{FF2B5EF4-FFF2-40B4-BE49-F238E27FC236}">
                        <a16:creationId xmlns:a16="http://schemas.microsoft.com/office/drawing/2014/main" id="{92288D47-DE2D-4239-8164-CE0393C2697C}"/>
                      </a:ext>
                    </a:extLst>
                  </p:cNvPr>
                  <p:cNvCxnSpPr/>
                  <p:nvPr/>
                </p:nvCxnSpPr>
                <p:spPr>
                  <a:xfrm>
                    <a:off x="5039741" y="3208161"/>
                    <a:ext cx="597546" cy="0"/>
                  </a:xfrm>
                  <a:prstGeom prst="line">
                    <a:avLst/>
                  </a:prstGeom>
                  <a:noFill/>
                  <a:ln w="19050" cap="sq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sp>
              <p:nvSpPr>
                <p:cNvPr id="195" name="任意多边形: 形状 191">
                  <a:extLst>
                    <a:ext uri="{FF2B5EF4-FFF2-40B4-BE49-F238E27FC236}">
                      <a16:creationId xmlns:a16="http://schemas.microsoft.com/office/drawing/2014/main" id="{3D9151BC-621D-47C3-BD5C-6FFD98020CF5}"/>
                    </a:ext>
                  </a:extLst>
                </p:cNvPr>
                <p:cNvSpPr/>
                <p:nvPr/>
              </p:nvSpPr>
              <p:spPr>
                <a:xfrm>
                  <a:off x="4887741" y="1742016"/>
                  <a:ext cx="4809684" cy="1399342"/>
                </a:xfrm>
                <a:custGeom>
                  <a:avLst/>
                  <a:gdLst>
                    <a:gd name="connsiteX0" fmla="*/ 0 w 4762500"/>
                    <a:gd name="connsiteY0" fmla="*/ 0 h 1600200"/>
                    <a:gd name="connsiteX1" fmla="*/ 4762500 w 4762500"/>
                    <a:gd name="connsiteY1" fmla="*/ 0 h 1600200"/>
                    <a:gd name="connsiteX2" fmla="*/ 4762500 w 4762500"/>
                    <a:gd name="connsiteY2" fmla="*/ 1600200 h 1600200"/>
                    <a:gd name="connsiteX0" fmla="*/ 0 w 4762500"/>
                    <a:gd name="connsiteY0" fmla="*/ 0 h 1593057"/>
                    <a:gd name="connsiteX1" fmla="*/ 4762500 w 4762500"/>
                    <a:gd name="connsiteY1" fmla="*/ 0 h 1593057"/>
                    <a:gd name="connsiteX2" fmla="*/ 4762500 w 4762500"/>
                    <a:gd name="connsiteY2" fmla="*/ 1593057 h 1593057"/>
                    <a:gd name="connsiteX0" fmla="*/ 0 w 4762500"/>
                    <a:gd name="connsiteY0" fmla="*/ 0 h 1600201"/>
                    <a:gd name="connsiteX1" fmla="*/ 4762500 w 4762500"/>
                    <a:gd name="connsiteY1" fmla="*/ 0 h 1600201"/>
                    <a:gd name="connsiteX2" fmla="*/ 4762500 w 4762500"/>
                    <a:gd name="connsiteY2" fmla="*/ 1600201 h 1600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62500" h="1600201">
                      <a:moveTo>
                        <a:pt x="0" y="0"/>
                      </a:moveTo>
                      <a:lnTo>
                        <a:pt x="4762500" y="0"/>
                      </a:lnTo>
                      <a:lnTo>
                        <a:pt x="4762500" y="1600201"/>
                      </a:lnTo>
                    </a:path>
                  </a:pathLst>
                </a:custGeom>
                <a:noFill/>
                <a:ln w="190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707"/>
                </a:p>
              </p:txBody>
            </p:sp>
            <p:sp>
              <p:nvSpPr>
                <p:cNvPr id="196" name="矩形 195">
                  <a:extLst>
                    <a:ext uri="{FF2B5EF4-FFF2-40B4-BE49-F238E27FC236}">
                      <a16:creationId xmlns:a16="http://schemas.microsoft.com/office/drawing/2014/main" id="{33C8FE43-14E2-4B19-9471-8B170C4D5B5E}"/>
                    </a:ext>
                  </a:extLst>
                </p:cNvPr>
                <p:cNvSpPr/>
                <p:nvPr/>
              </p:nvSpPr>
              <p:spPr>
                <a:xfrm>
                  <a:off x="4873211" y="1284502"/>
                  <a:ext cx="949299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327" dirty="0" err="1">
                      <a:solidFill>
                        <a:srgbClr val="00B0F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MemtoReg</a:t>
                  </a:r>
                  <a:endParaRPr lang="zh-CN" altLang="en-US" sz="1327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7" name="矩形 196">
                  <a:extLst>
                    <a:ext uri="{FF2B5EF4-FFF2-40B4-BE49-F238E27FC236}">
                      <a16:creationId xmlns:a16="http://schemas.microsoft.com/office/drawing/2014/main" id="{E5EBA709-8553-43E2-91B2-E4AF74554BF7}"/>
                    </a:ext>
                  </a:extLst>
                </p:cNvPr>
                <p:cNvSpPr/>
                <p:nvPr/>
              </p:nvSpPr>
              <p:spPr>
                <a:xfrm>
                  <a:off x="4873211" y="1493948"/>
                  <a:ext cx="921663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327" dirty="0" err="1">
                      <a:solidFill>
                        <a:srgbClr val="00B0F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MemWrite</a:t>
                  </a:r>
                  <a:endParaRPr lang="zh-CN" altLang="en-US" sz="1327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8" name="矩形 197">
                  <a:extLst>
                    <a:ext uri="{FF2B5EF4-FFF2-40B4-BE49-F238E27FC236}">
                      <a16:creationId xmlns:a16="http://schemas.microsoft.com/office/drawing/2014/main" id="{84F11DF9-47B5-400C-A7CA-2BC1C71AB289}"/>
                    </a:ext>
                  </a:extLst>
                </p:cNvPr>
                <p:cNvSpPr/>
                <p:nvPr/>
              </p:nvSpPr>
              <p:spPr>
                <a:xfrm>
                  <a:off x="4873211" y="1703394"/>
                  <a:ext cx="675185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327" dirty="0">
                      <a:solidFill>
                        <a:srgbClr val="00B0F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Branch</a:t>
                  </a:r>
                  <a:endParaRPr lang="zh-CN" altLang="en-US" sz="1327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9" name="矩形 198">
                  <a:extLst>
                    <a:ext uri="{FF2B5EF4-FFF2-40B4-BE49-F238E27FC236}">
                      <a16:creationId xmlns:a16="http://schemas.microsoft.com/office/drawing/2014/main" id="{103A8C88-709A-43DA-87A9-D89B9E4A9080}"/>
                    </a:ext>
                  </a:extLst>
                </p:cNvPr>
                <p:cNvSpPr/>
                <p:nvPr/>
              </p:nvSpPr>
              <p:spPr>
                <a:xfrm>
                  <a:off x="4873211" y="1912840"/>
                  <a:ext cx="657552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327" dirty="0" err="1">
                      <a:solidFill>
                        <a:srgbClr val="00B0F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AluOP</a:t>
                  </a:r>
                  <a:endParaRPr lang="zh-CN" altLang="en-US" sz="1327" baseline="-250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0" name="矩形 199">
                  <a:extLst>
                    <a:ext uri="{FF2B5EF4-FFF2-40B4-BE49-F238E27FC236}">
                      <a16:creationId xmlns:a16="http://schemas.microsoft.com/office/drawing/2014/main" id="{B2C3E623-AE63-4705-ABB3-DCF0BCB575E0}"/>
                    </a:ext>
                  </a:extLst>
                </p:cNvPr>
                <p:cNvSpPr/>
                <p:nvPr/>
              </p:nvSpPr>
              <p:spPr>
                <a:xfrm>
                  <a:off x="4873211" y="2133199"/>
                  <a:ext cx="665567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327" dirty="0" err="1">
                      <a:solidFill>
                        <a:srgbClr val="00B0F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AluSrc</a:t>
                  </a:r>
                  <a:endParaRPr lang="zh-CN" altLang="en-US" sz="1327" baseline="-250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2" name="矩形 201">
                  <a:extLst>
                    <a:ext uri="{FF2B5EF4-FFF2-40B4-BE49-F238E27FC236}">
                      <a16:creationId xmlns:a16="http://schemas.microsoft.com/office/drawing/2014/main" id="{9ECBDF46-EB0B-40B8-A3C7-5B70F28CA498}"/>
                    </a:ext>
                  </a:extLst>
                </p:cNvPr>
                <p:cNvSpPr/>
                <p:nvPr/>
              </p:nvSpPr>
              <p:spPr>
                <a:xfrm>
                  <a:off x="4873211" y="2342644"/>
                  <a:ext cx="836704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327" dirty="0" err="1">
                      <a:solidFill>
                        <a:srgbClr val="00B0F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RegWrite</a:t>
                  </a:r>
                  <a:endParaRPr lang="zh-CN" altLang="en-US" sz="1327" baseline="-250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3" name="矩形 202">
                  <a:extLst>
                    <a:ext uri="{FF2B5EF4-FFF2-40B4-BE49-F238E27FC236}">
                      <a16:creationId xmlns:a16="http://schemas.microsoft.com/office/drawing/2014/main" id="{0CE38A71-AFEE-4C50-9D52-AAC979C5B773}"/>
                    </a:ext>
                  </a:extLst>
                </p:cNvPr>
                <p:cNvSpPr/>
                <p:nvPr/>
              </p:nvSpPr>
              <p:spPr>
                <a:xfrm>
                  <a:off x="9001599" y="1952743"/>
                  <a:ext cx="619080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327" dirty="0" err="1">
                      <a:solidFill>
                        <a:srgbClr val="00B0F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PCSrc</a:t>
                  </a:r>
                  <a:endParaRPr lang="zh-CN" altLang="en-US" sz="1327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4" name="矩形 203">
                  <a:extLst>
                    <a:ext uri="{FF2B5EF4-FFF2-40B4-BE49-F238E27FC236}">
                      <a16:creationId xmlns:a16="http://schemas.microsoft.com/office/drawing/2014/main" id="{18C8236C-5613-42E2-A4CA-250BF1640B05}"/>
                    </a:ext>
                  </a:extLst>
                </p:cNvPr>
                <p:cNvSpPr/>
                <p:nvPr/>
              </p:nvSpPr>
              <p:spPr>
                <a:xfrm>
                  <a:off x="1959788" y="3176263"/>
                  <a:ext cx="239223" cy="429550"/>
                </a:xfrm>
                <a:prstGeom prst="rect">
                  <a:avLst/>
                </a:prstGeom>
                <a:solidFill>
                  <a:srgbClr val="59B2FF"/>
                </a:solidFill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707"/>
                </a:p>
              </p:txBody>
            </p:sp>
            <p:cxnSp>
              <p:nvCxnSpPr>
                <p:cNvPr id="205" name="直接连接符 204">
                  <a:extLst>
                    <a:ext uri="{FF2B5EF4-FFF2-40B4-BE49-F238E27FC236}">
                      <a16:creationId xmlns:a16="http://schemas.microsoft.com/office/drawing/2014/main" id="{0DECDDF0-F8AC-4E63-9ECC-E012ED8CCB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0105" y="3609046"/>
                  <a:ext cx="0" cy="95627"/>
                </a:xfrm>
                <a:prstGeom prst="line">
                  <a:avLst/>
                </a:prstGeom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6" name="矩形 205">
                  <a:extLst>
                    <a:ext uri="{FF2B5EF4-FFF2-40B4-BE49-F238E27FC236}">
                      <a16:creationId xmlns:a16="http://schemas.microsoft.com/office/drawing/2014/main" id="{0F1F8506-C31D-4577-83C8-615659913386}"/>
                    </a:ext>
                  </a:extLst>
                </p:cNvPr>
                <p:cNvSpPr/>
                <p:nvPr/>
              </p:nvSpPr>
              <p:spPr>
                <a:xfrm>
                  <a:off x="1843897" y="3653963"/>
                  <a:ext cx="506870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327" i="1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CLK</a:t>
                  </a:r>
                  <a:endParaRPr lang="zh-CN" altLang="en-US" sz="1327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07" name="直接连接符 206">
                  <a:extLst>
                    <a:ext uri="{FF2B5EF4-FFF2-40B4-BE49-F238E27FC236}">
                      <a16:creationId xmlns:a16="http://schemas.microsoft.com/office/drawing/2014/main" id="{486F1ECF-039E-404E-BF1D-F3EF7B979B6E}"/>
                    </a:ext>
                  </a:extLst>
                </p:cNvPr>
                <p:cNvCxnSpPr>
                  <a:cxnSpLocks/>
                  <a:endCxn id="204" idx="1"/>
                </p:cNvCxnSpPr>
                <p:nvPr/>
              </p:nvCxnSpPr>
              <p:spPr>
                <a:xfrm>
                  <a:off x="1665151" y="3390590"/>
                  <a:ext cx="294637" cy="448"/>
                </a:xfrm>
                <a:prstGeom prst="line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直接连接符 207">
                  <a:extLst>
                    <a:ext uri="{FF2B5EF4-FFF2-40B4-BE49-F238E27FC236}">
                      <a16:creationId xmlns:a16="http://schemas.microsoft.com/office/drawing/2014/main" id="{DC64E63E-4ED8-465F-B231-F0586FF470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3924" y="3395179"/>
                  <a:ext cx="325285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9" name="矩形 208">
                  <a:extLst>
                    <a:ext uri="{FF2B5EF4-FFF2-40B4-BE49-F238E27FC236}">
                      <a16:creationId xmlns:a16="http://schemas.microsoft.com/office/drawing/2014/main" id="{5E5C9AF0-384B-4336-8682-7F84C27A6A8B}"/>
                    </a:ext>
                  </a:extLst>
                </p:cNvPr>
                <p:cNvSpPr/>
                <p:nvPr/>
              </p:nvSpPr>
              <p:spPr>
                <a:xfrm>
                  <a:off x="1879799" y="2855705"/>
                  <a:ext cx="434734" cy="3257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517" dirty="0"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PC</a:t>
                  </a:r>
                  <a:endParaRPr lang="zh-CN" altLang="en-US" sz="1517" dirty="0"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grpSp>
              <p:nvGrpSpPr>
                <p:cNvPr id="210" name="组合 209">
                  <a:extLst>
                    <a:ext uri="{FF2B5EF4-FFF2-40B4-BE49-F238E27FC236}">
                      <a16:creationId xmlns:a16="http://schemas.microsoft.com/office/drawing/2014/main" id="{567456EA-8FAB-4221-AE67-66A6CD199AAD}"/>
                    </a:ext>
                  </a:extLst>
                </p:cNvPr>
                <p:cNvGrpSpPr/>
                <p:nvPr/>
              </p:nvGrpSpPr>
              <p:grpSpPr>
                <a:xfrm>
                  <a:off x="2521077" y="3085468"/>
                  <a:ext cx="895566" cy="1370404"/>
                  <a:chOff x="2153669" y="3581315"/>
                  <a:chExt cx="981236" cy="1387999"/>
                </a:xfrm>
              </p:grpSpPr>
              <p:sp>
                <p:nvSpPr>
                  <p:cNvPr id="338" name="矩形 337">
                    <a:extLst>
                      <a:ext uri="{FF2B5EF4-FFF2-40B4-BE49-F238E27FC236}">
                        <a16:creationId xmlns:a16="http://schemas.microsoft.com/office/drawing/2014/main" id="{EE9F7A51-90BE-456A-B8D1-BF0A898FFE06}"/>
                      </a:ext>
                    </a:extLst>
                  </p:cNvPr>
                  <p:cNvSpPr/>
                  <p:nvPr/>
                </p:nvSpPr>
                <p:spPr>
                  <a:xfrm>
                    <a:off x="2162582" y="3581315"/>
                    <a:ext cx="920297" cy="1387999"/>
                  </a:xfrm>
                  <a:prstGeom prst="rect">
                    <a:avLst/>
                  </a:prstGeom>
                  <a:solidFill>
                    <a:srgbClr val="00B050"/>
                  </a:solidFill>
                  <a:ln w="2857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707"/>
                  </a:p>
                </p:txBody>
              </p:sp>
              <p:sp>
                <p:nvSpPr>
                  <p:cNvPr id="339" name="矩形 338">
                    <a:extLst>
                      <a:ext uri="{FF2B5EF4-FFF2-40B4-BE49-F238E27FC236}">
                        <a16:creationId xmlns:a16="http://schemas.microsoft.com/office/drawing/2014/main" id="{0E243341-BE20-4B04-B784-B1F6C373B22C}"/>
                      </a:ext>
                    </a:extLst>
                  </p:cNvPr>
                  <p:cNvSpPr/>
                  <p:nvPr/>
                </p:nvSpPr>
                <p:spPr>
                  <a:xfrm>
                    <a:off x="2672635" y="3769167"/>
                    <a:ext cx="462270" cy="30036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1327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RD</a:t>
                    </a:r>
                    <a:endParaRPr lang="zh-CN" altLang="en-US" sz="1327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40" name="矩形 339">
                    <a:extLst>
                      <a:ext uri="{FF2B5EF4-FFF2-40B4-BE49-F238E27FC236}">
                        <a16:creationId xmlns:a16="http://schemas.microsoft.com/office/drawing/2014/main" id="{4A91386E-1F0A-4331-953C-C037C130E0B5}"/>
                      </a:ext>
                    </a:extLst>
                  </p:cNvPr>
                  <p:cNvSpPr/>
                  <p:nvPr/>
                </p:nvSpPr>
                <p:spPr>
                  <a:xfrm>
                    <a:off x="2153669" y="3768090"/>
                    <a:ext cx="337571" cy="30036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1327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</a:t>
                    </a:r>
                    <a:endParaRPr lang="zh-CN" altLang="en-US" sz="1327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41" name="矩形 340">
                    <a:extLst>
                      <a:ext uri="{FF2B5EF4-FFF2-40B4-BE49-F238E27FC236}">
                        <a16:creationId xmlns:a16="http://schemas.microsoft.com/office/drawing/2014/main" id="{FFE7B057-CA9F-4B39-B84B-C7AC294F0604}"/>
                      </a:ext>
                    </a:extLst>
                  </p:cNvPr>
                  <p:cNvSpPr/>
                  <p:nvPr/>
                </p:nvSpPr>
                <p:spPr>
                  <a:xfrm>
                    <a:off x="2247903" y="4158047"/>
                    <a:ext cx="760851" cy="50720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 defTabSz="914277"/>
                    <a:r>
                      <a:rPr lang="zh-CN" altLang="en-US" sz="1327" b="1" kern="0" dirty="0">
                        <a:solidFill>
                          <a:schemeClr val="bg1"/>
                        </a:solidFill>
                        <a:latin typeface="微软雅黑"/>
                        <a:ea typeface="微软雅黑"/>
                      </a:rPr>
                      <a:t>指令</a:t>
                    </a:r>
                    <a:endParaRPr lang="en-US" altLang="zh-CN" sz="1327" b="1" kern="0" dirty="0">
                      <a:solidFill>
                        <a:schemeClr val="bg1"/>
                      </a:solidFill>
                      <a:latin typeface="微软雅黑"/>
                      <a:ea typeface="微软雅黑"/>
                    </a:endParaRPr>
                  </a:p>
                  <a:p>
                    <a:pPr algn="ctr" defTabSz="914277"/>
                    <a:r>
                      <a:rPr lang="zh-CN" altLang="en-US" sz="1327" b="1" kern="0" dirty="0">
                        <a:solidFill>
                          <a:schemeClr val="bg1"/>
                        </a:solidFill>
                        <a:latin typeface="微软雅黑"/>
                        <a:ea typeface="微软雅黑"/>
                      </a:rPr>
                      <a:t>存储器</a:t>
                    </a:r>
                  </a:p>
                </p:txBody>
              </p:sp>
            </p:grpSp>
            <p:sp>
              <p:nvSpPr>
                <p:cNvPr id="211" name="矩形 210">
                  <a:extLst>
                    <a:ext uri="{FF2B5EF4-FFF2-40B4-BE49-F238E27FC236}">
                      <a16:creationId xmlns:a16="http://schemas.microsoft.com/office/drawing/2014/main" id="{95689053-0F02-45D4-BF1B-F853B942FA8B}"/>
                    </a:ext>
                  </a:extLst>
                </p:cNvPr>
                <p:cNvSpPr/>
                <p:nvPr/>
              </p:nvSpPr>
              <p:spPr>
                <a:xfrm>
                  <a:off x="3328317" y="3146901"/>
                  <a:ext cx="622286" cy="2674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1138" b="1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指令字</a:t>
                  </a:r>
                </a:p>
              </p:txBody>
            </p:sp>
            <p:sp>
              <p:nvSpPr>
                <p:cNvPr id="212" name="矩形 211">
                  <a:extLst>
                    <a:ext uri="{FF2B5EF4-FFF2-40B4-BE49-F238E27FC236}">
                      <a16:creationId xmlns:a16="http://schemas.microsoft.com/office/drawing/2014/main" id="{12824427-4884-4EF5-9BFF-0DB336EA142E}"/>
                    </a:ext>
                  </a:extLst>
                </p:cNvPr>
                <p:cNvSpPr/>
                <p:nvPr/>
              </p:nvSpPr>
              <p:spPr>
                <a:xfrm>
                  <a:off x="2341645" y="5099530"/>
                  <a:ext cx="205122" cy="29655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1327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endParaRPr lang="zh-CN" altLang="en-US" sz="1327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3" name="直接连接符 212">
                  <a:extLst>
                    <a:ext uri="{FF2B5EF4-FFF2-40B4-BE49-F238E27FC236}">
                      <a16:creationId xmlns:a16="http://schemas.microsoft.com/office/drawing/2014/main" id="{E4734F5F-09F9-40E8-889B-4BC0A69F25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79399" y="5242730"/>
                  <a:ext cx="287167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4" name="任意多边形: 形状 251">
                  <a:extLst>
                    <a:ext uri="{FF2B5EF4-FFF2-40B4-BE49-F238E27FC236}">
                      <a16:creationId xmlns:a16="http://schemas.microsoft.com/office/drawing/2014/main" id="{B6534497-3FA7-4CF0-8126-6370B6F87D1E}"/>
                    </a:ext>
                  </a:extLst>
                </p:cNvPr>
                <p:cNvSpPr/>
                <p:nvPr/>
              </p:nvSpPr>
              <p:spPr>
                <a:xfrm>
                  <a:off x="2323279" y="4799558"/>
                  <a:ext cx="348018" cy="672926"/>
                </a:xfrm>
                <a:custGeom>
                  <a:avLst/>
                  <a:gdLst>
                    <a:gd name="connsiteX0" fmla="*/ 0 w 234950"/>
                    <a:gd name="connsiteY0" fmla="*/ 0 h 812800"/>
                    <a:gd name="connsiteX1" fmla="*/ 234950 w 234950"/>
                    <a:gd name="connsiteY1" fmla="*/ 0 h 812800"/>
                    <a:gd name="connsiteX2" fmla="*/ 234950 w 234950"/>
                    <a:gd name="connsiteY2" fmla="*/ 812800 h 812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4950" h="812800">
                      <a:moveTo>
                        <a:pt x="0" y="0"/>
                      </a:moveTo>
                      <a:lnTo>
                        <a:pt x="234950" y="0"/>
                      </a:lnTo>
                      <a:lnTo>
                        <a:pt x="234950" y="812800"/>
                      </a:lnTo>
                    </a:path>
                  </a:pathLst>
                </a:custGeom>
                <a:noFill/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707"/>
                </a:p>
              </p:txBody>
            </p:sp>
            <p:sp>
              <p:nvSpPr>
                <p:cNvPr id="215" name="矩形 214">
                  <a:extLst>
                    <a:ext uri="{FF2B5EF4-FFF2-40B4-BE49-F238E27FC236}">
                      <a16:creationId xmlns:a16="http://schemas.microsoft.com/office/drawing/2014/main" id="{79C5849C-1B01-4614-9CAA-940583FB6A00}"/>
                    </a:ext>
                  </a:extLst>
                </p:cNvPr>
                <p:cNvSpPr/>
                <p:nvPr/>
              </p:nvSpPr>
              <p:spPr>
                <a:xfrm>
                  <a:off x="1180290" y="5026912"/>
                  <a:ext cx="574196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327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PC+4</a:t>
                  </a:r>
                  <a:endParaRPr lang="zh-CN" altLang="en-US" sz="1327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6" name="矩形 215">
                  <a:extLst>
                    <a:ext uri="{FF2B5EF4-FFF2-40B4-BE49-F238E27FC236}">
                      <a16:creationId xmlns:a16="http://schemas.microsoft.com/office/drawing/2014/main" id="{B83EA0D2-FFE4-43F0-A2DD-7729E2EE7E0C}"/>
                    </a:ext>
                  </a:extLst>
                </p:cNvPr>
                <p:cNvSpPr/>
                <p:nvPr/>
              </p:nvSpPr>
              <p:spPr>
                <a:xfrm>
                  <a:off x="3834838" y="2165962"/>
                  <a:ext cx="490840" cy="25282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043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14:12</a:t>
                  </a:r>
                  <a:endParaRPr lang="zh-CN" altLang="en-US" sz="1043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7" name="矩形 216">
                  <a:extLst>
                    <a:ext uri="{FF2B5EF4-FFF2-40B4-BE49-F238E27FC236}">
                      <a16:creationId xmlns:a16="http://schemas.microsoft.com/office/drawing/2014/main" id="{18D00C82-3DF8-41E8-B21A-A2FD9996FCC7}"/>
                    </a:ext>
                  </a:extLst>
                </p:cNvPr>
                <p:cNvSpPr/>
                <p:nvPr/>
              </p:nvSpPr>
              <p:spPr>
                <a:xfrm>
                  <a:off x="5284704" y="4968026"/>
                  <a:ext cx="817853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327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SignImm</a:t>
                  </a:r>
                  <a:endParaRPr lang="zh-CN" altLang="en-US" sz="1327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8" name="矩形 217">
                  <a:extLst>
                    <a:ext uri="{FF2B5EF4-FFF2-40B4-BE49-F238E27FC236}">
                      <a16:creationId xmlns:a16="http://schemas.microsoft.com/office/drawing/2014/main" id="{6932B247-7E21-4B08-963D-9B899DE050D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908398" y="3044994"/>
                  <a:ext cx="1343926" cy="1536000"/>
                </a:xfrm>
                <a:prstGeom prst="rect">
                  <a:avLst/>
                </a:prstGeom>
                <a:solidFill>
                  <a:srgbClr val="FFCCFF"/>
                </a:solidFill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707"/>
                </a:p>
              </p:txBody>
            </p:sp>
            <p:sp>
              <p:nvSpPr>
                <p:cNvPr id="219" name="矩形 218">
                  <a:extLst>
                    <a:ext uri="{FF2B5EF4-FFF2-40B4-BE49-F238E27FC236}">
                      <a16:creationId xmlns:a16="http://schemas.microsoft.com/office/drawing/2014/main" id="{11AF480C-0CDF-45A1-870A-C9DF341DBBF6}"/>
                    </a:ext>
                  </a:extLst>
                </p:cNvPr>
                <p:cNvSpPr/>
                <p:nvPr/>
              </p:nvSpPr>
              <p:spPr>
                <a:xfrm>
                  <a:off x="4893755" y="3255259"/>
                  <a:ext cx="468398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327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R1#</a:t>
                  </a:r>
                  <a:endParaRPr lang="zh-CN" altLang="en-US" sz="1327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0" name="矩形 219">
                  <a:extLst>
                    <a:ext uri="{FF2B5EF4-FFF2-40B4-BE49-F238E27FC236}">
                      <a16:creationId xmlns:a16="http://schemas.microsoft.com/office/drawing/2014/main" id="{2D47A780-2E30-4737-A107-03997F3BEF0C}"/>
                    </a:ext>
                  </a:extLst>
                </p:cNvPr>
                <p:cNvSpPr/>
                <p:nvPr/>
              </p:nvSpPr>
              <p:spPr>
                <a:xfrm>
                  <a:off x="4886111" y="3580337"/>
                  <a:ext cx="468398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327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R2#</a:t>
                  </a:r>
                  <a:endParaRPr lang="zh-CN" altLang="en-US" sz="1327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1" name="矩形 220">
                  <a:extLst>
                    <a:ext uri="{FF2B5EF4-FFF2-40B4-BE49-F238E27FC236}">
                      <a16:creationId xmlns:a16="http://schemas.microsoft.com/office/drawing/2014/main" id="{BA18622E-DBDE-4458-9462-4027A555F958}"/>
                    </a:ext>
                  </a:extLst>
                </p:cNvPr>
                <p:cNvSpPr/>
                <p:nvPr/>
              </p:nvSpPr>
              <p:spPr>
                <a:xfrm>
                  <a:off x="4888500" y="3889395"/>
                  <a:ext cx="429926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327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W#</a:t>
                  </a:r>
                  <a:endParaRPr lang="zh-CN" altLang="en-US" sz="1327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2" name="矩形 221">
                  <a:extLst>
                    <a:ext uri="{FF2B5EF4-FFF2-40B4-BE49-F238E27FC236}">
                      <a16:creationId xmlns:a16="http://schemas.microsoft.com/office/drawing/2014/main" id="{60669551-D25A-4AA7-91E0-AFFBDF6D8B98}"/>
                    </a:ext>
                  </a:extLst>
                </p:cNvPr>
                <p:cNvSpPr/>
                <p:nvPr/>
              </p:nvSpPr>
              <p:spPr>
                <a:xfrm>
                  <a:off x="4893755" y="4225668"/>
                  <a:ext cx="468398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327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WD</a:t>
                  </a:r>
                  <a:endParaRPr lang="zh-CN" altLang="en-US" sz="1327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3" name="矩形 222">
                  <a:extLst>
                    <a:ext uri="{FF2B5EF4-FFF2-40B4-BE49-F238E27FC236}">
                      <a16:creationId xmlns:a16="http://schemas.microsoft.com/office/drawing/2014/main" id="{ABE7357D-1F86-48D0-AD66-09A42D94AFE6}"/>
                    </a:ext>
                  </a:extLst>
                </p:cNvPr>
                <p:cNvSpPr/>
                <p:nvPr/>
              </p:nvSpPr>
              <p:spPr>
                <a:xfrm>
                  <a:off x="5387391" y="3009829"/>
                  <a:ext cx="449162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327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WE</a:t>
                  </a:r>
                  <a:endParaRPr lang="zh-CN" altLang="en-US" sz="1327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4" name="矩形 223">
                  <a:extLst>
                    <a:ext uri="{FF2B5EF4-FFF2-40B4-BE49-F238E27FC236}">
                      <a16:creationId xmlns:a16="http://schemas.microsoft.com/office/drawing/2014/main" id="{7F886F3F-27EB-4924-868C-1CDEC1413324}"/>
                    </a:ext>
                  </a:extLst>
                </p:cNvPr>
                <p:cNvSpPr/>
                <p:nvPr/>
              </p:nvSpPr>
              <p:spPr>
                <a:xfrm>
                  <a:off x="5249107" y="3992345"/>
                  <a:ext cx="864340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914277">
                    <a:defRPr/>
                  </a:pPr>
                  <a:r>
                    <a:rPr lang="zh-CN" altLang="en-US" sz="1327" b="1" kern="0" dirty="0">
                      <a:solidFill>
                        <a:srgbClr val="000000"/>
                      </a:solidFill>
                      <a:latin typeface="微软雅黑"/>
                      <a:ea typeface="微软雅黑"/>
                    </a:rPr>
                    <a:t>寄存器堆</a:t>
                  </a:r>
                </a:p>
              </p:txBody>
            </p:sp>
            <p:sp>
              <p:nvSpPr>
                <p:cNvPr id="225" name="矩形 224">
                  <a:extLst>
                    <a:ext uri="{FF2B5EF4-FFF2-40B4-BE49-F238E27FC236}">
                      <a16:creationId xmlns:a16="http://schemas.microsoft.com/office/drawing/2014/main" id="{FDE12723-6AB6-40CB-AFA1-E8D2DFE57A14}"/>
                    </a:ext>
                  </a:extLst>
                </p:cNvPr>
                <p:cNvSpPr/>
                <p:nvPr/>
              </p:nvSpPr>
              <p:spPr>
                <a:xfrm>
                  <a:off x="5937293" y="3264997"/>
                  <a:ext cx="383438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327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R1</a:t>
                  </a:r>
                  <a:endParaRPr lang="zh-CN" altLang="en-US" sz="1327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6" name="矩形 225">
                  <a:extLst>
                    <a:ext uri="{FF2B5EF4-FFF2-40B4-BE49-F238E27FC236}">
                      <a16:creationId xmlns:a16="http://schemas.microsoft.com/office/drawing/2014/main" id="{92F2BDF8-31C9-4625-9E06-663610F0AFD5}"/>
                    </a:ext>
                  </a:extLst>
                </p:cNvPr>
                <p:cNvSpPr/>
                <p:nvPr/>
              </p:nvSpPr>
              <p:spPr>
                <a:xfrm>
                  <a:off x="5929574" y="3662702"/>
                  <a:ext cx="383438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327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R2</a:t>
                  </a:r>
                  <a:endParaRPr lang="zh-CN" altLang="en-US" sz="1327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7" name="流程图: 手动操作 226">
                  <a:extLst>
                    <a:ext uri="{FF2B5EF4-FFF2-40B4-BE49-F238E27FC236}">
                      <a16:creationId xmlns:a16="http://schemas.microsoft.com/office/drawing/2014/main" id="{53544720-A15E-48E8-B4CC-9F9732992238}"/>
                    </a:ext>
                  </a:extLst>
                </p:cNvPr>
                <p:cNvSpPr/>
                <p:nvPr/>
              </p:nvSpPr>
              <p:spPr>
                <a:xfrm rot="16200000">
                  <a:off x="1338154" y="3282411"/>
                  <a:ext cx="505805" cy="214765"/>
                </a:xfrm>
                <a:prstGeom prst="flowChartManualOperation">
                  <a:avLst/>
                </a:prstGeom>
                <a:solidFill>
                  <a:srgbClr val="FFFF00"/>
                </a:solidFill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707"/>
                </a:p>
              </p:txBody>
            </p:sp>
            <p:sp>
              <p:nvSpPr>
                <p:cNvPr id="228" name="矩形 227">
                  <a:extLst>
                    <a:ext uri="{FF2B5EF4-FFF2-40B4-BE49-F238E27FC236}">
                      <a16:creationId xmlns:a16="http://schemas.microsoft.com/office/drawing/2014/main" id="{C7C52027-8883-4E12-A6B9-1D4E63F0724B}"/>
                    </a:ext>
                  </a:extLst>
                </p:cNvPr>
                <p:cNvSpPr/>
                <p:nvPr/>
              </p:nvSpPr>
              <p:spPr>
                <a:xfrm>
                  <a:off x="1425427" y="3131197"/>
                  <a:ext cx="269626" cy="50077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327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</a:p>
                <a:p>
                  <a:r>
                    <a:rPr lang="en-US" altLang="zh-CN" sz="1327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1327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9" name="流程图: 手动操作 228">
                  <a:extLst>
                    <a:ext uri="{FF2B5EF4-FFF2-40B4-BE49-F238E27FC236}">
                      <a16:creationId xmlns:a16="http://schemas.microsoft.com/office/drawing/2014/main" id="{F050DFE2-DA8E-4943-A580-92EDE1F1C896}"/>
                    </a:ext>
                  </a:extLst>
                </p:cNvPr>
                <p:cNvSpPr/>
                <p:nvPr/>
              </p:nvSpPr>
              <p:spPr>
                <a:xfrm rot="16200000">
                  <a:off x="6946384" y="3811647"/>
                  <a:ext cx="505805" cy="214765"/>
                </a:xfrm>
                <a:prstGeom prst="flowChartManualOperation">
                  <a:avLst/>
                </a:prstGeom>
                <a:solidFill>
                  <a:srgbClr val="FFFF00"/>
                </a:solidFill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707"/>
                </a:p>
              </p:txBody>
            </p:sp>
            <p:sp>
              <p:nvSpPr>
                <p:cNvPr id="230" name="矩形 229">
                  <a:extLst>
                    <a:ext uri="{FF2B5EF4-FFF2-40B4-BE49-F238E27FC236}">
                      <a16:creationId xmlns:a16="http://schemas.microsoft.com/office/drawing/2014/main" id="{6743A14E-B62D-47CB-84DA-A31659649530}"/>
                    </a:ext>
                  </a:extLst>
                </p:cNvPr>
                <p:cNvSpPr/>
                <p:nvPr/>
              </p:nvSpPr>
              <p:spPr>
                <a:xfrm>
                  <a:off x="7035893" y="3669230"/>
                  <a:ext cx="269626" cy="50077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327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</a:p>
                <a:p>
                  <a:r>
                    <a:rPr lang="en-US" altLang="zh-CN" sz="1327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1327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1" name="流程图: 手动操作 230">
                  <a:extLst>
                    <a:ext uri="{FF2B5EF4-FFF2-40B4-BE49-F238E27FC236}">
                      <a16:creationId xmlns:a16="http://schemas.microsoft.com/office/drawing/2014/main" id="{3E429681-2615-4F54-9E05-3346B6838018}"/>
                    </a:ext>
                  </a:extLst>
                </p:cNvPr>
                <p:cNvSpPr/>
                <p:nvPr/>
              </p:nvSpPr>
              <p:spPr>
                <a:xfrm rot="16200000">
                  <a:off x="10659197" y="3467432"/>
                  <a:ext cx="505805" cy="214765"/>
                </a:xfrm>
                <a:prstGeom prst="flowChartManualOperation">
                  <a:avLst/>
                </a:prstGeom>
                <a:solidFill>
                  <a:srgbClr val="FFFF00"/>
                </a:solidFill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707"/>
                </a:p>
              </p:txBody>
            </p:sp>
            <p:sp>
              <p:nvSpPr>
                <p:cNvPr id="232" name="矩形 231">
                  <a:extLst>
                    <a:ext uri="{FF2B5EF4-FFF2-40B4-BE49-F238E27FC236}">
                      <a16:creationId xmlns:a16="http://schemas.microsoft.com/office/drawing/2014/main" id="{8F7CF1AC-2FDA-450F-942D-094806CE534F}"/>
                    </a:ext>
                  </a:extLst>
                </p:cNvPr>
                <p:cNvSpPr/>
                <p:nvPr/>
              </p:nvSpPr>
              <p:spPr>
                <a:xfrm>
                  <a:off x="10750288" y="3340628"/>
                  <a:ext cx="269626" cy="50077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327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</a:p>
                <a:p>
                  <a:r>
                    <a:rPr lang="en-US" altLang="zh-CN" sz="1327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1327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33" name="直接连接符 232">
                  <a:extLst>
                    <a:ext uri="{FF2B5EF4-FFF2-40B4-BE49-F238E27FC236}">
                      <a16:creationId xmlns:a16="http://schemas.microsoft.com/office/drawing/2014/main" id="{D618842B-BFA0-431B-B056-522F9226871D}"/>
                    </a:ext>
                  </a:extLst>
                </p:cNvPr>
                <p:cNvCxnSpPr/>
                <p:nvPr/>
              </p:nvCxnSpPr>
              <p:spPr>
                <a:xfrm>
                  <a:off x="6240140" y="3410776"/>
                  <a:ext cx="1476815" cy="1"/>
                </a:xfrm>
                <a:prstGeom prst="line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直接连接符 233">
                  <a:extLst>
                    <a:ext uri="{FF2B5EF4-FFF2-40B4-BE49-F238E27FC236}">
                      <a16:creationId xmlns:a16="http://schemas.microsoft.com/office/drawing/2014/main" id="{3BF0F1C7-6E76-441B-A14A-6BAA8EE09E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27948" y="4988985"/>
                  <a:ext cx="397524" cy="5602"/>
                </a:xfrm>
                <a:prstGeom prst="line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直接连接符 234">
                  <a:extLst>
                    <a:ext uri="{FF2B5EF4-FFF2-40B4-BE49-F238E27FC236}">
                      <a16:creationId xmlns:a16="http://schemas.microsoft.com/office/drawing/2014/main" id="{C1500DC5-FDB3-479E-A5B2-B42E8925AA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99674" y="3905776"/>
                  <a:ext cx="438559" cy="3344"/>
                </a:xfrm>
                <a:prstGeom prst="line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6" name="矩形 235">
                  <a:extLst>
                    <a:ext uri="{FF2B5EF4-FFF2-40B4-BE49-F238E27FC236}">
                      <a16:creationId xmlns:a16="http://schemas.microsoft.com/office/drawing/2014/main" id="{141F368E-1087-490C-8A4F-33FE4D65B689}"/>
                    </a:ext>
                  </a:extLst>
                </p:cNvPr>
                <p:cNvSpPr/>
                <p:nvPr/>
              </p:nvSpPr>
              <p:spPr>
                <a:xfrm>
                  <a:off x="7261804" y="3644100"/>
                  <a:ext cx="524503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327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SrcB</a:t>
                  </a:r>
                  <a:endParaRPr lang="zh-CN" altLang="en-US" sz="1327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7" name="矩形 236">
                  <a:extLst>
                    <a:ext uri="{FF2B5EF4-FFF2-40B4-BE49-F238E27FC236}">
                      <a16:creationId xmlns:a16="http://schemas.microsoft.com/office/drawing/2014/main" id="{85BA51B5-285C-4E21-B6DD-10DB20C8B2C0}"/>
                    </a:ext>
                  </a:extLst>
                </p:cNvPr>
                <p:cNvSpPr/>
                <p:nvPr/>
              </p:nvSpPr>
              <p:spPr>
                <a:xfrm>
                  <a:off x="7251586" y="3176263"/>
                  <a:ext cx="534121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327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SrcA</a:t>
                  </a:r>
                  <a:endParaRPr lang="zh-CN" altLang="en-US" sz="1327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8" name="矩形 237">
                  <a:extLst>
                    <a:ext uri="{FF2B5EF4-FFF2-40B4-BE49-F238E27FC236}">
                      <a16:creationId xmlns:a16="http://schemas.microsoft.com/office/drawing/2014/main" id="{C0FDB10F-28DD-4D3E-8998-6DB79D646064}"/>
                    </a:ext>
                  </a:extLst>
                </p:cNvPr>
                <p:cNvSpPr/>
                <p:nvPr/>
              </p:nvSpPr>
              <p:spPr>
                <a:xfrm>
                  <a:off x="8098386" y="3164116"/>
                  <a:ext cx="580608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327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Equal</a:t>
                  </a:r>
                  <a:endParaRPr lang="zh-CN" altLang="en-US" sz="1327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9" name="矩形 238">
                  <a:extLst>
                    <a:ext uri="{FF2B5EF4-FFF2-40B4-BE49-F238E27FC236}">
                      <a16:creationId xmlns:a16="http://schemas.microsoft.com/office/drawing/2014/main" id="{7564F6D1-0EB5-4A18-B6B8-94775A662BA2}"/>
                    </a:ext>
                  </a:extLst>
                </p:cNvPr>
                <p:cNvSpPr/>
                <p:nvPr/>
              </p:nvSpPr>
              <p:spPr>
                <a:xfrm>
                  <a:off x="8146132" y="3416631"/>
                  <a:ext cx="968535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327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ALUResult</a:t>
                  </a:r>
                  <a:endParaRPr lang="zh-CN" altLang="en-US" sz="1327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0" name="矩形 239">
                  <a:extLst>
                    <a:ext uri="{FF2B5EF4-FFF2-40B4-BE49-F238E27FC236}">
                      <a16:creationId xmlns:a16="http://schemas.microsoft.com/office/drawing/2014/main" id="{78FD7DF6-662D-4B75-8E69-EBC811B61C5C}"/>
                    </a:ext>
                  </a:extLst>
                </p:cNvPr>
                <p:cNvSpPr/>
                <p:nvPr/>
              </p:nvSpPr>
              <p:spPr>
                <a:xfrm>
                  <a:off x="8128712" y="3983514"/>
                  <a:ext cx="883190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327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WriteData</a:t>
                  </a:r>
                  <a:endParaRPr lang="zh-CN" altLang="en-US" sz="1327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41" name="直接连接符 240">
                  <a:extLst>
                    <a:ext uri="{FF2B5EF4-FFF2-40B4-BE49-F238E27FC236}">
                      <a16:creationId xmlns:a16="http://schemas.microsoft.com/office/drawing/2014/main" id="{606C9856-87D0-4681-889B-A34804DC5D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60317" y="3687494"/>
                  <a:ext cx="1160567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直接连接符 241">
                  <a:extLst>
                    <a:ext uri="{FF2B5EF4-FFF2-40B4-BE49-F238E27FC236}">
                      <a16:creationId xmlns:a16="http://schemas.microsoft.com/office/drawing/2014/main" id="{4D28330F-2AC6-414A-A5B4-F4241470DE0E}"/>
                    </a:ext>
                  </a:extLst>
                </p:cNvPr>
                <p:cNvCxnSpPr/>
                <p:nvPr/>
              </p:nvCxnSpPr>
              <p:spPr>
                <a:xfrm>
                  <a:off x="10065087" y="3686722"/>
                  <a:ext cx="739630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43" name="组合 242">
                  <a:extLst>
                    <a:ext uri="{FF2B5EF4-FFF2-40B4-BE49-F238E27FC236}">
                      <a16:creationId xmlns:a16="http://schemas.microsoft.com/office/drawing/2014/main" id="{91562FC4-FBD9-4F02-B79B-088DAE30AC20}"/>
                    </a:ext>
                  </a:extLst>
                </p:cNvPr>
                <p:cNvGrpSpPr/>
                <p:nvPr/>
              </p:nvGrpSpPr>
              <p:grpSpPr>
                <a:xfrm>
                  <a:off x="9258838" y="3112531"/>
                  <a:ext cx="869365" cy="1361582"/>
                  <a:chOff x="2106940" y="3477998"/>
                  <a:chExt cx="952529" cy="1491834"/>
                </a:xfrm>
              </p:grpSpPr>
              <p:sp>
                <p:nvSpPr>
                  <p:cNvPr id="332" name="矩形 331">
                    <a:extLst>
                      <a:ext uri="{FF2B5EF4-FFF2-40B4-BE49-F238E27FC236}">
                        <a16:creationId xmlns:a16="http://schemas.microsoft.com/office/drawing/2014/main" id="{FE6DFDF7-399E-4C86-8A65-15293D1CF6BC}"/>
                      </a:ext>
                    </a:extLst>
                  </p:cNvPr>
                  <p:cNvSpPr/>
                  <p:nvPr/>
                </p:nvSpPr>
                <p:spPr>
                  <a:xfrm>
                    <a:off x="2162583" y="3477998"/>
                    <a:ext cx="828902" cy="1491834"/>
                  </a:xfrm>
                  <a:prstGeom prst="rect">
                    <a:avLst/>
                  </a:prstGeom>
                  <a:solidFill>
                    <a:srgbClr val="79F5F9"/>
                  </a:solidFill>
                  <a:ln w="2857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707" dirty="0"/>
                  </a:p>
                </p:txBody>
              </p:sp>
              <p:sp>
                <p:nvSpPr>
                  <p:cNvPr id="333" name="矩形 332">
                    <a:extLst>
                      <a:ext uri="{FF2B5EF4-FFF2-40B4-BE49-F238E27FC236}">
                        <a16:creationId xmlns:a16="http://schemas.microsoft.com/office/drawing/2014/main" id="{2A1F008E-9A7F-4D25-8A5D-E22414138A1C}"/>
                      </a:ext>
                    </a:extLst>
                  </p:cNvPr>
                  <p:cNvSpPr/>
                  <p:nvPr/>
                </p:nvSpPr>
                <p:spPr>
                  <a:xfrm>
                    <a:off x="2317534" y="3480984"/>
                    <a:ext cx="492129" cy="32492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1327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WE</a:t>
                    </a:r>
                    <a:endParaRPr lang="zh-CN" altLang="en-US" sz="1327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34" name="矩形 333">
                    <a:extLst>
                      <a:ext uri="{FF2B5EF4-FFF2-40B4-BE49-F238E27FC236}">
                        <a16:creationId xmlns:a16="http://schemas.microsoft.com/office/drawing/2014/main" id="{EDDC96EB-8835-46C9-A674-28EC0E49B209}"/>
                      </a:ext>
                    </a:extLst>
                  </p:cNvPr>
                  <p:cNvSpPr/>
                  <p:nvPr/>
                </p:nvSpPr>
                <p:spPr>
                  <a:xfrm>
                    <a:off x="2597199" y="3861428"/>
                    <a:ext cx="462270" cy="32492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1327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RD</a:t>
                    </a:r>
                    <a:endParaRPr lang="zh-CN" altLang="en-US" sz="1327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35" name="矩形 334">
                    <a:extLst>
                      <a:ext uri="{FF2B5EF4-FFF2-40B4-BE49-F238E27FC236}">
                        <a16:creationId xmlns:a16="http://schemas.microsoft.com/office/drawing/2014/main" id="{DAEEA239-4644-422D-A6AD-52C6726B0D8E}"/>
                      </a:ext>
                    </a:extLst>
                  </p:cNvPr>
                  <p:cNvSpPr/>
                  <p:nvPr/>
                </p:nvSpPr>
                <p:spPr>
                  <a:xfrm>
                    <a:off x="2146656" y="3834566"/>
                    <a:ext cx="337571" cy="32492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1327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</a:t>
                    </a:r>
                    <a:endParaRPr lang="zh-CN" altLang="en-US" sz="1327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36" name="矩形 335">
                    <a:extLst>
                      <a:ext uri="{FF2B5EF4-FFF2-40B4-BE49-F238E27FC236}">
                        <a16:creationId xmlns:a16="http://schemas.microsoft.com/office/drawing/2014/main" id="{D9869FF0-DC37-4ABA-AB1C-60A85DD270EF}"/>
                      </a:ext>
                    </a:extLst>
                  </p:cNvPr>
                  <p:cNvSpPr/>
                  <p:nvPr/>
                </p:nvSpPr>
                <p:spPr>
                  <a:xfrm>
                    <a:off x="2182706" y="4068361"/>
                    <a:ext cx="760851" cy="54868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 defTabSz="914277"/>
                    <a:r>
                      <a:rPr lang="zh-CN" altLang="en-US" sz="1327" b="1" kern="0" dirty="0">
                        <a:latin typeface="微软雅黑"/>
                        <a:ea typeface="微软雅黑"/>
                      </a:rPr>
                      <a:t>数据</a:t>
                    </a:r>
                    <a:endParaRPr lang="en-US" altLang="zh-CN" sz="1327" b="1" kern="0" dirty="0">
                      <a:latin typeface="微软雅黑"/>
                      <a:ea typeface="微软雅黑"/>
                    </a:endParaRPr>
                  </a:p>
                  <a:p>
                    <a:pPr algn="ctr" defTabSz="914277"/>
                    <a:r>
                      <a:rPr lang="zh-CN" altLang="en-US" sz="1327" b="1" kern="0" dirty="0">
                        <a:latin typeface="微软雅黑"/>
                        <a:ea typeface="微软雅黑"/>
                      </a:rPr>
                      <a:t>存储器</a:t>
                    </a:r>
                  </a:p>
                </p:txBody>
              </p:sp>
              <p:sp>
                <p:nvSpPr>
                  <p:cNvPr id="337" name="矩形 336">
                    <a:extLst>
                      <a:ext uri="{FF2B5EF4-FFF2-40B4-BE49-F238E27FC236}">
                        <a16:creationId xmlns:a16="http://schemas.microsoft.com/office/drawing/2014/main" id="{93C244B4-4BA8-4FF1-9892-1FFA17D10B1C}"/>
                      </a:ext>
                    </a:extLst>
                  </p:cNvPr>
                  <p:cNvSpPr/>
                  <p:nvPr/>
                </p:nvSpPr>
                <p:spPr>
                  <a:xfrm>
                    <a:off x="2106940" y="4556521"/>
                    <a:ext cx="513205" cy="32492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1327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WD</a:t>
                    </a:r>
                    <a:endParaRPr lang="zh-CN" altLang="en-US" sz="1327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45" name="矩形 244">
                  <a:extLst>
                    <a:ext uri="{FF2B5EF4-FFF2-40B4-BE49-F238E27FC236}">
                      <a16:creationId xmlns:a16="http://schemas.microsoft.com/office/drawing/2014/main" id="{FC9559FE-0B6A-4AA6-BE87-2FCF6B8DC97C}"/>
                    </a:ext>
                  </a:extLst>
                </p:cNvPr>
                <p:cNvSpPr/>
                <p:nvPr/>
              </p:nvSpPr>
              <p:spPr>
                <a:xfrm>
                  <a:off x="10011268" y="3425905"/>
                  <a:ext cx="854721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327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ReadData</a:t>
                  </a:r>
                  <a:endParaRPr lang="zh-CN" altLang="en-US" sz="1327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8" name="矩形 247">
                  <a:extLst>
                    <a:ext uri="{FF2B5EF4-FFF2-40B4-BE49-F238E27FC236}">
                      <a16:creationId xmlns:a16="http://schemas.microsoft.com/office/drawing/2014/main" id="{4E868DA5-16B7-4C3C-B874-5BD666AF39A6}"/>
                    </a:ext>
                  </a:extLst>
                </p:cNvPr>
                <p:cNvSpPr/>
                <p:nvPr/>
              </p:nvSpPr>
              <p:spPr>
                <a:xfrm>
                  <a:off x="10032132" y="5925339"/>
                  <a:ext cx="1232645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327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WriteBackData</a:t>
                  </a:r>
                  <a:endParaRPr lang="zh-CN" altLang="en-US" sz="1327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9" name="矩形 248">
                  <a:extLst>
                    <a:ext uri="{FF2B5EF4-FFF2-40B4-BE49-F238E27FC236}">
                      <a16:creationId xmlns:a16="http://schemas.microsoft.com/office/drawing/2014/main" id="{71F52A8F-CD9B-4351-AA22-7EECF2BE2F45}"/>
                    </a:ext>
                  </a:extLst>
                </p:cNvPr>
                <p:cNvSpPr/>
                <p:nvPr/>
              </p:nvSpPr>
              <p:spPr>
                <a:xfrm>
                  <a:off x="954873" y="5563622"/>
                  <a:ext cx="1231427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327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BranchAddress</a:t>
                  </a:r>
                  <a:endParaRPr lang="zh-CN" altLang="en-US" sz="1327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50" name="直接连接符 249">
                  <a:extLst>
                    <a:ext uri="{FF2B5EF4-FFF2-40B4-BE49-F238E27FC236}">
                      <a16:creationId xmlns:a16="http://schemas.microsoft.com/office/drawing/2014/main" id="{9B70382C-9A89-4C40-B06E-B52070340A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99768" y="2164224"/>
                  <a:ext cx="0" cy="2829054"/>
                </a:xfrm>
                <a:prstGeom prst="line">
                  <a:avLst/>
                </a:prstGeom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2" name="任意多边形: 形状 256">
                  <a:extLst>
                    <a:ext uri="{FF2B5EF4-FFF2-40B4-BE49-F238E27FC236}">
                      <a16:creationId xmlns:a16="http://schemas.microsoft.com/office/drawing/2014/main" id="{33531D73-6703-49EE-AF58-7E888F24161A}"/>
                    </a:ext>
                  </a:extLst>
                </p:cNvPr>
                <p:cNvSpPr/>
                <p:nvPr/>
              </p:nvSpPr>
              <p:spPr>
                <a:xfrm flipV="1">
                  <a:off x="11019482" y="3410851"/>
                  <a:ext cx="213448" cy="145964"/>
                </a:xfrm>
                <a:custGeom>
                  <a:avLst/>
                  <a:gdLst>
                    <a:gd name="connsiteX0" fmla="*/ 323850 w 323850"/>
                    <a:gd name="connsiteY0" fmla="*/ 0 h 0"/>
                    <a:gd name="connsiteX1" fmla="*/ 0 w 32385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23850">
                      <a:moveTo>
                        <a:pt x="32385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707"/>
                </a:p>
              </p:txBody>
            </p:sp>
            <p:cxnSp>
              <p:nvCxnSpPr>
                <p:cNvPr id="257" name="直接连接符 256">
                  <a:extLst>
                    <a:ext uri="{FF2B5EF4-FFF2-40B4-BE49-F238E27FC236}">
                      <a16:creationId xmlns:a16="http://schemas.microsoft.com/office/drawing/2014/main" id="{E39928D1-79B3-45E1-98C1-63D6D9F5530F}"/>
                    </a:ext>
                  </a:extLst>
                </p:cNvPr>
                <p:cNvCxnSpPr>
                  <a:cxnSpLocks/>
                  <a:stCxn id="252" idx="0"/>
                </p:cNvCxnSpPr>
                <p:nvPr/>
              </p:nvCxnSpPr>
              <p:spPr>
                <a:xfrm>
                  <a:off x="11232930" y="3556815"/>
                  <a:ext cx="8135" cy="2650300"/>
                </a:xfrm>
                <a:prstGeom prst="line">
                  <a:avLst/>
                </a:prstGeom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直接连接符 257">
                  <a:extLst>
                    <a:ext uri="{FF2B5EF4-FFF2-40B4-BE49-F238E27FC236}">
                      <a16:creationId xmlns:a16="http://schemas.microsoft.com/office/drawing/2014/main" id="{8B7C6F0F-0B6B-4C31-AC56-2C01047C98F6}"/>
                    </a:ext>
                  </a:extLst>
                </p:cNvPr>
                <p:cNvCxnSpPr/>
                <p:nvPr/>
              </p:nvCxnSpPr>
              <p:spPr>
                <a:xfrm>
                  <a:off x="3899768" y="2389214"/>
                  <a:ext cx="503080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59" name="直接连接符 258">
                  <a:extLst>
                    <a:ext uri="{FF2B5EF4-FFF2-40B4-BE49-F238E27FC236}">
                      <a16:creationId xmlns:a16="http://schemas.microsoft.com/office/drawing/2014/main" id="{802D04AA-CDDC-4E10-9730-510A9C537E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51308" y="4368970"/>
                  <a:ext cx="0" cy="1838144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60" name="直接连接符 259">
                  <a:extLst>
                    <a:ext uri="{FF2B5EF4-FFF2-40B4-BE49-F238E27FC236}">
                      <a16:creationId xmlns:a16="http://schemas.microsoft.com/office/drawing/2014/main" id="{5AED5ABD-B763-4212-BD01-E0605AA9FD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68082" y="6207114"/>
                  <a:ext cx="7062898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63" name="直接连接符 262">
                  <a:extLst>
                    <a:ext uri="{FF2B5EF4-FFF2-40B4-BE49-F238E27FC236}">
                      <a16:creationId xmlns:a16="http://schemas.microsoft.com/office/drawing/2014/main" id="{3E3818C6-DC56-49A8-9EC9-C2414CF55D84}"/>
                    </a:ext>
                  </a:extLst>
                </p:cNvPr>
                <p:cNvCxnSpPr/>
                <p:nvPr/>
              </p:nvCxnSpPr>
              <p:spPr>
                <a:xfrm>
                  <a:off x="9071070" y="2915233"/>
                  <a:ext cx="1278915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64" name="直接连接符 263">
                  <a:extLst>
                    <a:ext uri="{FF2B5EF4-FFF2-40B4-BE49-F238E27FC236}">
                      <a16:creationId xmlns:a16="http://schemas.microsoft.com/office/drawing/2014/main" id="{751A3ED3-375F-48B7-8926-A96D5A4EF087}"/>
                    </a:ext>
                  </a:extLst>
                </p:cNvPr>
                <p:cNvCxnSpPr/>
                <p:nvPr/>
              </p:nvCxnSpPr>
              <p:spPr>
                <a:xfrm>
                  <a:off x="9071070" y="2915233"/>
                  <a:ext cx="0" cy="746901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65" name="直接连接符 264">
                  <a:extLst>
                    <a:ext uri="{FF2B5EF4-FFF2-40B4-BE49-F238E27FC236}">
                      <a16:creationId xmlns:a16="http://schemas.microsoft.com/office/drawing/2014/main" id="{ADB1B726-6144-4C3B-BE82-76962AFE1337}"/>
                    </a:ext>
                  </a:extLst>
                </p:cNvPr>
                <p:cNvCxnSpPr/>
                <p:nvPr/>
              </p:nvCxnSpPr>
              <p:spPr>
                <a:xfrm>
                  <a:off x="10349986" y="2915233"/>
                  <a:ext cx="0" cy="475357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66" name="直接连接符 265">
                  <a:extLst>
                    <a:ext uri="{FF2B5EF4-FFF2-40B4-BE49-F238E27FC236}">
                      <a16:creationId xmlns:a16="http://schemas.microsoft.com/office/drawing/2014/main" id="{8CD34E2F-66B8-4EF4-AD85-6E93A3C3FAA9}"/>
                    </a:ext>
                  </a:extLst>
                </p:cNvPr>
                <p:cNvCxnSpPr/>
                <p:nvPr/>
              </p:nvCxnSpPr>
              <p:spPr>
                <a:xfrm>
                  <a:off x="10352582" y="3399449"/>
                  <a:ext cx="447781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67" name="直接连接符 266">
                  <a:extLst>
                    <a:ext uri="{FF2B5EF4-FFF2-40B4-BE49-F238E27FC236}">
                      <a16:creationId xmlns:a16="http://schemas.microsoft.com/office/drawing/2014/main" id="{1B54DCBF-9046-4E39-9375-B47BFE79801B}"/>
                    </a:ext>
                  </a:extLst>
                </p:cNvPr>
                <p:cNvCxnSpPr/>
                <p:nvPr/>
              </p:nvCxnSpPr>
              <p:spPr>
                <a:xfrm>
                  <a:off x="6531609" y="4264419"/>
                  <a:ext cx="2763477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68" name="直接连接符 267">
                  <a:extLst>
                    <a:ext uri="{FF2B5EF4-FFF2-40B4-BE49-F238E27FC236}">
                      <a16:creationId xmlns:a16="http://schemas.microsoft.com/office/drawing/2014/main" id="{16EAD169-9997-4856-BFDA-9E881D174486}"/>
                    </a:ext>
                  </a:extLst>
                </p:cNvPr>
                <p:cNvCxnSpPr/>
                <p:nvPr/>
              </p:nvCxnSpPr>
              <p:spPr>
                <a:xfrm>
                  <a:off x="6531609" y="3805734"/>
                  <a:ext cx="0" cy="458685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69" name="直接连接符 268">
                  <a:extLst>
                    <a:ext uri="{FF2B5EF4-FFF2-40B4-BE49-F238E27FC236}">
                      <a16:creationId xmlns:a16="http://schemas.microsoft.com/office/drawing/2014/main" id="{73F3BF46-4574-423B-B9A4-6D3A3FDB09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91724" y="4075491"/>
                  <a:ext cx="0" cy="914413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70" name="直接连接符 269">
                  <a:extLst>
                    <a:ext uri="{FF2B5EF4-FFF2-40B4-BE49-F238E27FC236}">
                      <a16:creationId xmlns:a16="http://schemas.microsoft.com/office/drawing/2014/main" id="{559E7D2A-6120-4250-A4DE-8B9F0C81595B}"/>
                    </a:ext>
                  </a:extLst>
                </p:cNvPr>
                <p:cNvCxnSpPr/>
                <p:nvPr/>
              </p:nvCxnSpPr>
              <p:spPr>
                <a:xfrm>
                  <a:off x="6810115" y="4075876"/>
                  <a:ext cx="270511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71" name="直接连接符 270">
                  <a:extLst>
                    <a:ext uri="{FF2B5EF4-FFF2-40B4-BE49-F238E27FC236}">
                      <a16:creationId xmlns:a16="http://schemas.microsoft.com/office/drawing/2014/main" id="{92C5226F-B96D-4473-99C7-64C7B77FA3C7}"/>
                    </a:ext>
                  </a:extLst>
                </p:cNvPr>
                <p:cNvCxnSpPr/>
                <p:nvPr/>
              </p:nvCxnSpPr>
              <p:spPr>
                <a:xfrm>
                  <a:off x="3920271" y="2635802"/>
                  <a:ext cx="495622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272" name="矩形 271">
                  <a:extLst>
                    <a:ext uri="{FF2B5EF4-FFF2-40B4-BE49-F238E27FC236}">
                      <a16:creationId xmlns:a16="http://schemas.microsoft.com/office/drawing/2014/main" id="{5BA1AA8B-1803-49C1-8CC4-102E267906EB}"/>
                    </a:ext>
                  </a:extLst>
                </p:cNvPr>
                <p:cNvSpPr/>
                <p:nvPr/>
              </p:nvSpPr>
              <p:spPr>
                <a:xfrm>
                  <a:off x="3871637" y="1922068"/>
                  <a:ext cx="356188" cy="25282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043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6:0</a:t>
                  </a:r>
                  <a:endParaRPr lang="zh-CN" altLang="en-US" sz="1043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3" name="等腰三角形 272">
                  <a:extLst>
                    <a:ext uri="{FF2B5EF4-FFF2-40B4-BE49-F238E27FC236}">
                      <a16:creationId xmlns:a16="http://schemas.microsoft.com/office/drawing/2014/main" id="{E1950BB6-57CB-40F5-AF36-37D59148A672}"/>
                    </a:ext>
                  </a:extLst>
                </p:cNvPr>
                <p:cNvSpPr/>
                <p:nvPr/>
              </p:nvSpPr>
              <p:spPr>
                <a:xfrm>
                  <a:off x="1977124" y="3488361"/>
                  <a:ext cx="205961" cy="115779"/>
                </a:xfrm>
                <a:prstGeom prst="triangle">
                  <a:avLst/>
                </a:prstGeom>
                <a:solidFill>
                  <a:srgbClr val="59B2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707"/>
                </a:p>
              </p:txBody>
            </p:sp>
            <p:grpSp>
              <p:nvGrpSpPr>
                <p:cNvPr id="274" name="组合 273">
                  <a:extLst>
                    <a:ext uri="{FF2B5EF4-FFF2-40B4-BE49-F238E27FC236}">
                      <a16:creationId xmlns:a16="http://schemas.microsoft.com/office/drawing/2014/main" id="{3770E316-2031-4890-9635-53CA5F92021D}"/>
                    </a:ext>
                  </a:extLst>
                </p:cNvPr>
                <p:cNvGrpSpPr/>
                <p:nvPr/>
              </p:nvGrpSpPr>
              <p:grpSpPr>
                <a:xfrm>
                  <a:off x="5315965" y="4460951"/>
                  <a:ext cx="506870" cy="462158"/>
                  <a:chOff x="1853728" y="4285666"/>
                  <a:chExt cx="534589" cy="487432"/>
                </a:xfrm>
                <a:solidFill>
                  <a:srgbClr val="FFCCFF"/>
                </a:solidFill>
              </p:grpSpPr>
              <p:cxnSp>
                <p:nvCxnSpPr>
                  <p:cNvPr id="329" name="直接连接符 328">
                    <a:extLst>
                      <a:ext uri="{FF2B5EF4-FFF2-40B4-BE49-F238E27FC236}">
                        <a16:creationId xmlns:a16="http://schemas.microsoft.com/office/drawing/2014/main" id="{82CCB3E7-2BD6-43B2-B262-5F6B33F2F1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02853" y="4412951"/>
                    <a:ext cx="0" cy="100857"/>
                  </a:xfrm>
                  <a:prstGeom prst="line">
                    <a:avLst/>
                  </a:prstGeom>
                  <a:grpFill/>
                  <a:ln w="1905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30" name="矩形 329">
                    <a:extLst>
                      <a:ext uri="{FF2B5EF4-FFF2-40B4-BE49-F238E27FC236}">
                        <a16:creationId xmlns:a16="http://schemas.microsoft.com/office/drawing/2014/main" id="{46CCE63B-6E4D-4828-8B49-80D9DF8ADEC1}"/>
                      </a:ext>
                    </a:extLst>
                  </p:cNvPr>
                  <p:cNvSpPr/>
                  <p:nvPr/>
                </p:nvSpPr>
                <p:spPr>
                  <a:xfrm>
                    <a:off x="1853728" y="4460324"/>
                    <a:ext cx="534589" cy="312774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1327" i="1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CLK</a:t>
                    </a:r>
                    <a:endParaRPr lang="zh-CN" altLang="en-US" sz="1327" i="1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31" name="等腰三角形 330">
                    <a:extLst>
                      <a:ext uri="{FF2B5EF4-FFF2-40B4-BE49-F238E27FC236}">
                        <a16:creationId xmlns:a16="http://schemas.microsoft.com/office/drawing/2014/main" id="{E0540D02-45DB-46A0-8D48-1833208BCFD4}"/>
                      </a:ext>
                    </a:extLst>
                  </p:cNvPr>
                  <p:cNvSpPr/>
                  <p:nvPr/>
                </p:nvSpPr>
                <p:spPr>
                  <a:xfrm>
                    <a:off x="1994241" y="4285666"/>
                    <a:ext cx="217225" cy="122111"/>
                  </a:xfrm>
                  <a:prstGeom prst="triangl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707"/>
                  </a:p>
                </p:txBody>
              </p:sp>
            </p:grpSp>
            <p:grpSp>
              <p:nvGrpSpPr>
                <p:cNvPr id="275" name="组合 274">
                  <a:extLst>
                    <a:ext uri="{FF2B5EF4-FFF2-40B4-BE49-F238E27FC236}">
                      <a16:creationId xmlns:a16="http://schemas.microsoft.com/office/drawing/2014/main" id="{32FD4A0A-8850-4469-9268-47DB4AD7914A}"/>
                    </a:ext>
                  </a:extLst>
                </p:cNvPr>
                <p:cNvGrpSpPr/>
                <p:nvPr/>
              </p:nvGrpSpPr>
              <p:grpSpPr>
                <a:xfrm>
                  <a:off x="9461217" y="4352282"/>
                  <a:ext cx="506870" cy="462158"/>
                  <a:chOff x="1853728" y="4285666"/>
                  <a:chExt cx="534589" cy="487432"/>
                </a:xfrm>
                <a:solidFill>
                  <a:srgbClr val="00B050"/>
                </a:solidFill>
              </p:grpSpPr>
              <p:cxnSp>
                <p:nvCxnSpPr>
                  <p:cNvPr id="326" name="直接连接符 325">
                    <a:extLst>
                      <a:ext uri="{FF2B5EF4-FFF2-40B4-BE49-F238E27FC236}">
                        <a16:creationId xmlns:a16="http://schemas.microsoft.com/office/drawing/2014/main" id="{DE20EF49-7B4A-4BE3-B5BB-F562255A66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02853" y="4412951"/>
                    <a:ext cx="0" cy="100857"/>
                  </a:xfrm>
                  <a:prstGeom prst="line">
                    <a:avLst/>
                  </a:prstGeom>
                  <a:grpFill/>
                  <a:ln w="1905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7" name="矩形 326">
                    <a:extLst>
                      <a:ext uri="{FF2B5EF4-FFF2-40B4-BE49-F238E27FC236}">
                        <a16:creationId xmlns:a16="http://schemas.microsoft.com/office/drawing/2014/main" id="{83DAF9FE-0A19-46C4-ADB6-FA1F0D61C5D5}"/>
                      </a:ext>
                    </a:extLst>
                  </p:cNvPr>
                  <p:cNvSpPr/>
                  <p:nvPr/>
                </p:nvSpPr>
                <p:spPr>
                  <a:xfrm>
                    <a:off x="1853728" y="4460324"/>
                    <a:ext cx="534589" cy="312774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1327" i="1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CLK</a:t>
                    </a:r>
                    <a:endParaRPr lang="zh-CN" altLang="en-US" sz="1327" i="1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28" name="等腰三角形 327">
                    <a:extLst>
                      <a:ext uri="{FF2B5EF4-FFF2-40B4-BE49-F238E27FC236}">
                        <a16:creationId xmlns:a16="http://schemas.microsoft.com/office/drawing/2014/main" id="{0DE9E54B-8FE8-430A-A47C-CB7FE78AEEF1}"/>
                      </a:ext>
                    </a:extLst>
                  </p:cNvPr>
                  <p:cNvSpPr/>
                  <p:nvPr/>
                </p:nvSpPr>
                <p:spPr>
                  <a:xfrm>
                    <a:off x="1994241" y="4285666"/>
                    <a:ext cx="217225" cy="122111"/>
                  </a:xfrm>
                  <a:prstGeom prst="triangle">
                    <a:avLst/>
                  </a:prstGeom>
                  <a:solidFill>
                    <a:srgbClr val="79F5F9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707"/>
                  </a:p>
                </p:txBody>
              </p:sp>
            </p:grpSp>
            <p:cxnSp>
              <p:nvCxnSpPr>
                <p:cNvPr id="276" name="直接连接符 275">
                  <a:extLst>
                    <a:ext uri="{FF2B5EF4-FFF2-40B4-BE49-F238E27FC236}">
                      <a16:creationId xmlns:a16="http://schemas.microsoft.com/office/drawing/2014/main" id="{F4470042-0B6E-4C89-A71E-0C318BD1F37B}"/>
                    </a:ext>
                  </a:extLst>
                </p:cNvPr>
                <p:cNvCxnSpPr/>
                <p:nvPr/>
              </p:nvCxnSpPr>
              <p:spPr>
                <a:xfrm>
                  <a:off x="3382452" y="3409537"/>
                  <a:ext cx="517316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77" name="直接连接符 276">
                  <a:extLst>
                    <a:ext uri="{FF2B5EF4-FFF2-40B4-BE49-F238E27FC236}">
                      <a16:creationId xmlns:a16="http://schemas.microsoft.com/office/drawing/2014/main" id="{597A1C53-2E7A-4982-8598-F08E6F80B2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68309" y="3249948"/>
                  <a:ext cx="0" cy="1776964"/>
                </a:xfrm>
                <a:prstGeom prst="line">
                  <a:avLst/>
                </a:prstGeom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直接连接符 277">
                  <a:extLst>
                    <a:ext uri="{FF2B5EF4-FFF2-40B4-BE49-F238E27FC236}">
                      <a16:creationId xmlns:a16="http://schemas.microsoft.com/office/drawing/2014/main" id="{10AAA009-8D5F-48B9-97E3-638031AD9C8B}"/>
                    </a:ext>
                  </a:extLst>
                </p:cNvPr>
                <p:cNvCxnSpPr>
                  <a:cxnSpLocks/>
                  <a:stCxn id="214" idx="2"/>
                </p:cNvCxnSpPr>
                <p:nvPr/>
              </p:nvCxnSpPr>
              <p:spPr>
                <a:xfrm>
                  <a:off x="2671297" y="5472484"/>
                  <a:ext cx="5196486" cy="3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79" name="直接连接符 278">
                  <a:extLst>
                    <a:ext uri="{FF2B5EF4-FFF2-40B4-BE49-F238E27FC236}">
                      <a16:creationId xmlns:a16="http://schemas.microsoft.com/office/drawing/2014/main" id="{DAFB183E-C15C-4E25-8319-76F82E773B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93231" y="5248505"/>
                  <a:ext cx="0" cy="597491"/>
                </a:xfrm>
                <a:prstGeom prst="line">
                  <a:avLst/>
                </a:prstGeom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直接连接符 279">
                  <a:extLst>
                    <a:ext uri="{FF2B5EF4-FFF2-40B4-BE49-F238E27FC236}">
                      <a16:creationId xmlns:a16="http://schemas.microsoft.com/office/drawing/2014/main" id="{B3278804-0B41-48D4-ABFD-712537493F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6180" y="5845996"/>
                  <a:ext cx="7467051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81" name="直接连接符 280">
                  <a:extLst>
                    <a:ext uri="{FF2B5EF4-FFF2-40B4-BE49-F238E27FC236}">
                      <a16:creationId xmlns:a16="http://schemas.microsoft.com/office/drawing/2014/main" id="{8B169956-82D6-45E9-B251-633FCCAA91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1395" y="3523121"/>
                  <a:ext cx="0" cy="2322875"/>
                </a:xfrm>
                <a:prstGeom prst="line">
                  <a:avLst/>
                </a:prstGeom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直接连接符 281">
                  <a:extLst>
                    <a:ext uri="{FF2B5EF4-FFF2-40B4-BE49-F238E27FC236}">
                      <a16:creationId xmlns:a16="http://schemas.microsoft.com/office/drawing/2014/main" id="{C3A32A43-4B5E-4677-8D70-A42438E40739}"/>
                    </a:ext>
                  </a:extLst>
                </p:cNvPr>
                <p:cNvCxnSpPr/>
                <p:nvPr/>
              </p:nvCxnSpPr>
              <p:spPr>
                <a:xfrm>
                  <a:off x="1001395" y="3523121"/>
                  <a:ext cx="474732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83" name="直接连接符 282">
                  <a:extLst>
                    <a:ext uri="{FF2B5EF4-FFF2-40B4-BE49-F238E27FC236}">
                      <a16:creationId xmlns:a16="http://schemas.microsoft.com/office/drawing/2014/main" id="{DA469A84-27C5-45B7-86AD-5ABC8BD38F0F}"/>
                    </a:ext>
                  </a:extLst>
                </p:cNvPr>
                <p:cNvCxnSpPr/>
                <p:nvPr/>
              </p:nvCxnSpPr>
              <p:spPr>
                <a:xfrm>
                  <a:off x="1274492" y="3249948"/>
                  <a:ext cx="204823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84" name="直接连接符 283">
                  <a:extLst>
                    <a:ext uri="{FF2B5EF4-FFF2-40B4-BE49-F238E27FC236}">
                      <a16:creationId xmlns:a16="http://schemas.microsoft.com/office/drawing/2014/main" id="{3C61E4D1-DB42-42D3-9154-3BB63E7BC0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60507" y="5245719"/>
                  <a:ext cx="332724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直接连接符 284">
                  <a:extLst>
                    <a:ext uri="{FF2B5EF4-FFF2-40B4-BE49-F238E27FC236}">
                      <a16:creationId xmlns:a16="http://schemas.microsoft.com/office/drawing/2014/main" id="{B322C2EB-57D7-4BD8-A074-7FBC7C1BDF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53259" y="3406483"/>
                  <a:ext cx="0" cy="1388782"/>
                </a:xfrm>
                <a:prstGeom prst="line">
                  <a:avLst/>
                </a:prstGeom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直接连接符 285">
                  <a:extLst>
                    <a:ext uri="{FF2B5EF4-FFF2-40B4-BE49-F238E27FC236}">
                      <a16:creationId xmlns:a16="http://schemas.microsoft.com/office/drawing/2014/main" id="{A72F9675-C67B-4426-9D27-63204463B0A1}"/>
                    </a:ext>
                  </a:extLst>
                </p:cNvPr>
                <p:cNvCxnSpPr/>
                <p:nvPr/>
              </p:nvCxnSpPr>
              <p:spPr>
                <a:xfrm>
                  <a:off x="1989923" y="4799558"/>
                  <a:ext cx="339304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grpSp>
              <p:nvGrpSpPr>
                <p:cNvPr id="287" name="组合 286">
                  <a:extLst>
                    <a:ext uri="{FF2B5EF4-FFF2-40B4-BE49-F238E27FC236}">
                      <a16:creationId xmlns:a16="http://schemas.microsoft.com/office/drawing/2014/main" id="{5C7889FB-E1C4-4CDC-848F-609ED866C0F4}"/>
                    </a:ext>
                  </a:extLst>
                </p:cNvPr>
                <p:cNvGrpSpPr/>
                <p:nvPr/>
              </p:nvGrpSpPr>
              <p:grpSpPr>
                <a:xfrm>
                  <a:off x="4905791" y="2384013"/>
                  <a:ext cx="2305227" cy="1317624"/>
                  <a:chOff x="5039741" y="3208161"/>
                  <a:chExt cx="597546" cy="457491"/>
                </a:xfrm>
              </p:grpSpPr>
              <p:cxnSp>
                <p:nvCxnSpPr>
                  <p:cNvPr id="324" name="直接连接符 323">
                    <a:extLst>
                      <a:ext uri="{FF2B5EF4-FFF2-40B4-BE49-F238E27FC236}">
                        <a16:creationId xmlns:a16="http://schemas.microsoft.com/office/drawing/2014/main" id="{2B99FF01-6E58-417D-9603-CA7839D61BD4}"/>
                      </a:ext>
                    </a:extLst>
                  </p:cNvPr>
                  <p:cNvCxnSpPr/>
                  <p:nvPr/>
                </p:nvCxnSpPr>
                <p:spPr>
                  <a:xfrm>
                    <a:off x="5637287" y="3208161"/>
                    <a:ext cx="0" cy="457491"/>
                  </a:xfrm>
                  <a:prstGeom prst="line">
                    <a:avLst/>
                  </a:prstGeom>
                  <a:noFill/>
                  <a:ln w="19050" cap="sq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325" name="直接连接符 324">
                    <a:extLst>
                      <a:ext uri="{FF2B5EF4-FFF2-40B4-BE49-F238E27FC236}">
                        <a16:creationId xmlns:a16="http://schemas.microsoft.com/office/drawing/2014/main" id="{4622AAB9-2CA5-4B14-9342-FC43C7CB6606}"/>
                      </a:ext>
                    </a:extLst>
                  </p:cNvPr>
                  <p:cNvCxnSpPr/>
                  <p:nvPr/>
                </p:nvCxnSpPr>
                <p:spPr>
                  <a:xfrm>
                    <a:off x="5039741" y="3208161"/>
                    <a:ext cx="597546" cy="0"/>
                  </a:xfrm>
                  <a:prstGeom prst="line">
                    <a:avLst/>
                  </a:prstGeom>
                  <a:noFill/>
                  <a:ln w="19050" cap="sq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cxnSp>
              <p:nvCxnSpPr>
                <p:cNvPr id="288" name="直接连接符 287">
                  <a:extLst>
                    <a:ext uri="{FF2B5EF4-FFF2-40B4-BE49-F238E27FC236}">
                      <a16:creationId xmlns:a16="http://schemas.microsoft.com/office/drawing/2014/main" id="{A913F82C-8DCB-4290-87FD-2885CB4CD053}"/>
                    </a:ext>
                  </a:extLst>
                </p:cNvPr>
                <p:cNvCxnSpPr/>
                <p:nvPr/>
              </p:nvCxnSpPr>
              <p:spPr>
                <a:xfrm>
                  <a:off x="8608601" y="2051921"/>
                  <a:ext cx="0" cy="1373984"/>
                </a:xfrm>
                <a:prstGeom prst="line">
                  <a:avLst/>
                </a:prstGeom>
                <a:noFill/>
                <a:ln w="19050" cap="sq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89" name="直接连接符 288">
                  <a:extLst>
                    <a:ext uri="{FF2B5EF4-FFF2-40B4-BE49-F238E27FC236}">
                      <a16:creationId xmlns:a16="http://schemas.microsoft.com/office/drawing/2014/main" id="{048D3681-AF29-4115-8A99-35BC1C84462A}"/>
                    </a:ext>
                  </a:extLst>
                </p:cNvPr>
                <p:cNvCxnSpPr/>
                <p:nvPr/>
              </p:nvCxnSpPr>
              <p:spPr>
                <a:xfrm>
                  <a:off x="8173426" y="3436938"/>
                  <a:ext cx="435174" cy="0"/>
                </a:xfrm>
                <a:prstGeom prst="line">
                  <a:avLst/>
                </a:prstGeom>
                <a:noFill/>
                <a:ln w="19050" cap="sq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90" name="直接连接符 289">
                  <a:extLst>
                    <a:ext uri="{FF2B5EF4-FFF2-40B4-BE49-F238E27FC236}">
                      <a16:creationId xmlns:a16="http://schemas.microsoft.com/office/drawing/2014/main" id="{70C7D3F2-E1A6-4899-9177-B67EA924CFAC}"/>
                    </a:ext>
                  </a:extLst>
                </p:cNvPr>
                <p:cNvCxnSpPr/>
                <p:nvPr/>
              </p:nvCxnSpPr>
              <p:spPr>
                <a:xfrm>
                  <a:off x="8608601" y="2051921"/>
                  <a:ext cx="189925" cy="0"/>
                </a:xfrm>
                <a:prstGeom prst="line">
                  <a:avLst/>
                </a:prstGeom>
                <a:noFill/>
                <a:ln w="19050" cap="sq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291" name="流程图: 延期 290">
                  <a:extLst>
                    <a:ext uri="{FF2B5EF4-FFF2-40B4-BE49-F238E27FC236}">
                      <a16:creationId xmlns:a16="http://schemas.microsoft.com/office/drawing/2014/main" id="{CB0ECABF-9963-4240-86C0-94CF22EE3480}"/>
                    </a:ext>
                  </a:extLst>
                </p:cNvPr>
                <p:cNvSpPr/>
                <p:nvPr/>
              </p:nvSpPr>
              <p:spPr>
                <a:xfrm>
                  <a:off x="8812862" y="1892300"/>
                  <a:ext cx="267302" cy="216548"/>
                </a:xfrm>
                <a:prstGeom prst="flowChartDelay">
                  <a:avLst/>
                </a:prstGeom>
                <a:noFill/>
                <a:ln w="190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707"/>
                </a:p>
              </p:txBody>
            </p:sp>
            <p:cxnSp>
              <p:nvCxnSpPr>
                <p:cNvPr id="292" name="直接连接符 291">
                  <a:extLst>
                    <a:ext uri="{FF2B5EF4-FFF2-40B4-BE49-F238E27FC236}">
                      <a16:creationId xmlns:a16="http://schemas.microsoft.com/office/drawing/2014/main" id="{B5DF5D1C-CD32-4D12-99E4-39E1D107260E}"/>
                    </a:ext>
                  </a:extLst>
                </p:cNvPr>
                <p:cNvCxnSpPr/>
                <p:nvPr/>
              </p:nvCxnSpPr>
              <p:spPr>
                <a:xfrm>
                  <a:off x="9080689" y="2000574"/>
                  <a:ext cx="264798" cy="0"/>
                </a:xfrm>
                <a:prstGeom prst="line">
                  <a:avLst/>
                </a:prstGeom>
                <a:noFill/>
                <a:ln w="19050" cap="sq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93" name="直接连接符 292">
                  <a:extLst>
                    <a:ext uri="{FF2B5EF4-FFF2-40B4-BE49-F238E27FC236}">
                      <a16:creationId xmlns:a16="http://schemas.microsoft.com/office/drawing/2014/main" id="{D71DE36B-4646-4874-91C1-E04502807383}"/>
                    </a:ext>
                  </a:extLst>
                </p:cNvPr>
                <p:cNvCxnSpPr/>
                <p:nvPr/>
              </p:nvCxnSpPr>
              <p:spPr>
                <a:xfrm>
                  <a:off x="9345487" y="1284502"/>
                  <a:ext cx="0" cy="716072"/>
                </a:xfrm>
                <a:prstGeom prst="line">
                  <a:avLst/>
                </a:prstGeom>
                <a:noFill/>
                <a:ln w="19050" cap="sq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94" name="直接连接符 293">
                  <a:extLst>
                    <a:ext uri="{FF2B5EF4-FFF2-40B4-BE49-F238E27FC236}">
                      <a16:creationId xmlns:a16="http://schemas.microsoft.com/office/drawing/2014/main" id="{05DA7912-EBF6-4690-8A1C-2C8351E74582}"/>
                    </a:ext>
                  </a:extLst>
                </p:cNvPr>
                <p:cNvCxnSpPr/>
                <p:nvPr/>
              </p:nvCxnSpPr>
              <p:spPr>
                <a:xfrm>
                  <a:off x="1604229" y="1284502"/>
                  <a:ext cx="7741258" cy="0"/>
                </a:xfrm>
                <a:prstGeom prst="line">
                  <a:avLst/>
                </a:prstGeom>
                <a:noFill/>
                <a:ln w="19050" cap="sq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95" name="直接连接符 294">
                  <a:extLst>
                    <a:ext uri="{FF2B5EF4-FFF2-40B4-BE49-F238E27FC236}">
                      <a16:creationId xmlns:a16="http://schemas.microsoft.com/office/drawing/2014/main" id="{EA238C48-E02C-4AFC-A25A-41BBBC7F4A85}"/>
                    </a:ext>
                  </a:extLst>
                </p:cNvPr>
                <p:cNvCxnSpPr/>
                <p:nvPr/>
              </p:nvCxnSpPr>
              <p:spPr>
                <a:xfrm>
                  <a:off x="1591056" y="1284502"/>
                  <a:ext cx="0" cy="1882334"/>
                </a:xfrm>
                <a:prstGeom prst="line">
                  <a:avLst/>
                </a:prstGeom>
                <a:noFill/>
                <a:ln w="19050" cap="sq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296" name="矩形 295">
                  <a:extLst>
                    <a:ext uri="{FF2B5EF4-FFF2-40B4-BE49-F238E27FC236}">
                      <a16:creationId xmlns:a16="http://schemas.microsoft.com/office/drawing/2014/main" id="{B2600184-B136-42CC-B443-AFCF84422E04}"/>
                    </a:ext>
                  </a:extLst>
                </p:cNvPr>
                <p:cNvSpPr/>
                <p:nvPr/>
              </p:nvSpPr>
              <p:spPr>
                <a:xfrm>
                  <a:off x="731362" y="3110102"/>
                  <a:ext cx="574196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327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PC+4</a:t>
                  </a:r>
                  <a:endParaRPr lang="zh-CN" altLang="en-US" sz="1327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297" name="组合 296">
                  <a:extLst>
                    <a:ext uri="{FF2B5EF4-FFF2-40B4-BE49-F238E27FC236}">
                      <a16:creationId xmlns:a16="http://schemas.microsoft.com/office/drawing/2014/main" id="{18CC549E-D4F3-471C-9572-46F9DF119E31}"/>
                    </a:ext>
                  </a:extLst>
                </p:cNvPr>
                <p:cNvGrpSpPr/>
                <p:nvPr/>
              </p:nvGrpSpPr>
              <p:grpSpPr>
                <a:xfrm>
                  <a:off x="4204761" y="1360146"/>
                  <a:ext cx="676538" cy="1383549"/>
                  <a:chOff x="4191305" y="1888664"/>
                  <a:chExt cx="713537" cy="1459212"/>
                </a:xfrm>
              </p:grpSpPr>
              <p:sp>
                <p:nvSpPr>
                  <p:cNvPr id="320" name="矩形: 圆角 196">
                    <a:extLst>
                      <a:ext uri="{FF2B5EF4-FFF2-40B4-BE49-F238E27FC236}">
                        <a16:creationId xmlns:a16="http://schemas.microsoft.com/office/drawing/2014/main" id="{FA010F2A-E0D3-47ED-9965-C7BBF4E92DD8}"/>
                      </a:ext>
                    </a:extLst>
                  </p:cNvPr>
                  <p:cNvSpPr/>
                  <p:nvPr/>
                </p:nvSpPr>
                <p:spPr>
                  <a:xfrm>
                    <a:off x="4269139" y="1888664"/>
                    <a:ext cx="635703" cy="1459212"/>
                  </a:xfrm>
                  <a:prstGeom prst="roundRect">
                    <a:avLst/>
                  </a:prstGeom>
                  <a:solidFill>
                    <a:srgbClr val="FF000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707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21" name="矩形 320">
                    <a:extLst>
                      <a:ext uri="{FF2B5EF4-FFF2-40B4-BE49-F238E27FC236}">
                        <a16:creationId xmlns:a16="http://schemas.microsoft.com/office/drawing/2014/main" id="{1B7107F9-51D7-4CAC-B120-78D6D8CC7F16}"/>
                      </a:ext>
                    </a:extLst>
                  </p:cNvPr>
                  <p:cNvSpPr/>
                  <p:nvPr/>
                </p:nvSpPr>
                <p:spPr>
                  <a:xfrm>
                    <a:off x="4391201" y="2039205"/>
                    <a:ext cx="399337" cy="83607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zh-CN" altLang="en-US" sz="1517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控</a:t>
                    </a:r>
                    <a:endParaRPr lang="en-US" altLang="zh-CN" sz="1517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endParaRPr>
                  </a:p>
                  <a:p>
                    <a:r>
                      <a:rPr lang="zh-CN" altLang="en-US" sz="1517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制</a:t>
                    </a:r>
                    <a:endParaRPr lang="en-US" altLang="zh-CN" sz="1517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endParaRPr>
                  </a:p>
                  <a:p>
                    <a:r>
                      <a:rPr lang="zh-CN" altLang="en-US" sz="1517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器</a:t>
                    </a:r>
                  </a:p>
                </p:txBody>
              </p:sp>
              <p:sp>
                <p:nvSpPr>
                  <p:cNvPr id="322" name="矩形 321">
                    <a:extLst>
                      <a:ext uri="{FF2B5EF4-FFF2-40B4-BE49-F238E27FC236}">
                        <a16:creationId xmlns:a16="http://schemas.microsoft.com/office/drawing/2014/main" id="{40F33748-51B2-48EE-9C33-4BC14C0026C3}"/>
                      </a:ext>
                    </a:extLst>
                  </p:cNvPr>
                  <p:cNvSpPr/>
                  <p:nvPr/>
                </p:nvSpPr>
                <p:spPr>
                  <a:xfrm>
                    <a:off x="4199989" y="2827489"/>
                    <a:ext cx="570094" cy="25968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1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Funct3</a:t>
                    </a:r>
                    <a:endParaRPr lang="zh-CN" altLang="en-US" sz="105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23" name="矩形 322">
                    <a:extLst>
                      <a:ext uri="{FF2B5EF4-FFF2-40B4-BE49-F238E27FC236}">
                        <a16:creationId xmlns:a16="http://schemas.microsoft.com/office/drawing/2014/main" id="{76F765B3-BD72-4E07-A8DB-64CD50B3D954}"/>
                      </a:ext>
                    </a:extLst>
                  </p:cNvPr>
                  <p:cNvSpPr/>
                  <p:nvPr/>
                </p:nvSpPr>
                <p:spPr>
                  <a:xfrm>
                    <a:off x="4191305" y="2594229"/>
                    <a:ext cx="360450" cy="25968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1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Op</a:t>
                    </a:r>
                    <a:endParaRPr lang="zh-CN" altLang="en-US" sz="1327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98" name="矩形 297">
                  <a:extLst>
                    <a:ext uri="{FF2B5EF4-FFF2-40B4-BE49-F238E27FC236}">
                      <a16:creationId xmlns:a16="http://schemas.microsoft.com/office/drawing/2014/main" id="{F56220C3-2F27-49EE-84CA-5D5C94071342}"/>
                    </a:ext>
                  </a:extLst>
                </p:cNvPr>
                <p:cNvSpPr/>
                <p:nvPr/>
              </p:nvSpPr>
              <p:spPr>
                <a:xfrm>
                  <a:off x="4549710" y="3173535"/>
                  <a:ext cx="421910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327" dirty="0"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rs1</a:t>
                  </a:r>
                  <a:endParaRPr lang="zh-CN" altLang="en-US" sz="1327" dirty="0"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299" name="矩形 298">
                  <a:extLst>
                    <a:ext uri="{FF2B5EF4-FFF2-40B4-BE49-F238E27FC236}">
                      <a16:creationId xmlns:a16="http://schemas.microsoft.com/office/drawing/2014/main" id="{D20D57E7-79D1-4020-9F90-D1323582772E}"/>
                    </a:ext>
                  </a:extLst>
                </p:cNvPr>
                <p:cNvSpPr/>
                <p:nvPr/>
              </p:nvSpPr>
              <p:spPr>
                <a:xfrm>
                  <a:off x="4547922" y="3475212"/>
                  <a:ext cx="442750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327" dirty="0"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rs2</a:t>
                  </a:r>
                  <a:endParaRPr lang="zh-CN" altLang="en-US" sz="1517" dirty="0"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300" name="矩形 299">
                  <a:extLst>
                    <a:ext uri="{FF2B5EF4-FFF2-40B4-BE49-F238E27FC236}">
                      <a16:creationId xmlns:a16="http://schemas.microsoft.com/office/drawing/2014/main" id="{203796F2-EF49-45BB-8E5C-FAE64F336B60}"/>
                    </a:ext>
                  </a:extLst>
                </p:cNvPr>
                <p:cNvSpPr/>
                <p:nvPr/>
              </p:nvSpPr>
              <p:spPr>
                <a:xfrm>
                  <a:off x="4574605" y="3784877"/>
                  <a:ext cx="367408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327" dirty="0" err="1"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rd</a:t>
                  </a:r>
                  <a:endParaRPr lang="zh-CN" altLang="en-US" sz="1327" dirty="0"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301" name="矩形 300">
                  <a:extLst>
                    <a:ext uri="{FF2B5EF4-FFF2-40B4-BE49-F238E27FC236}">
                      <a16:creationId xmlns:a16="http://schemas.microsoft.com/office/drawing/2014/main" id="{924B4932-68FC-45E6-92EE-563676CA7F57}"/>
                    </a:ext>
                  </a:extLst>
                </p:cNvPr>
                <p:cNvSpPr/>
                <p:nvPr/>
              </p:nvSpPr>
              <p:spPr>
                <a:xfrm>
                  <a:off x="7447580" y="5213125"/>
                  <a:ext cx="393056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327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PC</a:t>
                  </a:r>
                  <a:endParaRPr lang="zh-CN" altLang="en-US" sz="1327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302" name="直接连接符 301">
                  <a:extLst>
                    <a:ext uri="{FF2B5EF4-FFF2-40B4-BE49-F238E27FC236}">
                      <a16:creationId xmlns:a16="http://schemas.microsoft.com/office/drawing/2014/main" id="{388D5BE5-A8B3-4FBE-8FDD-5BB4AA8E32B0}"/>
                    </a:ext>
                  </a:extLst>
                </p:cNvPr>
                <p:cNvCxnSpPr/>
                <p:nvPr/>
              </p:nvCxnSpPr>
              <p:spPr>
                <a:xfrm>
                  <a:off x="3899768" y="4035076"/>
                  <a:ext cx="1004244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03" name="矩形 302">
                  <a:extLst>
                    <a:ext uri="{FF2B5EF4-FFF2-40B4-BE49-F238E27FC236}">
                      <a16:creationId xmlns:a16="http://schemas.microsoft.com/office/drawing/2014/main" id="{37BD4B3D-E24C-477C-B616-228C658A819A}"/>
                    </a:ext>
                  </a:extLst>
                </p:cNvPr>
                <p:cNvSpPr/>
                <p:nvPr/>
              </p:nvSpPr>
              <p:spPr>
                <a:xfrm>
                  <a:off x="3840056" y="3508683"/>
                  <a:ext cx="490840" cy="25282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043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24:20</a:t>
                  </a:r>
                  <a:endParaRPr lang="zh-CN" altLang="en-US" sz="1043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4" name="矩形 303">
                  <a:extLst>
                    <a:ext uri="{FF2B5EF4-FFF2-40B4-BE49-F238E27FC236}">
                      <a16:creationId xmlns:a16="http://schemas.microsoft.com/office/drawing/2014/main" id="{01FE3DB7-CDCE-4C33-814A-42CC10E57681}"/>
                    </a:ext>
                  </a:extLst>
                </p:cNvPr>
                <p:cNvSpPr/>
                <p:nvPr/>
              </p:nvSpPr>
              <p:spPr>
                <a:xfrm>
                  <a:off x="3836424" y="3207846"/>
                  <a:ext cx="490840" cy="25282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043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19:15</a:t>
                  </a:r>
                  <a:endParaRPr lang="zh-CN" altLang="en-US" sz="1043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5" name="矩形 304">
                  <a:extLst>
                    <a:ext uri="{FF2B5EF4-FFF2-40B4-BE49-F238E27FC236}">
                      <a16:creationId xmlns:a16="http://schemas.microsoft.com/office/drawing/2014/main" id="{625BD54D-FB2E-4FFD-8E53-1B4ACFA8ADF4}"/>
                    </a:ext>
                  </a:extLst>
                </p:cNvPr>
                <p:cNvSpPr/>
                <p:nvPr/>
              </p:nvSpPr>
              <p:spPr>
                <a:xfrm>
                  <a:off x="3832091" y="3800843"/>
                  <a:ext cx="423514" cy="25282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043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11:7</a:t>
                  </a:r>
                  <a:endParaRPr lang="zh-CN" altLang="en-US" sz="1043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306" name="组合 305">
                  <a:extLst>
                    <a:ext uri="{FF2B5EF4-FFF2-40B4-BE49-F238E27FC236}">
                      <a16:creationId xmlns:a16="http://schemas.microsoft.com/office/drawing/2014/main" id="{2BD7A9F3-4AF2-4173-8139-9094AF0E82A3}"/>
                    </a:ext>
                  </a:extLst>
                </p:cNvPr>
                <p:cNvGrpSpPr/>
                <p:nvPr/>
              </p:nvGrpSpPr>
              <p:grpSpPr>
                <a:xfrm>
                  <a:off x="7076127" y="4791226"/>
                  <a:ext cx="434734" cy="432807"/>
                  <a:chOff x="7224265" y="4876233"/>
                  <a:chExt cx="576677" cy="574121"/>
                </a:xfrm>
              </p:grpSpPr>
              <p:sp>
                <p:nvSpPr>
                  <p:cNvPr id="318" name="平行四边形 317">
                    <a:extLst>
                      <a:ext uri="{FF2B5EF4-FFF2-40B4-BE49-F238E27FC236}">
                        <a16:creationId xmlns:a16="http://schemas.microsoft.com/office/drawing/2014/main" id="{41FFBFFD-3F3F-4C60-A795-EE5A33F6C5C5}"/>
                      </a:ext>
                    </a:extLst>
                  </p:cNvPr>
                  <p:cNvSpPr/>
                  <p:nvPr/>
                </p:nvSpPr>
                <p:spPr>
                  <a:xfrm rot="4500000">
                    <a:off x="7216515" y="4946030"/>
                    <a:ext cx="574121" cy="434528"/>
                  </a:xfrm>
                  <a:prstGeom prst="parallelogram">
                    <a:avLst/>
                  </a:prstGeom>
                  <a:solidFill>
                    <a:srgbClr val="ED7D31"/>
                  </a:solidFill>
                  <a:ln w="2857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707"/>
                  </a:p>
                </p:txBody>
              </p:sp>
              <p:sp>
                <p:nvSpPr>
                  <p:cNvPr id="319" name="矩形 318">
                    <a:extLst>
                      <a:ext uri="{FF2B5EF4-FFF2-40B4-BE49-F238E27FC236}">
                        <a16:creationId xmlns:a16="http://schemas.microsoft.com/office/drawing/2014/main" id="{29FFD85A-471E-4B77-B8C6-7C6E82119510}"/>
                      </a:ext>
                    </a:extLst>
                  </p:cNvPr>
                  <p:cNvSpPr/>
                  <p:nvPr/>
                </p:nvSpPr>
                <p:spPr>
                  <a:xfrm>
                    <a:off x="7224265" y="4960030"/>
                    <a:ext cx="576677" cy="36744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&lt;&lt;1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307" name="组合 306">
                  <a:extLst>
                    <a:ext uri="{FF2B5EF4-FFF2-40B4-BE49-F238E27FC236}">
                      <a16:creationId xmlns:a16="http://schemas.microsoft.com/office/drawing/2014/main" id="{563EA20B-CAE9-4FC3-A076-B912C2586B2C}"/>
                    </a:ext>
                  </a:extLst>
                </p:cNvPr>
                <p:cNvGrpSpPr/>
                <p:nvPr/>
              </p:nvGrpSpPr>
              <p:grpSpPr>
                <a:xfrm>
                  <a:off x="4346336" y="4791435"/>
                  <a:ext cx="465192" cy="430887"/>
                  <a:chOff x="5019359" y="4847093"/>
                  <a:chExt cx="1181792" cy="288870"/>
                </a:xfrm>
              </p:grpSpPr>
              <p:sp>
                <p:nvSpPr>
                  <p:cNvPr id="316" name="矩形: 圆角 315">
                    <a:extLst>
                      <a:ext uri="{FF2B5EF4-FFF2-40B4-BE49-F238E27FC236}">
                        <a16:creationId xmlns:a16="http://schemas.microsoft.com/office/drawing/2014/main" id="{60E27981-0AE1-4C5D-B8AF-5961986C8A1B}"/>
                      </a:ext>
                    </a:extLst>
                  </p:cNvPr>
                  <p:cNvSpPr/>
                  <p:nvPr/>
                </p:nvSpPr>
                <p:spPr>
                  <a:xfrm>
                    <a:off x="5076681" y="4854002"/>
                    <a:ext cx="1090903" cy="268460"/>
                  </a:xfrm>
                  <a:prstGeom prst="roundRect">
                    <a:avLst/>
                  </a:prstGeom>
                  <a:solidFill>
                    <a:schemeClr val="accent2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17" name="矩形 316">
                    <a:extLst>
                      <a:ext uri="{FF2B5EF4-FFF2-40B4-BE49-F238E27FC236}">
                        <a16:creationId xmlns:a16="http://schemas.microsoft.com/office/drawing/2014/main" id="{A3FBFBA7-B8BD-47C5-B0E5-9951044460F9}"/>
                      </a:ext>
                    </a:extLst>
                  </p:cNvPr>
                  <p:cNvSpPr/>
                  <p:nvPr/>
                </p:nvSpPr>
                <p:spPr>
                  <a:xfrm>
                    <a:off x="5019359" y="4847093"/>
                    <a:ext cx="1181792" cy="28887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100" b="1" dirty="0" err="1">
                        <a:latin typeface="Segoe UI Emoji" panose="020B0502040204020203" pitchFamily="34" charset="0"/>
                        <a:ea typeface="Segoe UI Emoji" panose="020B0502040204020203" pitchFamily="34" charset="0"/>
                        <a:cs typeface="Times New Roman" panose="02020603050405020304" pitchFamily="18" charset="0"/>
                      </a:rPr>
                      <a:t>Imm</a:t>
                    </a:r>
                    <a:endParaRPr lang="en-US" altLang="zh-CN" sz="1100" b="1" dirty="0">
                      <a:latin typeface="Segoe UI Emoji" panose="020B0502040204020203" pitchFamily="34" charset="0"/>
                      <a:ea typeface="Segoe UI Emoji" panose="020B0502040204020203" pitchFamily="34" charset="0"/>
                      <a:cs typeface="Times New Roman" panose="02020603050405020304" pitchFamily="18" charset="0"/>
                    </a:endParaRPr>
                  </a:p>
                  <a:p>
                    <a:pPr algn="ctr"/>
                    <a:r>
                      <a:rPr lang="en-US" altLang="zh-CN" sz="1100" b="1" dirty="0">
                        <a:latin typeface="Segoe UI Emoji" panose="020B0502040204020203" pitchFamily="34" charset="0"/>
                        <a:ea typeface="Segoe UI Emoji" panose="020B0502040204020203" pitchFamily="34" charset="0"/>
                        <a:cs typeface="Times New Roman" panose="02020603050405020304" pitchFamily="18" charset="0"/>
                      </a:rPr>
                      <a:t>Gen</a:t>
                    </a:r>
                    <a:endParaRPr lang="zh-CN" altLang="en-US" sz="1327" b="1" dirty="0">
                      <a:latin typeface="Segoe UI Emoji" panose="020B0502040204020203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308" name="矩形 307">
                  <a:extLst>
                    <a:ext uri="{FF2B5EF4-FFF2-40B4-BE49-F238E27FC236}">
                      <a16:creationId xmlns:a16="http://schemas.microsoft.com/office/drawing/2014/main" id="{776A4BDE-A931-4C77-9C37-4261940F60BD}"/>
                    </a:ext>
                  </a:extLst>
                </p:cNvPr>
                <p:cNvSpPr/>
                <p:nvPr/>
              </p:nvSpPr>
              <p:spPr>
                <a:xfrm>
                  <a:off x="4526429" y="2710447"/>
                  <a:ext cx="831638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327" dirty="0" err="1">
                      <a:solidFill>
                        <a:srgbClr val="00B0F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InstrType</a:t>
                  </a:r>
                  <a:endParaRPr lang="zh-CN" altLang="en-US" sz="1327" baseline="-250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9" name="矩形 308">
                  <a:extLst>
                    <a:ext uri="{FF2B5EF4-FFF2-40B4-BE49-F238E27FC236}">
                      <a16:creationId xmlns:a16="http://schemas.microsoft.com/office/drawing/2014/main" id="{6D20FC7D-23AD-4FA0-826A-40BF3490D3BE}"/>
                    </a:ext>
                  </a:extLst>
                </p:cNvPr>
                <p:cNvSpPr/>
                <p:nvPr/>
              </p:nvSpPr>
              <p:spPr>
                <a:xfrm>
                  <a:off x="8150033" y="4987743"/>
                  <a:ext cx="1231427" cy="296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327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BranchAddress</a:t>
                  </a:r>
                  <a:endParaRPr lang="zh-CN" altLang="en-US" sz="1327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310" name="组合 309">
                  <a:extLst>
                    <a:ext uri="{FF2B5EF4-FFF2-40B4-BE49-F238E27FC236}">
                      <a16:creationId xmlns:a16="http://schemas.microsoft.com/office/drawing/2014/main" id="{AD5E5A43-7FC1-4695-AC2A-52418C4BD0ED}"/>
                    </a:ext>
                  </a:extLst>
                </p:cNvPr>
                <p:cNvGrpSpPr/>
                <p:nvPr/>
              </p:nvGrpSpPr>
              <p:grpSpPr>
                <a:xfrm>
                  <a:off x="7716659" y="3233845"/>
                  <a:ext cx="435224" cy="840575"/>
                  <a:chOff x="7041675" y="2710616"/>
                  <a:chExt cx="382605" cy="854252"/>
                </a:xfrm>
              </p:grpSpPr>
              <p:sp>
                <p:nvSpPr>
                  <p:cNvPr id="314" name="任意多边形 178">
                    <a:extLst>
                      <a:ext uri="{FF2B5EF4-FFF2-40B4-BE49-F238E27FC236}">
                        <a16:creationId xmlns:a16="http://schemas.microsoft.com/office/drawing/2014/main" id="{F2307252-3456-4168-9B45-534C922B566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805852" y="2946439"/>
                    <a:ext cx="854252" cy="382605"/>
                  </a:xfrm>
                  <a:custGeom>
                    <a:avLst/>
                    <a:gdLst>
                      <a:gd name="connsiteX0" fmla="*/ 0 w 854252"/>
                      <a:gd name="connsiteY0" fmla="*/ 437542 h 437542"/>
                      <a:gd name="connsiteX1" fmla="*/ 206826 w 854252"/>
                      <a:gd name="connsiteY1" fmla="*/ 0 h 437542"/>
                      <a:gd name="connsiteX2" fmla="*/ 647426 w 854252"/>
                      <a:gd name="connsiteY2" fmla="*/ 0 h 437542"/>
                      <a:gd name="connsiteX3" fmla="*/ 854252 w 854252"/>
                      <a:gd name="connsiteY3" fmla="*/ 437542 h 437542"/>
                      <a:gd name="connsiteX4" fmla="*/ 478973 w 854252"/>
                      <a:gd name="connsiteY4" fmla="*/ 437542 h 437542"/>
                      <a:gd name="connsiteX5" fmla="*/ 422076 w 854252"/>
                      <a:gd name="connsiteY5" fmla="*/ 321778 h 437542"/>
                      <a:gd name="connsiteX6" fmla="*/ 365179 w 854252"/>
                      <a:gd name="connsiteY6" fmla="*/ 437542 h 437542"/>
                      <a:gd name="connsiteX7" fmla="*/ 0 w 854252"/>
                      <a:gd name="connsiteY7" fmla="*/ 437542 h 437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54252" h="437542">
                        <a:moveTo>
                          <a:pt x="0" y="437542"/>
                        </a:moveTo>
                        <a:lnTo>
                          <a:pt x="206826" y="0"/>
                        </a:lnTo>
                        <a:lnTo>
                          <a:pt x="647426" y="0"/>
                        </a:lnTo>
                        <a:lnTo>
                          <a:pt x="854252" y="437542"/>
                        </a:lnTo>
                        <a:lnTo>
                          <a:pt x="478973" y="437542"/>
                        </a:lnTo>
                        <a:lnTo>
                          <a:pt x="422076" y="321778"/>
                        </a:lnTo>
                        <a:lnTo>
                          <a:pt x="365179" y="437542"/>
                        </a:lnTo>
                        <a:lnTo>
                          <a:pt x="0" y="437542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15" name="矩形 314">
                    <a:extLst>
                      <a:ext uri="{FF2B5EF4-FFF2-40B4-BE49-F238E27FC236}">
                        <a16:creationId xmlns:a16="http://schemas.microsoft.com/office/drawing/2014/main" id="{51C85C19-50FE-4B5B-8FFD-13B60572E7A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988336" y="2996719"/>
                    <a:ext cx="559103" cy="27056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400" dirty="0">
                        <a:latin typeface="Segoe UI Black" panose="020B0A02040204020203" pitchFamily="34" charset="0"/>
                        <a:ea typeface="Segoe UI Black" panose="020B0A02040204020203" pitchFamily="34" charset="0"/>
                        <a:cs typeface="Times New Roman" panose="02020603050405020304" pitchFamily="18" charset="0"/>
                      </a:rPr>
                      <a:t>ALU</a:t>
                    </a:r>
                    <a:endParaRPr lang="zh-CN" altLang="en-US" sz="1400" dirty="0">
                      <a:latin typeface="Segoe UI Black" panose="020B0A02040204020203" pitchFamily="34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311" name="矩形 310">
                  <a:extLst>
                    <a:ext uri="{FF2B5EF4-FFF2-40B4-BE49-F238E27FC236}">
                      <a16:creationId xmlns:a16="http://schemas.microsoft.com/office/drawing/2014/main" id="{6C66E3E7-F15E-4918-BDE2-1AD07E79545E}"/>
                    </a:ext>
                  </a:extLst>
                </p:cNvPr>
                <p:cNvSpPr/>
                <p:nvPr/>
              </p:nvSpPr>
              <p:spPr>
                <a:xfrm>
                  <a:off x="3836424" y="2407105"/>
                  <a:ext cx="490840" cy="25282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043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31:25</a:t>
                  </a:r>
                  <a:endParaRPr lang="zh-CN" altLang="en-US" sz="1043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312" name="直接连接符 311">
                  <a:extLst>
                    <a:ext uri="{FF2B5EF4-FFF2-40B4-BE49-F238E27FC236}">
                      <a16:creationId xmlns:a16="http://schemas.microsoft.com/office/drawing/2014/main" id="{E06B205B-ACAC-4A9A-86C5-3B5CC9AFEB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09369" y="2165598"/>
                  <a:ext cx="346236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13" name="矩形 312">
                  <a:extLst>
                    <a:ext uri="{FF2B5EF4-FFF2-40B4-BE49-F238E27FC236}">
                      <a16:creationId xmlns:a16="http://schemas.microsoft.com/office/drawing/2014/main" id="{70613FD9-71DC-43EB-8C99-99276A977BC9}"/>
                    </a:ext>
                  </a:extLst>
                </p:cNvPr>
                <p:cNvSpPr/>
                <p:nvPr/>
              </p:nvSpPr>
              <p:spPr>
                <a:xfrm>
                  <a:off x="4214877" y="2487899"/>
                  <a:ext cx="540533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0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Funct7</a:t>
                  </a:r>
                  <a:endParaRPr lang="zh-CN" altLang="en-US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83" name="矩形 182">
                <a:extLst>
                  <a:ext uri="{FF2B5EF4-FFF2-40B4-BE49-F238E27FC236}">
                    <a16:creationId xmlns:a16="http://schemas.microsoft.com/office/drawing/2014/main" id="{A033ED98-71E2-4D88-9BBC-9B67CCBA9A01}"/>
                  </a:ext>
                </a:extLst>
              </p:cNvPr>
              <p:cNvSpPr/>
              <p:nvPr/>
            </p:nvSpPr>
            <p:spPr>
              <a:xfrm>
                <a:off x="3369159" y="3405200"/>
                <a:ext cx="524503" cy="2674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38" b="1" dirty="0" err="1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Instr</a:t>
                </a:r>
                <a:endParaRPr lang="zh-CN" altLang="en-US" sz="1138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6" name="组合 175">
              <a:extLst>
                <a:ext uri="{FF2B5EF4-FFF2-40B4-BE49-F238E27FC236}">
                  <a16:creationId xmlns:a16="http://schemas.microsoft.com/office/drawing/2014/main" id="{81576018-1519-4812-9DFE-7BDD4CBC688C}"/>
                </a:ext>
              </a:extLst>
            </p:cNvPr>
            <p:cNvGrpSpPr/>
            <p:nvPr/>
          </p:nvGrpSpPr>
          <p:grpSpPr>
            <a:xfrm>
              <a:off x="7786204" y="5146854"/>
              <a:ext cx="407876" cy="694073"/>
              <a:chOff x="9836986" y="5214013"/>
              <a:chExt cx="493968" cy="840575"/>
            </a:xfrm>
          </p:grpSpPr>
          <p:sp>
            <p:nvSpPr>
              <p:cNvPr id="180" name="任意多边形 178">
                <a:extLst>
                  <a:ext uri="{FF2B5EF4-FFF2-40B4-BE49-F238E27FC236}">
                    <a16:creationId xmlns:a16="http://schemas.microsoft.com/office/drawing/2014/main" id="{4C47F5EB-C9C8-4D56-91B6-6314F52DED5B}"/>
                  </a:ext>
                </a:extLst>
              </p:cNvPr>
              <p:cNvSpPr/>
              <p:nvPr/>
            </p:nvSpPr>
            <p:spPr>
              <a:xfrm rot="5400000">
                <a:off x="9634310" y="5416689"/>
                <a:ext cx="840575" cy="435224"/>
              </a:xfrm>
              <a:custGeom>
                <a:avLst/>
                <a:gdLst>
                  <a:gd name="connsiteX0" fmla="*/ 0 w 854252"/>
                  <a:gd name="connsiteY0" fmla="*/ 437542 h 437542"/>
                  <a:gd name="connsiteX1" fmla="*/ 206826 w 854252"/>
                  <a:gd name="connsiteY1" fmla="*/ 0 h 437542"/>
                  <a:gd name="connsiteX2" fmla="*/ 647426 w 854252"/>
                  <a:gd name="connsiteY2" fmla="*/ 0 h 437542"/>
                  <a:gd name="connsiteX3" fmla="*/ 854252 w 854252"/>
                  <a:gd name="connsiteY3" fmla="*/ 437542 h 437542"/>
                  <a:gd name="connsiteX4" fmla="*/ 478973 w 854252"/>
                  <a:gd name="connsiteY4" fmla="*/ 437542 h 437542"/>
                  <a:gd name="connsiteX5" fmla="*/ 422076 w 854252"/>
                  <a:gd name="connsiteY5" fmla="*/ 321778 h 437542"/>
                  <a:gd name="connsiteX6" fmla="*/ 365179 w 854252"/>
                  <a:gd name="connsiteY6" fmla="*/ 437542 h 437542"/>
                  <a:gd name="connsiteX7" fmla="*/ 0 w 854252"/>
                  <a:gd name="connsiteY7" fmla="*/ 437542 h 437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4252" h="437542">
                    <a:moveTo>
                      <a:pt x="0" y="437542"/>
                    </a:moveTo>
                    <a:lnTo>
                      <a:pt x="206826" y="0"/>
                    </a:lnTo>
                    <a:lnTo>
                      <a:pt x="647426" y="0"/>
                    </a:lnTo>
                    <a:lnTo>
                      <a:pt x="854252" y="437542"/>
                    </a:lnTo>
                    <a:lnTo>
                      <a:pt x="478973" y="437542"/>
                    </a:lnTo>
                    <a:lnTo>
                      <a:pt x="422076" y="321778"/>
                    </a:lnTo>
                    <a:lnTo>
                      <a:pt x="365179" y="437542"/>
                    </a:lnTo>
                    <a:lnTo>
                      <a:pt x="0" y="437542"/>
                    </a:lnTo>
                    <a:close/>
                  </a:path>
                </a:pathLst>
              </a:custGeom>
              <a:solidFill>
                <a:schemeClr val="accent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矩形 180">
                <a:extLst>
                  <a:ext uri="{FF2B5EF4-FFF2-40B4-BE49-F238E27FC236}">
                    <a16:creationId xmlns:a16="http://schemas.microsoft.com/office/drawing/2014/main" id="{5A077F67-D40F-4BB0-AC50-653D0DDB7B0C}"/>
                  </a:ext>
                </a:extLst>
              </p:cNvPr>
              <p:cNvSpPr/>
              <p:nvPr/>
            </p:nvSpPr>
            <p:spPr>
              <a:xfrm rot="5400000">
                <a:off x="9924822" y="5423647"/>
                <a:ext cx="402250" cy="4100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Segoe UI Black" panose="020B0A02040204020203" pitchFamily="34" charset="0"/>
                    <a:ea typeface="Segoe UI Black" panose="020B0A02040204020203" pitchFamily="34" charset="0"/>
                    <a:cs typeface="Times New Roman" panose="02020603050405020304" pitchFamily="18" charset="0"/>
                  </a:rPr>
                  <a:t>+</a:t>
                </a:r>
                <a:endParaRPr lang="zh-CN" altLang="en-US" sz="1600" dirty="0">
                  <a:latin typeface="Segoe UI Black" panose="020B0A02040204020203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7" name="组合 176">
              <a:extLst>
                <a:ext uri="{FF2B5EF4-FFF2-40B4-BE49-F238E27FC236}">
                  <a16:creationId xmlns:a16="http://schemas.microsoft.com/office/drawing/2014/main" id="{2E2EB284-EFDF-4F3F-91C5-48A93D42CEF2}"/>
                </a:ext>
              </a:extLst>
            </p:cNvPr>
            <p:cNvGrpSpPr/>
            <p:nvPr/>
          </p:nvGrpSpPr>
          <p:grpSpPr>
            <a:xfrm flipH="1">
              <a:off x="1698938" y="4926450"/>
              <a:ext cx="407876" cy="694073"/>
              <a:chOff x="9836986" y="5214013"/>
              <a:chExt cx="493968" cy="840575"/>
            </a:xfrm>
          </p:grpSpPr>
          <p:sp>
            <p:nvSpPr>
              <p:cNvPr id="178" name="任意多边形 178">
                <a:extLst>
                  <a:ext uri="{FF2B5EF4-FFF2-40B4-BE49-F238E27FC236}">
                    <a16:creationId xmlns:a16="http://schemas.microsoft.com/office/drawing/2014/main" id="{DA454063-B8AC-496D-9C39-CBB1029F96F3}"/>
                  </a:ext>
                </a:extLst>
              </p:cNvPr>
              <p:cNvSpPr/>
              <p:nvPr/>
            </p:nvSpPr>
            <p:spPr>
              <a:xfrm rot="5400000">
                <a:off x="9634310" y="5416689"/>
                <a:ext cx="840575" cy="435224"/>
              </a:xfrm>
              <a:custGeom>
                <a:avLst/>
                <a:gdLst>
                  <a:gd name="connsiteX0" fmla="*/ 0 w 854252"/>
                  <a:gd name="connsiteY0" fmla="*/ 437542 h 437542"/>
                  <a:gd name="connsiteX1" fmla="*/ 206826 w 854252"/>
                  <a:gd name="connsiteY1" fmla="*/ 0 h 437542"/>
                  <a:gd name="connsiteX2" fmla="*/ 647426 w 854252"/>
                  <a:gd name="connsiteY2" fmla="*/ 0 h 437542"/>
                  <a:gd name="connsiteX3" fmla="*/ 854252 w 854252"/>
                  <a:gd name="connsiteY3" fmla="*/ 437542 h 437542"/>
                  <a:gd name="connsiteX4" fmla="*/ 478973 w 854252"/>
                  <a:gd name="connsiteY4" fmla="*/ 437542 h 437542"/>
                  <a:gd name="connsiteX5" fmla="*/ 422076 w 854252"/>
                  <a:gd name="connsiteY5" fmla="*/ 321778 h 437542"/>
                  <a:gd name="connsiteX6" fmla="*/ 365179 w 854252"/>
                  <a:gd name="connsiteY6" fmla="*/ 437542 h 437542"/>
                  <a:gd name="connsiteX7" fmla="*/ 0 w 854252"/>
                  <a:gd name="connsiteY7" fmla="*/ 437542 h 437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4252" h="437542">
                    <a:moveTo>
                      <a:pt x="0" y="437542"/>
                    </a:moveTo>
                    <a:lnTo>
                      <a:pt x="206826" y="0"/>
                    </a:lnTo>
                    <a:lnTo>
                      <a:pt x="647426" y="0"/>
                    </a:lnTo>
                    <a:lnTo>
                      <a:pt x="854252" y="437542"/>
                    </a:lnTo>
                    <a:lnTo>
                      <a:pt x="478973" y="437542"/>
                    </a:lnTo>
                    <a:lnTo>
                      <a:pt x="422076" y="321778"/>
                    </a:lnTo>
                    <a:lnTo>
                      <a:pt x="365179" y="437542"/>
                    </a:lnTo>
                    <a:lnTo>
                      <a:pt x="0" y="437542"/>
                    </a:lnTo>
                    <a:close/>
                  </a:path>
                </a:pathLst>
              </a:custGeom>
              <a:solidFill>
                <a:schemeClr val="accent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9" name="矩形 178">
                <a:extLst>
                  <a:ext uri="{FF2B5EF4-FFF2-40B4-BE49-F238E27FC236}">
                    <a16:creationId xmlns:a16="http://schemas.microsoft.com/office/drawing/2014/main" id="{CC899827-AF90-4F6A-91E1-5AB11145CB81}"/>
                  </a:ext>
                </a:extLst>
              </p:cNvPr>
              <p:cNvSpPr/>
              <p:nvPr/>
            </p:nvSpPr>
            <p:spPr>
              <a:xfrm rot="5400000">
                <a:off x="9924822" y="5423647"/>
                <a:ext cx="402250" cy="4100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Segoe UI Black" panose="020B0A02040204020203" pitchFamily="34" charset="0"/>
                    <a:ea typeface="Segoe UI Black" panose="020B0A02040204020203" pitchFamily="34" charset="0"/>
                    <a:cs typeface="Times New Roman" panose="02020603050405020304" pitchFamily="18" charset="0"/>
                  </a:rPr>
                  <a:t>+</a:t>
                </a:r>
                <a:endParaRPr lang="zh-CN" altLang="en-US" sz="1600" dirty="0">
                  <a:latin typeface="Segoe UI Black" panose="020B0A02040204020203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0113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</a:t>
            </a:r>
            <a:r>
              <a:rPr lang="zh-CN" altLang="en-US" dirty="0"/>
              <a:t>型指令数据通路建立过程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4B965A3F-AFB6-4541-B2A8-9E6E31496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751" y="766495"/>
            <a:ext cx="4836560" cy="539507"/>
          </a:xfrm>
          <a:prstGeom prst="rect">
            <a:avLst/>
          </a:prstGeom>
        </p:spPr>
      </p:pic>
      <p:grpSp>
        <p:nvGrpSpPr>
          <p:cNvPr id="340" name="组合 339">
            <a:extLst>
              <a:ext uri="{FF2B5EF4-FFF2-40B4-BE49-F238E27FC236}">
                <a16:creationId xmlns:a16="http://schemas.microsoft.com/office/drawing/2014/main" id="{01C90741-481E-4AE5-AB21-9BFE080B77D9}"/>
              </a:ext>
            </a:extLst>
          </p:cNvPr>
          <p:cNvGrpSpPr/>
          <p:nvPr/>
        </p:nvGrpSpPr>
        <p:grpSpPr>
          <a:xfrm>
            <a:off x="731362" y="1532696"/>
            <a:ext cx="10533415" cy="4937393"/>
            <a:chOff x="731362" y="1284502"/>
            <a:chExt cx="10533415" cy="4937393"/>
          </a:xfrm>
        </p:grpSpPr>
        <p:grpSp>
          <p:nvGrpSpPr>
            <p:cNvPr id="341" name="组合 340">
              <a:extLst>
                <a:ext uri="{FF2B5EF4-FFF2-40B4-BE49-F238E27FC236}">
                  <a16:creationId xmlns:a16="http://schemas.microsoft.com/office/drawing/2014/main" id="{131B8D5D-9542-4253-A553-2CA108F90F30}"/>
                </a:ext>
              </a:extLst>
            </p:cNvPr>
            <p:cNvGrpSpPr/>
            <p:nvPr/>
          </p:nvGrpSpPr>
          <p:grpSpPr>
            <a:xfrm>
              <a:off x="731362" y="1284502"/>
              <a:ext cx="10533415" cy="4937393"/>
              <a:chOff x="731362" y="1284502"/>
              <a:chExt cx="10533415" cy="4937393"/>
            </a:xfrm>
          </p:grpSpPr>
          <p:cxnSp>
            <p:nvCxnSpPr>
              <p:cNvPr id="343" name="直接连接符 342">
                <a:extLst>
                  <a:ext uri="{FF2B5EF4-FFF2-40B4-BE49-F238E27FC236}">
                    <a16:creationId xmlns:a16="http://schemas.microsoft.com/office/drawing/2014/main" id="{A49591CB-F969-4B9A-BC2D-B92BB71F85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4878" y="2747531"/>
                <a:ext cx="0" cy="2089694"/>
              </a:xfrm>
              <a:prstGeom prst="line">
                <a:avLst/>
              </a:prstGeom>
              <a:noFill/>
              <a:ln w="19050" cap="sq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44" name="直接连接符 343">
                <a:extLst>
                  <a:ext uri="{FF2B5EF4-FFF2-40B4-BE49-F238E27FC236}">
                    <a16:creationId xmlns:a16="http://schemas.microsoft.com/office/drawing/2014/main" id="{80DB7B7A-C335-42FA-A319-01E9A64126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8309" y="5027891"/>
                <a:ext cx="520767" cy="0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直接连接符 344">
                <a:extLst>
                  <a:ext uri="{FF2B5EF4-FFF2-40B4-BE49-F238E27FC236}">
                    <a16:creationId xmlns:a16="http://schemas.microsoft.com/office/drawing/2014/main" id="{D3651273-2BA3-40A2-9FEB-6236ACA2D7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9768" y="5007630"/>
                <a:ext cx="3508565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46" name="直接连接符 345">
                <a:extLst>
                  <a:ext uri="{FF2B5EF4-FFF2-40B4-BE49-F238E27FC236}">
                    <a16:creationId xmlns:a16="http://schemas.microsoft.com/office/drawing/2014/main" id="{7D22D280-3276-40A4-9C8E-9A672ED9CF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66499" y="3788132"/>
                <a:ext cx="924532" cy="0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直接连接符 346">
                <a:extLst>
                  <a:ext uri="{FF2B5EF4-FFF2-40B4-BE49-F238E27FC236}">
                    <a16:creationId xmlns:a16="http://schemas.microsoft.com/office/drawing/2014/main" id="{9EB2D0D8-05D3-4006-9EBC-9E2395B074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68082" y="4368970"/>
                <a:ext cx="724414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48" name="直接连接符 347">
                <a:extLst>
                  <a:ext uri="{FF2B5EF4-FFF2-40B4-BE49-F238E27FC236}">
                    <a16:creationId xmlns:a16="http://schemas.microsoft.com/office/drawing/2014/main" id="{2BDE56DB-8823-4611-B661-058E99C344E0}"/>
                  </a:ext>
                </a:extLst>
              </p:cNvPr>
              <p:cNvCxnSpPr/>
              <p:nvPr/>
            </p:nvCxnSpPr>
            <p:spPr>
              <a:xfrm>
                <a:off x="3920271" y="3731166"/>
                <a:ext cx="1004244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49" name="直接连接符 348">
                <a:extLst>
                  <a:ext uri="{FF2B5EF4-FFF2-40B4-BE49-F238E27FC236}">
                    <a16:creationId xmlns:a16="http://schemas.microsoft.com/office/drawing/2014/main" id="{285839E5-CAAC-4C74-8C36-B13F62166DE6}"/>
                  </a:ext>
                </a:extLst>
              </p:cNvPr>
              <p:cNvCxnSpPr/>
              <p:nvPr/>
            </p:nvCxnSpPr>
            <p:spPr>
              <a:xfrm>
                <a:off x="3899768" y="3406483"/>
                <a:ext cx="1004244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350" name="组合 349">
                <a:extLst>
                  <a:ext uri="{FF2B5EF4-FFF2-40B4-BE49-F238E27FC236}">
                    <a16:creationId xmlns:a16="http://schemas.microsoft.com/office/drawing/2014/main" id="{7FE8DB14-4210-4030-9FF0-43C2B13D4C4B}"/>
                  </a:ext>
                </a:extLst>
              </p:cNvPr>
              <p:cNvGrpSpPr/>
              <p:nvPr/>
            </p:nvGrpSpPr>
            <p:grpSpPr>
              <a:xfrm>
                <a:off x="4877301" y="1530830"/>
                <a:ext cx="6006406" cy="1849765"/>
                <a:chOff x="5039741" y="3208161"/>
                <a:chExt cx="597546" cy="457491"/>
              </a:xfrm>
            </p:grpSpPr>
            <p:cxnSp>
              <p:nvCxnSpPr>
                <p:cNvPr id="496" name="直接连接符 495">
                  <a:extLst>
                    <a:ext uri="{FF2B5EF4-FFF2-40B4-BE49-F238E27FC236}">
                      <a16:creationId xmlns:a16="http://schemas.microsoft.com/office/drawing/2014/main" id="{167E67EA-B588-49D5-BA62-DE93D884D462}"/>
                    </a:ext>
                  </a:extLst>
                </p:cNvPr>
                <p:cNvCxnSpPr/>
                <p:nvPr/>
              </p:nvCxnSpPr>
              <p:spPr>
                <a:xfrm>
                  <a:off x="5637287" y="3208161"/>
                  <a:ext cx="0" cy="457491"/>
                </a:xfrm>
                <a:prstGeom prst="line">
                  <a:avLst/>
                </a:prstGeom>
                <a:noFill/>
                <a:ln w="19050" cap="sq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97" name="直接连接符 496">
                  <a:extLst>
                    <a:ext uri="{FF2B5EF4-FFF2-40B4-BE49-F238E27FC236}">
                      <a16:creationId xmlns:a16="http://schemas.microsoft.com/office/drawing/2014/main" id="{C1E228EA-DF7D-4914-944D-AB6C4312C0B0}"/>
                    </a:ext>
                  </a:extLst>
                </p:cNvPr>
                <p:cNvCxnSpPr/>
                <p:nvPr/>
              </p:nvCxnSpPr>
              <p:spPr>
                <a:xfrm>
                  <a:off x="5039741" y="3208161"/>
                  <a:ext cx="597546" cy="0"/>
                </a:xfrm>
                <a:prstGeom prst="line">
                  <a:avLst/>
                </a:prstGeom>
                <a:noFill/>
                <a:ln w="19050" cap="sq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cxnSp>
            <p:nvCxnSpPr>
              <p:cNvPr id="351" name="直接连接符 350">
                <a:extLst>
                  <a:ext uri="{FF2B5EF4-FFF2-40B4-BE49-F238E27FC236}">
                    <a16:creationId xmlns:a16="http://schemas.microsoft.com/office/drawing/2014/main" id="{E637117D-E728-4AAE-8F9F-81D3883BB5FC}"/>
                  </a:ext>
                </a:extLst>
              </p:cNvPr>
              <p:cNvCxnSpPr/>
              <p:nvPr/>
            </p:nvCxnSpPr>
            <p:spPr>
              <a:xfrm>
                <a:off x="4881299" y="1952743"/>
                <a:ext cx="3917227" cy="0"/>
              </a:xfrm>
              <a:prstGeom prst="line">
                <a:avLst/>
              </a:prstGeom>
              <a:noFill/>
              <a:ln w="19050" cap="sq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352" name="组合 351">
                <a:extLst>
                  <a:ext uri="{FF2B5EF4-FFF2-40B4-BE49-F238E27FC236}">
                    <a16:creationId xmlns:a16="http://schemas.microsoft.com/office/drawing/2014/main" id="{3493E292-9CBF-40FB-81F3-DC48A635D64E}"/>
                  </a:ext>
                </a:extLst>
              </p:cNvPr>
              <p:cNvGrpSpPr/>
              <p:nvPr/>
            </p:nvGrpSpPr>
            <p:grpSpPr>
              <a:xfrm>
                <a:off x="4873362" y="2164389"/>
                <a:ext cx="3059940" cy="1176242"/>
                <a:chOff x="5039741" y="3208161"/>
                <a:chExt cx="597546" cy="473266"/>
              </a:xfrm>
            </p:grpSpPr>
            <p:cxnSp>
              <p:nvCxnSpPr>
                <p:cNvPr id="494" name="直接连接符 493">
                  <a:extLst>
                    <a:ext uri="{FF2B5EF4-FFF2-40B4-BE49-F238E27FC236}">
                      <a16:creationId xmlns:a16="http://schemas.microsoft.com/office/drawing/2014/main" id="{C70DAA23-9144-4192-B3E2-90202BA703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37287" y="3208161"/>
                  <a:ext cx="0" cy="473266"/>
                </a:xfrm>
                <a:prstGeom prst="line">
                  <a:avLst/>
                </a:prstGeom>
                <a:noFill/>
                <a:ln w="19050" cap="sq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95" name="直接连接符 494">
                  <a:extLst>
                    <a:ext uri="{FF2B5EF4-FFF2-40B4-BE49-F238E27FC236}">
                      <a16:creationId xmlns:a16="http://schemas.microsoft.com/office/drawing/2014/main" id="{86B4AB2A-8A42-4AE7-8444-CDB8F63E2544}"/>
                    </a:ext>
                  </a:extLst>
                </p:cNvPr>
                <p:cNvCxnSpPr/>
                <p:nvPr/>
              </p:nvCxnSpPr>
              <p:spPr>
                <a:xfrm>
                  <a:off x="5039741" y="3208161"/>
                  <a:ext cx="597546" cy="0"/>
                </a:xfrm>
                <a:prstGeom prst="line">
                  <a:avLst/>
                </a:prstGeom>
                <a:noFill/>
                <a:ln w="19050" cap="sq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353" name="组合 352">
                <a:extLst>
                  <a:ext uri="{FF2B5EF4-FFF2-40B4-BE49-F238E27FC236}">
                    <a16:creationId xmlns:a16="http://schemas.microsoft.com/office/drawing/2014/main" id="{118FA9B7-017A-40EF-90C7-9B0A73E8E804}"/>
                  </a:ext>
                </a:extLst>
              </p:cNvPr>
              <p:cNvGrpSpPr/>
              <p:nvPr/>
            </p:nvGrpSpPr>
            <p:grpSpPr>
              <a:xfrm>
                <a:off x="4894828" y="2594835"/>
                <a:ext cx="705542" cy="450160"/>
                <a:chOff x="5039741" y="3208161"/>
                <a:chExt cx="597546" cy="457491"/>
              </a:xfrm>
            </p:grpSpPr>
            <p:cxnSp>
              <p:nvCxnSpPr>
                <p:cNvPr id="492" name="直接连接符 491">
                  <a:extLst>
                    <a:ext uri="{FF2B5EF4-FFF2-40B4-BE49-F238E27FC236}">
                      <a16:creationId xmlns:a16="http://schemas.microsoft.com/office/drawing/2014/main" id="{4FF5A763-2270-418A-AEAF-7E9BB91200C4}"/>
                    </a:ext>
                  </a:extLst>
                </p:cNvPr>
                <p:cNvCxnSpPr/>
                <p:nvPr/>
              </p:nvCxnSpPr>
              <p:spPr>
                <a:xfrm>
                  <a:off x="5637287" y="3208161"/>
                  <a:ext cx="0" cy="457491"/>
                </a:xfrm>
                <a:prstGeom prst="line">
                  <a:avLst/>
                </a:prstGeom>
                <a:noFill/>
                <a:ln w="19050" cap="sq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93" name="直接连接符 492">
                  <a:extLst>
                    <a:ext uri="{FF2B5EF4-FFF2-40B4-BE49-F238E27FC236}">
                      <a16:creationId xmlns:a16="http://schemas.microsoft.com/office/drawing/2014/main" id="{B79BEA11-DC2C-403F-9ABF-2A7E545D3517}"/>
                    </a:ext>
                  </a:extLst>
                </p:cNvPr>
                <p:cNvCxnSpPr/>
                <p:nvPr/>
              </p:nvCxnSpPr>
              <p:spPr>
                <a:xfrm>
                  <a:off x="5039741" y="3208161"/>
                  <a:ext cx="597546" cy="0"/>
                </a:xfrm>
                <a:prstGeom prst="line">
                  <a:avLst/>
                </a:prstGeom>
                <a:noFill/>
                <a:ln w="19050" cap="sq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354" name="任意多边形: 形状 191">
                <a:extLst>
                  <a:ext uri="{FF2B5EF4-FFF2-40B4-BE49-F238E27FC236}">
                    <a16:creationId xmlns:a16="http://schemas.microsoft.com/office/drawing/2014/main" id="{3EC077C6-9010-4670-995D-B31B736C86A2}"/>
                  </a:ext>
                </a:extLst>
              </p:cNvPr>
              <p:cNvSpPr/>
              <p:nvPr/>
            </p:nvSpPr>
            <p:spPr>
              <a:xfrm>
                <a:off x="4887741" y="1742016"/>
                <a:ext cx="4809684" cy="1399342"/>
              </a:xfrm>
              <a:custGeom>
                <a:avLst/>
                <a:gdLst>
                  <a:gd name="connsiteX0" fmla="*/ 0 w 4762500"/>
                  <a:gd name="connsiteY0" fmla="*/ 0 h 1600200"/>
                  <a:gd name="connsiteX1" fmla="*/ 4762500 w 4762500"/>
                  <a:gd name="connsiteY1" fmla="*/ 0 h 1600200"/>
                  <a:gd name="connsiteX2" fmla="*/ 4762500 w 4762500"/>
                  <a:gd name="connsiteY2" fmla="*/ 1600200 h 1600200"/>
                  <a:gd name="connsiteX0" fmla="*/ 0 w 4762500"/>
                  <a:gd name="connsiteY0" fmla="*/ 0 h 1593057"/>
                  <a:gd name="connsiteX1" fmla="*/ 4762500 w 4762500"/>
                  <a:gd name="connsiteY1" fmla="*/ 0 h 1593057"/>
                  <a:gd name="connsiteX2" fmla="*/ 4762500 w 4762500"/>
                  <a:gd name="connsiteY2" fmla="*/ 1593057 h 1593057"/>
                  <a:gd name="connsiteX0" fmla="*/ 0 w 4762500"/>
                  <a:gd name="connsiteY0" fmla="*/ 0 h 1600201"/>
                  <a:gd name="connsiteX1" fmla="*/ 4762500 w 4762500"/>
                  <a:gd name="connsiteY1" fmla="*/ 0 h 1600201"/>
                  <a:gd name="connsiteX2" fmla="*/ 4762500 w 4762500"/>
                  <a:gd name="connsiteY2" fmla="*/ 1600201 h 1600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62500" h="1600201">
                    <a:moveTo>
                      <a:pt x="0" y="0"/>
                    </a:moveTo>
                    <a:lnTo>
                      <a:pt x="4762500" y="0"/>
                    </a:lnTo>
                    <a:lnTo>
                      <a:pt x="4762500" y="1600201"/>
                    </a:lnTo>
                  </a:path>
                </a:pathLst>
              </a:cu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/>
              </a:p>
            </p:txBody>
          </p:sp>
          <p:sp>
            <p:nvSpPr>
              <p:cNvPr id="355" name="矩形 354">
                <a:extLst>
                  <a:ext uri="{FF2B5EF4-FFF2-40B4-BE49-F238E27FC236}">
                    <a16:creationId xmlns:a16="http://schemas.microsoft.com/office/drawing/2014/main" id="{5DCDE144-6D22-47DC-9CE0-2D03236E1DCF}"/>
                  </a:ext>
                </a:extLst>
              </p:cNvPr>
              <p:cNvSpPr/>
              <p:nvPr/>
            </p:nvSpPr>
            <p:spPr>
              <a:xfrm>
                <a:off x="4873211" y="1284502"/>
                <a:ext cx="949299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 err="1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MemtoReg</a:t>
                </a:r>
                <a:endParaRPr lang="zh-CN" altLang="en-US" sz="1327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6" name="矩形 355">
                <a:extLst>
                  <a:ext uri="{FF2B5EF4-FFF2-40B4-BE49-F238E27FC236}">
                    <a16:creationId xmlns:a16="http://schemas.microsoft.com/office/drawing/2014/main" id="{6E4730AA-A600-4B17-A5C9-BE5954F46E2F}"/>
                  </a:ext>
                </a:extLst>
              </p:cNvPr>
              <p:cNvSpPr/>
              <p:nvPr/>
            </p:nvSpPr>
            <p:spPr>
              <a:xfrm>
                <a:off x="4873211" y="1493948"/>
                <a:ext cx="921663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 err="1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MemWrite</a:t>
                </a:r>
                <a:endParaRPr lang="zh-CN" altLang="en-US" sz="1327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7" name="矩形 356">
                <a:extLst>
                  <a:ext uri="{FF2B5EF4-FFF2-40B4-BE49-F238E27FC236}">
                    <a16:creationId xmlns:a16="http://schemas.microsoft.com/office/drawing/2014/main" id="{E1B2AD77-12C5-4B81-BF8C-578871317E8D}"/>
                  </a:ext>
                </a:extLst>
              </p:cNvPr>
              <p:cNvSpPr/>
              <p:nvPr/>
            </p:nvSpPr>
            <p:spPr>
              <a:xfrm>
                <a:off x="4873211" y="1703394"/>
                <a:ext cx="675185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Branch</a:t>
                </a:r>
                <a:endParaRPr lang="zh-CN" altLang="en-US" sz="1327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8" name="矩形 357">
                <a:extLst>
                  <a:ext uri="{FF2B5EF4-FFF2-40B4-BE49-F238E27FC236}">
                    <a16:creationId xmlns:a16="http://schemas.microsoft.com/office/drawing/2014/main" id="{1C6F4C51-06C3-47C9-948C-99052C65997D}"/>
                  </a:ext>
                </a:extLst>
              </p:cNvPr>
              <p:cNvSpPr/>
              <p:nvPr/>
            </p:nvSpPr>
            <p:spPr>
              <a:xfrm>
                <a:off x="4873211" y="1912840"/>
                <a:ext cx="657552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 err="1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AluOP</a:t>
                </a:r>
                <a:endParaRPr lang="zh-CN" altLang="en-US" sz="1327" baseline="-25000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9" name="矩形 358">
                <a:extLst>
                  <a:ext uri="{FF2B5EF4-FFF2-40B4-BE49-F238E27FC236}">
                    <a16:creationId xmlns:a16="http://schemas.microsoft.com/office/drawing/2014/main" id="{5B5B9351-5EFA-4C39-9F7E-E6D41FFA8AE9}"/>
                  </a:ext>
                </a:extLst>
              </p:cNvPr>
              <p:cNvSpPr/>
              <p:nvPr/>
            </p:nvSpPr>
            <p:spPr>
              <a:xfrm>
                <a:off x="4873211" y="2133199"/>
                <a:ext cx="665567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 err="1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AluSrc</a:t>
                </a:r>
                <a:endParaRPr lang="zh-CN" altLang="en-US" sz="1327" baseline="-25000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0" name="矩形 359">
                <a:extLst>
                  <a:ext uri="{FF2B5EF4-FFF2-40B4-BE49-F238E27FC236}">
                    <a16:creationId xmlns:a16="http://schemas.microsoft.com/office/drawing/2014/main" id="{88727B9C-06E9-4142-A159-4EE7E840FCED}"/>
                  </a:ext>
                </a:extLst>
              </p:cNvPr>
              <p:cNvSpPr/>
              <p:nvPr/>
            </p:nvSpPr>
            <p:spPr>
              <a:xfrm>
                <a:off x="4873211" y="2342644"/>
                <a:ext cx="836704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 err="1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RegWrite</a:t>
                </a:r>
                <a:endParaRPr lang="zh-CN" altLang="en-US" sz="1327" baseline="-25000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1" name="矩形 360">
                <a:extLst>
                  <a:ext uri="{FF2B5EF4-FFF2-40B4-BE49-F238E27FC236}">
                    <a16:creationId xmlns:a16="http://schemas.microsoft.com/office/drawing/2014/main" id="{C14E61AB-D045-4A52-9343-C936ABB2FDE8}"/>
                  </a:ext>
                </a:extLst>
              </p:cNvPr>
              <p:cNvSpPr/>
              <p:nvPr/>
            </p:nvSpPr>
            <p:spPr>
              <a:xfrm>
                <a:off x="9001599" y="1952743"/>
                <a:ext cx="619080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 err="1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PCSrc</a:t>
                </a:r>
                <a:endParaRPr lang="zh-CN" altLang="en-US" sz="1327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2" name="矩形 361">
                <a:extLst>
                  <a:ext uri="{FF2B5EF4-FFF2-40B4-BE49-F238E27FC236}">
                    <a16:creationId xmlns:a16="http://schemas.microsoft.com/office/drawing/2014/main" id="{1F17EE66-C0EF-45EA-91F6-0C50271D4D8A}"/>
                  </a:ext>
                </a:extLst>
              </p:cNvPr>
              <p:cNvSpPr/>
              <p:nvPr/>
            </p:nvSpPr>
            <p:spPr>
              <a:xfrm>
                <a:off x="1959788" y="3176263"/>
                <a:ext cx="239223" cy="42955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/>
              </a:p>
            </p:txBody>
          </p:sp>
          <p:cxnSp>
            <p:nvCxnSpPr>
              <p:cNvPr id="363" name="直接连接符 362">
                <a:extLst>
                  <a:ext uri="{FF2B5EF4-FFF2-40B4-BE49-F238E27FC236}">
                    <a16:creationId xmlns:a16="http://schemas.microsoft.com/office/drawing/2014/main" id="{5E830066-9BFC-493F-B468-1539B4B912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0105" y="3609046"/>
                <a:ext cx="0" cy="95627"/>
              </a:xfrm>
              <a:prstGeom prst="line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4" name="矩形 363">
                <a:extLst>
                  <a:ext uri="{FF2B5EF4-FFF2-40B4-BE49-F238E27FC236}">
                    <a16:creationId xmlns:a16="http://schemas.microsoft.com/office/drawing/2014/main" id="{A761AD15-C016-44C2-81CD-4326403A1A1C}"/>
                  </a:ext>
                </a:extLst>
              </p:cNvPr>
              <p:cNvSpPr/>
              <p:nvPr/>
            </p:nvSpPr>
            <p:spPr>
              <a:xfrm>
                <a:off x="1843897" y="3653963"/>
                <a:ext cx="506870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327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65" name="直接连接符 364">
                <a:extLst>
                  <a:ext uri="{FF2B5EF4-FFF2-40B4-BE49-F238E27FC236}">
                    <a16:creationId xmlns:a16="http://schemas.microsoft.com/office/drawing/2014/main" id="{601AB9E5-7CDB-45FB-BA84-FEE254CE5E82}"/>
                  </a:ext>
                </a:extLst>
              </p:cNvPr>
              <p:cNvCxnSpPr>
                <a:cxnSpLocks/>
                <a:endCxn id="362" idx="1"/>
              </p:cNvCxnSpPr>
              <p:nvPr/>
            </p:nvCxnSpPr>
            <p:spPr>
              <a:xfrm>
                <a:off x="1665151" y="3390590"/>
                <a:ext cx="294637" cy="448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直接连接符 365">
                <a:extLst>
                  <a:ext uri="{FF2B5EF4-FFF2-40B4-BE49-F238E27FC236}">
                    <a16:creationId xmlns:a16="http://schemas.microsoft.com/office/drawing/2014/main" id="{0D4025DF-556A-4B66-B503-26C3385936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3924" y="3395179"/>
                <a:ext cx="325285" cy="0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7" name="矩形 366">
                <a:extLst>
                  <a:ext uri="{FF2B5EF4-FFF2-40B4-BE49-F238E27FC236}">
                    <a16:creationId xmlns:a16="http://schemas.microsoft.com/office/drawing/2014/main" id="{EAEEE8C5-9418-4C51-B33A-6BF3938AB768}"/>
                  </a:ext>
                </a:extLst>
              </p:cNvPr>
              <p:cNvSpPr/>
              <p:nvPr/>
            </p:nvSpPr>
            <p:spPr>
              <a:xfrm>
                <a:off x="1879799" y="2855705"/>
                <a:ext cx="434734" cy="3257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517" dirty="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</a:t>
                </a:r>
                <a:endParaRPr lang="zh-CN" altLang="en-US" sz="1517" dirty="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368" name="组合 367">
                <a:extLst>
                  <a:ext uri="{FF2B5EF4-FFF2-40B4-BE49-F238E27FC236}">
                    <a16:creationId xmlns:a16="http://schemas.microsoft.com/office/drawing/2014/main" id="{7443C795-09E5-4C51-9478-D82EAFF6B823}"/>
                  </a:ext>
                </a:extLst>
              </p:cNvPr>
              <p:cNvGrpSpPr/>
              <p:nvPr/>
            </p:nvGrpSpPr>
            <p:grpSpPr>
              <a:xfrm>
                <a:off x="2521077" y="3085468"/>
                <a:ext cx="895566" cy="1370404"/>
                <a:chOff x="2153669" y="3581315"/>
                <a:chExt cx="981236" cy="1387999"/>
              </a:xfrm>
            </p:grpSpPr>
            <p:sp>
              <p:nvSpPr>
                <p:cNvPr id="488" name="矩形 487">
                  <a:extLst>
                    <a:ext uri="{FF2B5EF4-FFF2-40B4-BE49-F238E27FC236}">
                      <a16:creationId xmlns:a16="http://schemas.microsoft.com/office/drawing/2014/main" id="{AE1416B7-C466-4C35-8B1A-FCC113FB7403}"/>
                    </a:ext>
                  </a:extLst>
                </p:cNvPr>
                <p:cNvSpPr/>
                <p:nvPr/>
              </p:nvSpPr>
              <p:spPr>
                <a:xfrm>
                  <a:off x="2162582" y="3581315"/>
                  <a:ext cx="920297" cy="1387999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707"/>
                </a:p>
              </p:txBody>
            </p:sp>
            <p:sp>
              <p:nvSpPr>
                <p:cNvPr id="489" name="矩形 488">
                  <a:extLst>
                    <a:ext uri="{FF2B5EF4-FFF2-40B4-BE49-F238E27FC236}">
                      <a16:creationId xmlns:a16="http://schemas.microsoft.com/office/drawing/2014/main" id="{670280D6-F353-4693-8C13-6CA74E34069F}"/>
                    </a:ext>
                  </a:extLst>
                </p:cNvPr>
                <p:cNvSpPr/>
                <p:nvPr/>
              </p:nvSpPr>
              <p:spPr>
                <a:xfrm>
                  <a:off x="2672635" y="3769167"/>
                  <a:ext cx="462270" cy="3003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327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RD</a:t>
                  </a:r>
                  <a:endParaRPr lang="zh-CN" altLang="en-US" sz="1327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0" name="矩形 489">
                  <a:extLst>
                    <a:ext uri="{FF2B5EF4-FFF2-40B4-BE49-F238E27FC236}">
                      <a16:creationId xmlns:a16="http://schemas.microsoft.com/office/drawing/2014/main" id="{6AF82F1F-5173-4851-A334-1E05370C13A3}"/>
                    </a:ext>
                  </a:extLst>
                </p:cNvPr>
                <p:cNvSpPr/>
                <p:nvPr/>
              </p:nvSpPr>
              <p:spPr>
                <a:xfrm>
                  <a:off x="2153669" y="3768090"/>
                  <a:ext cx="337571" cy="3003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327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endParaRPr lang="zh-CN" altLang="en-US" sz="1327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1" name="矩形 490">
                  <a:extLst>
                    <a:ext uri="{FF2B5EF4-FFF2-40B4-BE49-F238E27FC236}">
                      <a16:creationId xmlns:a16="http://schemas.microsoft.com/office/drawing/2014/main" id="{E6F8493C-F6E4-4C6A-9681-09F58103A3BA}"/>
                    </a:ext>
                  </a:extLst>
                </p:cNvPr>
                <p:cNvSpPr/>
                <p:nvPr/>
              </p:nvSpPr>
              <p:spPr>
                <a:xfrm>
                  <a:off x="2247903" y="4158047"/>
                  <a:ext cx="760851" cy="50720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914277"/>
                  <a:r>
                    <a:rPr lang="zh-CN" altLang="en-US" sz="1327" b="1" kern="0" dirty="0">
                      <a:latin typeface="微软雅黑"/>
                      <a:ea typeface="微软雅黑"/>
                    </a:rPr>
                    <a:t>指令</a:t>
                  </a:r>
                  <a:endParaRPr lang="en-US" altLang="zh-CN" sz="1327" b="1" kern="0" dirty="0">
                    <a:latin typeface="微软雅黑"/>
                    <a:ea typeface="微软雅黑"/>
                  </a:endParaRPr>
                </a:p>
                <a:p>
                  <a:pPr algn="ctr" defTabSz="914277"/>
                  <a:r>
                    <a:rPr lang="zh-CN" altLang="en-US" sz="1327" b="1" kern="0" dirty="0">
                      <a:latin typeface="微软雅黑"/>
                      <a:ea typeface="微软雅黑"/>
                    </a:rPr>
                    <a:t>存储器</a:t>
                  </a:r>
                </a:p>
              </p:txBody>
            </p:sp>
          </p:grpSp>
          <p:sp>
            <p:nvSpPr>
              <p:cNvPr id="369" name="矩形 368">
                <a:extLst>
                  <a:ext uri="{FF2B5EF4-FFF2-40B4-BE49-F238E27FC236}">
                    <a16:creationId xmlns:a16="http://schemas.microsoft.com/office/drawing/2014/main" id="{114EE96A-5310-44D9-9DD6-132B47A1DFF5}"/>
                  </a:ext>
                </a:extLst>
              </p:cNvPr>
              <p:cNvSpPr/>
              <p:nvPr/>
            </p:nvSpPr>
            <p:spPr>
              <a:xfrm>
                <a:off x="3328317" y="3146901"/>
                <a:ext cx="622286" cy="2674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138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指令字</a:t>
                </a:r>
              </a:p>
            </p:txBody>
          </p:sp>
          <p:sp>
            <p:nvSpPr>
              <p:cNvPr id="370" name="矩形 369">
                <a:extLst>
                  <a:ext uri="{FF2B5EF4-FFF2-40B4-BE49-F238E27FC236}">
                    <a16:creationId xmlns:a16="http://schemas.microsoft.com/office/drawing/2014/main" id="{878DA350-ABB3-4D2D-826E-E1C14F775EA3}"/>
                  </a:ext>
                </a:extLst>
              </p:cNvPr>
              <p:cNvSpPr/>
              <p:nvPr/>
            </p:nvSpPr>
            <p:spPr>
              <a:xfrm>
                <a:off x="2341645" y="5099530"/>
                <a:ext cx="205122" cy="2965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71" name="直接连接符 370">
                <a:extLst>
                  <a:ext uri="{FF2B5EF4-FFF2-40B4-BE49-F238E27FC236}">
                    <a16:creationId xmlns:a16="http://schemas.microsoft.com/office/drawing/2014/main" id="{666B9B65-9DD6-488F-BC32-5FDD76E6C7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9399" y="5242730"/>
                <a:ext cx="287167" cy="0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2" name="任意多边形: 形状 251">
                <a:extLst>
                  <a:ext uri="{FF2B5EF4-FFF2-40B4-BE49-F238E27FC236}">
                    <a16:creationId xmlns:a16="http://schemas.microsoft.com/office/drawing/2014/main" id="{9033B6A9-064B-4F02-A89A-7D4E84EEEDB9}"/>
                  </a:ext>
                </a:extLst>
              </p:cNvPr>
              <p:cNvSpPr/>
              <p:nvPr/>
            </p:nvSpPr>
            <p:spPr>
              <a:xfrm>
                <a:off x="2323279" y="4799558"/>
                <a:ext cx="348018" cy="672926"/>
              </a:xfrm>
              <a:custGeom>
                <a:avLst/>
                <a:gdLst>
                  <a:gd name="connsiteX0" fmla="*/ 0 w 234950"/>
                  <a:gd name="connsiteY0" fmla="*/ 0 h 812800"/>
                  <a:gd name="connsiteX1" fmla="*/ 234950 w 234950"/>
                  <a:gd name="connsiteY1" fmla="*/ 0 h 812800"/>
                  <a:gd name="connsiteX2" fmla="*/ 234950 w 234950"/>
                  <a:gd name="connsiteY2" fmla="*/ 812800 h 81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4950" h="812800">
                    <a:moveTo>
                      <a:pt x="0" y="0"/>
                    </a:moveTo>
                    <a:lnTo>
                      <a:pt x="234950" y="0"/>
                    </a:lnTo>
                    <a:lnTo>
                      <a:pt x="234950" y="812800"/>
                    </a:lnTo>
                  </a:path>
                </a:pathLst>
              </a:custGeom>
              <a:no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/>
              </a:p>
            </p:txBody>
          </p:sp>
          <p:sp>
            <p:nvSpPr>
              <p:cNvPr id="373" name="矩形 372">
                <a:extLst>
                  <a:ext uri="{FF2B5EF4-FFF2-40B4-BE49-F238E27FC236}">
                    <a16:creationId xmlns:a16="http://schemas.microsoft.com/office/drawing/2014/main" id="{5B05FD75-C706-4EEB-A269-71696D8AE8FE}"/>
                  </a:ext>
                </a:extLst>
              </p:cNvPr>
              <p:cNvSpPr/>
              <p:nvPr/>
            </p:nvSpPr>
            <p:spPr>
              <a:xfrm>
                <a:off x="1180290" y="5026912"/>
                <a:ext cx="574196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PC+4</a:t>
                </a:r>
                <a:endParaRPr lang="zh-CN" altLang="en-US" sz="1327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4" name="矩形 373">
                <a:extLst>
                  <a:ext uri="{FF2B5EF4-FFF2-40B4-BE49-F238E27FC236}">
                    <a16:creationId xmlns:a16="http://schemas.microsoft.com/office/drawing/2014/main" id="{AF1E1BD6-A98E-49E9-B9D0-709598ECAAF4}"/>
                  </a:ext>
                </a:extLst>
              </p:cNvPr>
              <p:cNvSpPr/>
              <p:nvPr/>
            </p:nvSpPr>
            <p:spPr>
              <a:xfrm>
                <a:off x="3834838" y="2165962"/>
                <a:ext cx="490840" cy="252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043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14:12</a:t>
                </a:r>
                <a:endParaRPr lang="zh-CN" altLang="en-US" sz="1043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5" name="矩形 374">
                <a:extLst>
                  <a:ext uri="{FF2B5EF4-FFF2-40B4-BE49-F238E27FC236}">
                    <a16:creationId xmlns:a16="http://schemas.microsoft.com/office/drawing/2014/main" id="{6EB843D0-2FD5-497D-BD17-6732BCB31224}"/>
                  </a:ext>
                </a:extLst>
              </p:cNvPr>
              <p:cNvSpPr/>
              <p:nvPr/>
            </p:nvSpPr>
            <p:spPr>
              <a:xfrm>
                <a:off x="5284704" y="4968026"/>
                <a:ext cx="817853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SignImm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6" name="矩形 375">
                <a:extLst>
                  <a:ext uri="{FF2B5EF4-FFF2-40B4-BE49-F238E27FC236}">
                    <a16:creationId xmlns:a16="http://schemas.microsoft.com/office/drawing/2014/main" id="{A601C011-719C-4755-AE93-07845EFF2F2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08398" y="3044994"/>
                <a:ext cx="1343926" cy="1536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/>
              </a:p>
            </p:txBody>
          </p:sp>
          <p:sp>
            <p:nvSpPr>
              <p:cNvPr id="377" name="矩形 376">
                <a:extLst>
                  <a:ext uri="{FF2B5EF4-FFF2-40B4-BE49-F238E27FC236}">
                    <a16:creationId xmlns:a16="http://schemas.microsoft.com/office/drawing/2014/main" id="{01FF155E-336A-4634-8326-4B0CE554E823}"/>
                  </a:ext>
                </a:extLst>
              </p:cNvPr>
              <p:cNvSpPr/>
              <p:nvPr/>
            </p:nvSpPr>
            <p:spPr>
              <a:xfrm>
                <a:off x="4893755" y="3255259"/>
                <a:ext cx="468398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R1#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8" name="矩形 377">
                <a:extLst>
                  <a:ext uri="{FF2B5EF4-FFF2-40B4-BE49-F238E27FC236}">
                    <a16:creationId xmlns:a16="http://schemas.microsoft.com/office/drawing/2014/main" id="{CA57D7DC-BAC6-44F0-95EB-90C8D214B241}"/>
                  </a:ext>
                </a:extLst>
              </p:cNvPr>
              <p:cNvSpPr/>
              <p:nvPr/>
            </p:nvSpPr>
            <p:spPr>
              <a:xfrm>
                <a:off x="4886111" y="3580337"/>
                <a:ext cx="468398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R2#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9" name="矩形 378">
                <a:extLst>
                  <a:ext uri="{FF2B5EF4-FFF2-40B4-BE49-F238E27FC236}">
                    <a16:creationId xmlns:a16="http://schemas.microsoft.com/office/drawing/2014/main" id="{B95D4B08-5FDA-4682-BE03-13B3E52FFA40}"/>
                  </a:ext>
                </a:extLst>
              </p:cNvPr>
              <p:cNvSpPr/>
              <p:nvPr/>
            </p:nvSpPr>
            <p:spPr>
              <a:xfrm>
                <a:off x="4888500" y="3889395"/>
                <a:ext cx="429926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W#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0" name="矩形 379">
                <a:extLst>
                  <a:ext uri="{FF2B5EF4-FFF2-40B4-BE49-F238E27FC236}">
                    <a16:creationId xmlns:a16="http://schemas.microsoft.com/office/drawing/2014/main" id="{43F33CEE-0929-4EEC-8A70-86C3555BCD52}"/>
                  </a:ext>
                </a:extLst>
              </p:cNvPr>
              <p:cNvSpPr/>
              <p:nvPr/>
            </p:nvSpPr>
            <p:spPr>
              <a:xfrm>
                <a:off x="4893755" y="4225668"/>
                <a:ext cx="468398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WD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1" name="矩形 380">
                <a:extLst>
                  <a:ext uri="{FF2B5EF4-FFF2-40B4-BE49-F238E27FC236}">
                    <a16:creationId xmlns:a16="http://schemas.microsoft.com/office/drawing/2014/main" id="{1D932071-67EC-4254-B0FB-6DD5168CB060}"/>
                  </a:ext>
                </a:extLst>
              </p:cNvPr>
              <p:cNvSpPr/>
              <p:nvPr/>
            </p:nvSpPr>
            <p:spPr>
              <a:xfrm>
                <a:off x="5387391" y="3009829"/>
                <a:ext cx="449162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2" name="矩形 381">
                <a:extLst>
                  <a:ext uri="{FF2B5EF4-FFF2-40B4-BE49-F238E27FC236}">
                    <a16:creationId xmlns:a16="http://schemas.microsoft.com/office/drawing/2014/main" id="{5C0C8604-58FC-459A-AAA3-EC64CEADF500}"/>
                  </a:ext>
                </a:extLst>
              </p:cNvPr>
              <p:cNvSpPr/>
              <p:nvPr/>
            </p:nvSpPr>
            <p:spPr>
              <a:xfrm>
                <a:off x="5249107" y="3992345"/>
                <a:ext cx="864340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277">
                  <a:defRPr/>
                </a:pPr>
                <a:r>
                  <a:rPr lang="zh-CN" altLang="en-US" sz="1327" b="1" kern="0" dirty="0">
                    <a:solidFill>
                      <a:srgbClr val="000000"/>
                    </a:solidFill>
                    <a:latin typeface="微软雅黑"/>
                    <a:ea typeface="微软雅黑"/>
                  </a:rPr>
                  <a:t>寄存器堆</a:t>
                </a:r>
              </a:p>
            </p:txBody>
          </p:sp>
          <p:sp>
            <p:nvSpPr>
              <p:cNvPr id="383" name="矩形 382">
                <a:extLst>
                  <a:ext uri="{FF2B5EF4-FFF2-40B4-BE49-F238E27FC236}">
                    <a16:creationId xmlns:a16="http://schemas.microsoft.com/office/drawing/2014/main" id="{26FD5819-D560-41AA-BBF5-4B67D36562AF}"/>
                  </a:ext>
                </a:extLst>
              </p:cNvPr>
              <p:cNvSpPr/>
              <p:nvPr/>
            </p:nvSpPr>
            <p:spPr>
              <a:xfrm>
                <a:off x="5937293" y="3264997"/>
                <a:ext cx="383438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R1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4" name="矩形 383">
                <a:extLst>
                  <a:ext uri="{FF2B5EF4-FFF2-40B4-BE49-F238E27FC236}">
                    <a16:creationId xmlns:a16="http://schemas.microsoft.com/office/drawing/2014/main" id="{190D81C5-9FAC-41E5-B4AF-BB8C96C6089B}"/>
                  </a:ext>
                </a:extLst>
              </p:cNvPr>
              <p:cNvSpPr/>
              <p:nvPr/>
            </p:nvSpPr>
            <p:spPr>
              <a:xfrm>
                <a:off x="5929574" y="3662702"/>
                <a:ext cx="383438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R2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5" name="流程图: 手动操作 384">
                <a:extLst>
                  <a:ext uri="{FF2B5EF4-FFF2-40B4-BE49-F238E27FC236}">
                    <a16:creationId xmlns:a16="http://schemas.microsoft.com/office/drawing/2014/main" id="{202D661F-9431-45EC-81D3-135D09260C43}"/>
                  </a:ext>
                </a:extLst>
              </p:cNvPr>
              <p:cNvSpPr/>
              <p:nvPr/>
            </p:nvSpPr>
            <p:spPr>
              <a:xfrm rot="16200000">
                <a:off x="1338154" y="3282411"/>
                <a:ext cx="505805" cy="214765"/>
              </a:xfrm>
              <a:prstGeom prst="flowChartManualOperation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/>
              </a:p>
            </p:txBody>
          </p:sp>
          <p:sp>
            <p:nvSpPr>
              <p:cNvPr id="386" name="矩形 385">
                <a:extLst>
                  <a:ext uri="{FF2B5EF4-FFF2-40B4-BE49-F238E27FC236}">
                    <a16:creationId xmlns:a16="http://schemas.microsoft.com/office/drawing/2014/main" id="{51BB3289-364C-408B-A78C-E28CEBA5E693}"/>
                  </a:ext>
                </a:extLst>
              </p:cNvPr>
              <p:cNvSpPr/>
              <p:nvPr/>
            </p:nvSpPr>
            <p:spPr>
              <a:xfrm>
                <a:off x="1425427" y="3131197"/>
                <a:ext cx="269626" cy="5007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7" name="流程图: 手动操作 386">
                <a:extLst>
                  <a:ext uri="{FF2B5EF4-FFF2-40B4-BE49-F238E27FC236}">
                    <a16:creationId xmlns:a16="http://schemas.microsoft.com/office/drawing/2014/main" id="{393973E5-A5F5-45C6-9EC1-5599514F927C}"/>
                  </a:ext>
                </a:extLst>
              </p:cNvPr>
              <p:cNvSpPr/>
              <p:nvPr/>
            </p:nvSpPr>
            <p:spPr>
              <a:xfrm rot="16200000">
                <a:off x="6946384" y="3811647"/>
                <a:ext cx="505805" cy="214765"/>
              </a:xfrm>
              <a:prstGeom prst="flowChartManualOperation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/>
              </a:p>
            </p:txBody>
          </p:sp>
          <p:sp>
            <p:nvSpPr>
              <p:cNvPr id="388" name="矩形 387">
                <a:extLst>
                  <a:ext uri="{FF2B5EF4-FFF2-40B4-BE49-F238E27FC236}">
                    <a16:creationId xmlns:a16="http://schemas.microsoft.com/office/drawing/2014/main" id="{8E0B8B9A-CCB9-4C7B-8540-B8EAE8BA97C4}"/>
                  </a:ext>
                </a:extLst>
              </p:cNvPr>
              <p:cNvSpPr/>
              <p:nvPr/>
            </p:nvSpPr>
            <p:spPr>
              <a:xfrm>
                <a:off x="7035893" y="3669230"/>
                <a:ext cx="269626" cy="5007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9" name="流程图: 手动操作 388">
                <a:extLst>
                  <a:ext uri="{FF2B5EF4-FFF2-40B4-BE49-F238E27FC236}">
                    <a16:creationId xmlns:a16="http://schemas.microsoft.com/office/drawing/2014/main" id="{5FE698EE-1154-4CBA-B635-073FDBD4ACA5}"/>
                  </a:ext>
                </a:extLst>
              </p:cNvPr>
              <p:cNvSpPr/>
              <p:nvPr/>
            </p:nvSpPr>
            <p:spPr>
              <a:xfrm rot="16200000">
                <a:off x="10659197" y="3467432"/>
                <a:ext cx="505805" cy="214765"/>
              </a:xfrm>
              <a:prstGeom prst="flowChartManualOperation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/>
              </a:p>
            </p:txBody>
          </p:sp>
          <p:sp>
            <p:nvSpPr>
              <p:cNvPr id="390" name="矩形 389">
                <a:extLst>
                  <a:ext uri="{FF2B5EF4-FFF2-40B4-BE49-F238E27FC236}">
                    <a16:creationId xmlns:a16="http://schemas.microsoft.com/office/drawing/2014/main" id="{8FEBF603-8BF4-41FF-8A2E-B0D1A09F845B}"/>
                  </a:ext>
                </a:extLst>
              </p:cNvPr>
              <p:cNvSpPr/>
              <p:nvPr/>
            </p:nvSpPr>
            <p:spPr>
              <a:xfrm>
                <a:off x="10750288" y="3340628"/>
                <a:ext cx="269626" cy="5007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91" name="直接连接符 390">
                <a:extLst>
                  <a:ext uri="{FF2B5EF4-FFF2-40B4-BE49-F238E27FC236}">
                    <a16:creationId xmlns:a16="http://schemas.microsoft.com/office/drawing/2014/main" id="{9B552632-17CD-4FFD-BB5E-B5633071E77D}"/>
                  </a:ext>
                </a:extLst>
              </p:cNvPr>
              <p:cNvCxnSpPr/>
              <p:nvPr/>
            </p:nvCxnSpPr>
            <p:spPr>
              <a:xfrm>
                <a:off x="6240140" y="3410776"/>
                <a:ext cx="1476815" cy="1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直接连接符 391">
                <a:extLst>
                  <a:ext uri="{FF2B5EF4-FFF2-40B4-BE49-F238E27FC236}">
                    <a16:creationId xmlns:a16="http://schemas.microsoft.com/office/drawing/2014/main" id="{2420F462-8928-4F15-AB06-7FFE024E70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7948" y="4988985"/>
                <a:ext cx="397524" cy="5602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直接连接符 392">
                <a:extLst>
                  <a:ext uri="{FF2B5EF4-FFF2-40B4-BE49-F238E27FC236}">
                    <a16:creationId xmlns:a16="http://schemas.microsoft.com/office/drawing/2014/main" id="{A84ABD64-FC5B-40D5-B73F-5301F7A6DF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99674" y="3958528"/>
                <a:ext cx="438559" cy="3344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4" name="矩形 393">
                <a:extLst>
                  <a:ext uri="{FF2B5EF4-FFF2-40B4-BE49-F238E27FC236}">
                    <a16:creationId xmlns:a16="http://schemas.microsoft.com/office/drawing/2014/main" id="{DCED550A-F9AF-4D06-A681-FC62C8524D91}"/>
                  </a:ext>
                </a:extLst>
              </p:cNvPr>
              <p:cNvSpPr/>
              <p:nvPr/>
            </p:nvSpPr>
            <p:spPr>
              <a:xfrm>
                <a:off x="7261070" y="3706791"/>
                <a:ext cx="524503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SrcB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5" name="矩形 394">
                <a:extLst>
                  <a:ext uri="{FF2B5EF4-FFF2-40B4-BE49-F238E27FC236}">
                    <a16:creationId xmlns:a16="http://schemas.microsoft.com/office/drawing/2014/main" id="{4327A17A-5181-474D-8BC7-781A2B6657D5}"/>
                  </a:ext>
                </a:extLst>
              </p:cNvPr>
              <p:cNvSpPr/>
              <p:nvPr/>
            </p:nvSpPr>
            <p:spPr>
              <a:xfrm>
                <a:off x="7251586" y="3176263"/>
                <a:ext cx="534121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SrcA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6" name="矩形 395">
                <a:extLst>
                  <a:ext uri="{FF2B5EF4-FFF2-40B4-BE49-F238E27FC236}">
                    <a16:creationId xmlns:a16="http://schemas.microsoft.com/office/drawing/2014/main" id="{C60D41A4-B9A2-48A5-8D94-879CE31E26FB}"/>
                  </a:ext>
                </a:extLst>
              </p:cNvPr>
              <p:cNvSpPr/>
              <p:nvPr/>
            </p:nvSpPr>
            <p:spPr>
              <a:xfrm>
                <a:off x="8098386" y="3164116"/>
                <a:ext cx="580608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Equal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7" name="矩形 396">
                <a:extLst>
                  <a:ext uri="{FF2B5EF4-FFF2-40B4-BE49-F238E27FC236}">
                    <a16:creationId xmlns:a16="http://schemas.microsoft.com/office/drawing/2014/main" id="{0989652B-DD9D-4B1D-A232-BA1AC459E038}"/>
                  </a:ext>
                </a:extLst>
              </p:cNvPr>
              <p:cNvSpPr/>
              <p:nvPr/>
            </p:nvSpPr>
            <p:spPr>
              <a:xfrm>
                <a:off x="8146132" y="3416631"/>
                <a:ext cx="968535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ALUResult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8" name="矩形 397">
                <a:extLst>
                  <a:ext uri="{FF2B5EF4-FFF2-40B4-BE49-F238E27FC236}">
                    <a16:creationId xmlns:a16="http://schemas.microsoft.com/office/drawing/2014/main" id="{174620C1-853C-44C4-9D6A-FCEBD798FD0A}"/>
                  </a:ext>
                </a:extLst>
              </p:cNvPr>
              <p:cNvSpPr/>
              <p:nvPr/>
            </p:nvSpPr>
            <p:spPr>
              <a:xfrm>
                <a:off x="8128712" y="3983514"/>
                <a:ext cx="883190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WriteData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99" name="直接连接符 398">
                <a:extLst>
                  <a:ext uri="{FF2B5EF4-FFF2-40B4-BE49-F238E27FC236}">
                    <a16:creationId xmlns:a16="http://schemas.microsoft.com/office/drawing/2014/main" id="{BCE95952-D2A3-49B9-B2F9-D17CA921CF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0317" y="3687494"/>
                <a:ext cx="1160567" cy="0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直接连接符 399">
                <a:extLst>
                  <a:ext uri="{FF2B5EF4-FFF2-40B4-BE49-F238E27FC236}">
                    <a16:creationId xmlns:a16="http://schemas.microsoft.com/office/drawing/2014/main" id="{6816D8E5-DDA8-4AF3-AA0D-1A7700727296}"/>
                  </a:ext>
                </a:extLst>
              </p:cNvPr>
              <p:cNvCxnSpPr/>
              <p:nvPr/>
            </p:nvCxnSpPr>
            <p:spPr>
              <a:xfrm>
                <a:off x="10065087" y="3686722"/>
                <a:ext cx="739630" cy="0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1" name="组合 400">
                <a:extLst>
                  <a:ext uri="{FF2B5EF4-FFF2-40B4-BE49-F238E27FC236}">
                    <a16:creationId xmlns:a16="http://schemas.microsoft.com/office/drawing/2014/main" id="{F25F8187-C304-43A7-87F7-59C426220B69}"/>
                  </a:ext>
                </a:extLst>
              </p:cNvPr>
              <p:cNvGrpSpPr/>
              <p:nvPr/>
            </p:nvGrpSpPr>
            <p:grpSpPr>
              <a:xfrm>
                <a:off x="9258838" y="3112531"/>
                <a:ext cx="869365" cy="1361582"/>
                <a:chOff x="2106940" y="3477998"/>
                <a:chExt cx="952529" cy="1491834"/>
              </a:xfrm>
            </p:grpSpPr>
            <p:sp>
              <p:nvSpPr>
                <p:cNvPr id="482" name="矩形 481">
                  <a:extLst>
                    <a:ext uri="{FF2B5EF4-FFF2-40B4-BE49-F238E27FC236}">
                      <a16:creationId xmlns:a16="http://schemas.microsoft.com/office/drawing/2014/main" id="{BA6FA0A5-E584-42D5-AE71-EFA50D6A06BB}"/>
                    </a:ext>
                  </a:extLst>
                </p:cNvPr>
                <p:cNvSpPr/>
                <p:nvPr/>
              </p:nvSpPr>
              <p:spPr>
                <a:xfrm>
                  <a:off x="2162583" y="3477998"/>
                  <a:ext cx="828902" cy="1491834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707" dirty="0"/>
                </a:p>
              </p:txBody>
            </p:sp>
            <p:sp>
              <p:nvSpPr>
                <p:cNvPr id="483" name="矩形 482">
                  <a:extLst>
                    <a:ext uri="{FF2B5EF4-FFF2-40B4-BE49-F238E27FC236}">
                      <a16:creationId xmlns:a16="http://schemas.microsoft.com/office/drawing/2014/main" id="{532C3D86-E04D-4F12-B146-CB15D717FD0A}"/>
                    </a:ext>
                  </a:extLst>
                </p:cNvPr>
                <p:cNvSpPr/>
                <p:nvPr/>
              </p:nvSpPr>
              <p:spPr>
                <a:xfrm>
                  <a:off x="2317534" y="3480984"/>
                  <a:ext cx="492129" cy="32492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327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WE</a:t>
                  </a:r>
                  <a:endParaRPr lang="zh-CN" altLang="en-US" sz="1327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4" name="矩形 483">
                  <a:extLst>
                    <a:ext uri="{FF2B5EF4-FFF2-40B4-BE49-F238E27FC236}">
                      <a16:creationId xmlns:a16="http://schemas.microsoft.com/office/drawing/2014/main" id="{064EAB24-CDE0-4B6F-880C-9B019761FE01}"/>
                    </a:ext>
                  </a:extLst>
                </p:cNvPr>
                <p:cNvSpPr/>
                <p:nvPr/>
              </p:nvSpPr>
              <p:spPr>
                <a:xfrm>
                  <a:off x="2597199" y="3861428"/>
                  <a:ext cx="462270" cy="32492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327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RD</a:t>
                  </a:r>
                  <a:endParaRPr lang="zh-CN" altLang="en-US" sz="1327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5" name="矩形 484">
                  <a:extLst>
                    <a:ext uri="{FF2B5EF4-FFF2-40B4-BE49-F238E27FC236}">
                      <a16:creationId xmlns:a16="http://schemas.microsoft.com/office/drawing/2014/main" id="{ADD3C271-4D83-4BC0-8C2C-C2011D6D9DDE}"/>
                    </a:ext>
                  </a:extLst>
                </p:cNvPr>
                <p:cNvSpPr/>
                <p:nvPr/>
              </p:nvSpPr>
              <p:spPr>
                <a:xfrm>
                  <a:off x="2146656" y="3834566"/>
                  <a:ext cx="337571" cy="32492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327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endParaRPr lang="zh-CN" altLang="en-US" sz="1327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6" name="矩形 485">
                  <a:extLst>
                    <a:ext uri="{FF2B5EF4-FFF2-40B4-BE49-F238E27FC236}">
                      <a16:creationId xmlns:a16="http://schemas.microsoft.com/office/drawing/2014/main" id="{99AA0F9F-E1A1-409B-8CA9-AF09777585C5}"/>
                    </a:ext>
                  </a:extLst>
                </p:cNvPr>
                <p:cNvSpPr/>
                <p:nvPr/>
              </p:nvSpPr>
              <p:spPr>
                <a:xfrm>
                  <a:off x="2182706" y="4068361"/>
                  <a:ext cx="760851" cy="5486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914277"/>
                  <a:r>
                    <a:rPr lang="zh-CN" altLang="en-US" sz="1327" b="1" kern="0" dirty="0">
                      <a:latin typeface="微软雅黑"/>
                      <a:ea typeface="微软雅黑"/>
                    </a:rPr>
                    <a:t>数据</a:t>
                  </a:r>
                  <a:endParaRPr lang="en-US" altLang="zh-CN" sz="1327" b="1" kern="0" dirty="0">
                    <a:latin typeface="微软雅黑"/>
                    <a:ea typeface="微软雅黑"/>
                  </a:endParaRPr>
                </a:p>
                <a:p>
                  <a:pPr algn="ctr" defTabSz="914277"/>
                  <a:r>
                    <a:rPr lang="zh-CN" altLang="en-US" sz="1327" b="1" kern="0" dirty="0">
                      <a:latin typeface="微软雅黑"/>
                      <a:ea typeface="微软雅黑"/>
                    </a:rPr>
                    <a:t>存储器</a:t>
                  </a:r>
                </a:p>
              </p:txBody>
            </p:sp>
            <p:sp>
              <p:nvSpPr>
                <p:cNvPr id="487" name="矩形 486">
                  <a:extLst>
                    <a:ext uri="{FF2B5EF4-FFF2-40B4-BE49-F238E27FC236}">
                      <a16:creationId xmlns:a16="http://schemas.microsoft.com/office/drawing/2014/main" id="{620A6AE4-CC03-4A44-8197-816E1E5E7DCE}"/>
                    </a:ext>
                  </a:extLst>
                </p:cNvPr>
                <p:cNvSpPr/>
                <p:nvPr/>
              </p:nvSpPr>
              <p:spPr>
                <a:xfrm>
                  <a:off x="2106940" y="4556521"/>
                  <a:ext cx="513205" cy="32492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327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WD</a:t>
                  </a:r>
                  <a:endParaRPr lang="zh-CN" altLang="en-US" sz="1327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02" name="矩形 401">
                <a:extLst>
                  <a:ext uri="{FF2B5EF4-FFF2-40B4-BE49-F238E27FC236}">
                    <a16:creationId xmlns:a16="http://schemas.microsoft.com/office/drawing/2014/main" id="{550B1C2A-D605-48D2-98A5-3FAC6C5AC720}"/>
                  </a:ext>
                </a:extLst>
              </p:cNvPr>
              <p:cNvSpPr/>
              <p:nvPr/>
            </p:nvSpPr>
            <p:spPr>
              <a:xfrm>
                <a:off x="10011268" y="3425905"/>
                <a:ext cx="854721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ReadData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3" name="矩形 402">
                <a:extLst>
                  <a:ext uri="{FF2B5EF4-FFF2-40B4-BE49-F238E27FC236}">
                    <a16:creationId xmlns:a16="http://schemas.microsoft.com/office/drawing/2014/main" id="{F25DCD21-152A-4D05-BDAA-B8FA6497E410}"/>
                  </a:ext>
                </a:extLst>
              </p:cNvPr>
              <p:cNvSpPr/>
              <p:nvPr/>
            </p:nvSpPr>
            <p:spPr>
              <a:xfrm>
                <a:off x="10032132" y="5925339"/>
                <a:ext cx="1232645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WriteBackData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4" name="矩形 403">
                <a:extLst>
                  <a:ext uri="{FF2B5EF4-FFF2-40B4-BE49-F238E27FC236}">
                    <a16:creationId xmlns:a16="http://schemas.microsoft.com/office/drawing/2014/main" id="{4625EDAC-33CB-4BA7-8372-1175CCC6ED6F}"/>
                  </a:ext>
                </a:extLst>
              </p:cNvPr>
              <p:cNvSpPr/>
              <p:nvPr/>
            </p:nvSpPr>
            <p:spPr>
              <a:xfrm>
                <a:off x="954873" y="5563622"/>
                <a:ext cx="1231427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BranchAddress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05" name="直接连接符 404">
                <a:extLst>
                  <a:ext uri="{FF2B5EF4-FFF2-40B4-BE49-F238E27FC236}">
                    <a16:creationId xmlns:a16="http://schemas.microsoft.com/office/drawing/2014/main" id="{C569E3EA-AD1C-400B-A792-70628A7887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9768" y="2164224"/>
                <a:ext cx="0" cy="2829054"/>
              </a:xfrm>
              <a:prstGeom prst="line">
                <a:avLst/>
              </a:prstGeom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6" name="任意多边形: 形状 256">
                <a:extLst>
                  <a:ext uri="{FF2B5EF4-FFF2-40B4-BE49-F238E27FC236}">
                    <a16:creationId xmlns:a16="http://schemas.microsoft.com/office/drawing/2014/main" id="{48358B0D-4743-4A70-AD4E-25B2704C6A1F}"/>
                  </a:ext>
                </a:extLst>
              </p:cNvPr>
              <p:cNvSpPr/>
              <p:nvPr/>
            </p:nvSpPr>
            <p:spPr>
              <a:xfrm flipV="1">
                <a:off x="11019482" y="3410851"/>
                <a:ext cx="213448" cy="145964"/>
              </a:xfrm>
              <a:custGeom>
                <a:avLst/>
                <a:gdLst>
                  <a:gd name="connsiteX0" fmla="*/ 323850 w 323850"/>
                  <a:gd name="connsiteY0" fmla="*/ 0 h 0"/>
                  <a:gd name="connsiteX1" fmla="*/ 0 w 3238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3850">
                    <a:moveTo>
                      <a:pt x="323850" y="0"/>
                    </a:moveTo>
                    <a:lnTo>
                      <a:pt x="0" y="0"/>
                    </a:lnTo>
                  </a:path>
                </a:pathLst>
              </a:cu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/>
              </a:p>
            </p:txBody>
          </p:sp>
          <p:cxnSp>
            <p:nvCxnSpPr>
              <p:cNvPr id="407" name="直接连接符 406">
                <a:extLst>
                  <a:ext uri="{FF2B5EF4-FFF2-40B4-BE49-F238E27FC236}">
                    <a16:creationId xmlns:a16="http://schemas.microsoft.com/office/drawing/2014/main" id="{9A4B7645-E150-44F2-A00D-A97B9D5D65BA}"/>
                  </a:ext>
                </a:extLst>
              </p:cNvPr>
              <p:cNvCxnSpPr>
                <a:cxnSpLocks/>
                <a:stCxn id="406" idx="0"/>
              </p:cNvCxnSpPr>
              <p:nvPr/>
            </p:nvCxnSpPr>
            <p:spPr>
              <a:xfrm>
                <a:off x="11232930" y="3556815"/>
                <a:ext cx="8135" cy="2650300"/>
              </a:xfrm>
              <a:prstGeom prst="line">
                <a:avLst/>
              </a:prstGeom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直接连接符 407">
                <a:extLst>
                  <a:ext uri="{FF2B5EF4-FFF2-40B4-BE49-F238E27FC236}">
                    <a16:creationId xmlns:a16="http://schemas.microsoft.com/office/drawing/2014/main" id="{86C4EFE3-6D76-42F3-BBE9-68485FB744C2}"/>
                  </a:ext>
                </a:extLst>
              </p:cNvPr>
              <p:cNvCxnSpPr/>
              <p:nvPr/>
            </p:nvCxnSpPr>
            <p:spPr>
              <a:xfrm>
                <a:off x="3899768" y="2389214"/>
                <a:ext cx="503080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9" name="直接连接符 408">
                <a:extLst>
                  <a:ext uri="{FF2B5EF4-FFF2-40B4-BE49-F238E27FC236}">
                    <a16:creationId xmlns:a16="http://schemas.microsoft.com/office/drawing/2014/main" id="{F82EF7B7-6731-4DD4-BB6D-D7DBC66749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51308" y="4368970"/>
                <a:ext cx="0" cy="1838144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0" name="直接连接符 409">
                <a:extLst>
                  <a:ext uri="{FF2B5EF4-FFF2-40B4-BE49-F238E27FC236}">
                    <a16:creationId xmlns:a16="http://schemas.microsoft.com/office/drawing/2014/main" id="{8BACA20C-4DB7-4CD5-A0C7-517D25D60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68082" y="6207114"/>
                <a:ext cx="7062898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1" name="直接连接符 410">
                <a:extLst>
                  <a:ext uri="{FF2B5EF4-FFF2-40B4-BE49-F238E27FC236}">
                    <a16:creationId xmlns:a16="http://schemas.microsoft.com/office/drawing/2014/main" id="{8B1A4586-C0E3-4AC0-BAD0-DAA3D0E4F55A}"/>
                  </a:ext>
                </a:extLst>
              </p:cNvPr>
              <p:cNvCxnSpPr/>
              <p:nvPr/>
            </p:nvCxnSpPr>
            <p:spPr>
              <a:xfrm>
                <a:off x="9071070" y="2915233"/>
                <a:ext cx="1278915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2" name="直接连接符 411">
                <a:extLst>
                  <a:ext uri="{FF2B5EF4-FFF2-40B4-BE49-F238E27FC236}">
                    <a16:creationId xmlns:a16="http://schemas.microsoft.com/office/drawing/2014/main" id="{F0A6361B-96A2-483A-9B2C-3259B04B4BFA}"/>
                  </a:ext>
                </a:extLst>
              </p:cNvPr>
              <p:cNvCxnSpPr/>
              <p:nvPr/>
            </p:nvCxnSpPr>
            <p:spPr>
              <a:xfrm>
                <a:off x="9071070" y="2915233"/>
                <a:ext cx="0" cy="746901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3" name="直接连接符 412">
                <a:extLst>
                  <a:ext uri="{FF2B5EF4-FFF2-40B4-BE49-F238E27FC236}">
                    <a16:creationId xmlns:a16="http://schemas.microsoft.com/office/drawing/2014/main" id="{9F983B01-A781-41F2-9EAC-F57CC86E1940}"/>
                  </a:ext>
                </a:extLst>
              </p:cNvPr>
              <p:cNvCxnSpPr/>
              <p:nvPr/>
            </p:nvCxnSpPr>
            <p:spPr>
              <a:xfrm>
                <a:off x="10349986" y="2915233"/>
                <a:ext cx="0" cy="475357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4" name="直接连接符 413">
                <a:extLst>
                  <a:ext uri="{FF2B5EF4-FFF2-40B4-BE49-F238E27FC236}">
                    <a16:creationId xmlns:a16="http://schemas.microsoft.com/office/drawing/2014/main" id="{4024EA4A-17E2-4B48-8FDC-4C7ADE6877DC}"/>
                  </a:ext>
                </a:extLst>
              </p:cNvPr>
              <p:cNvCxnSpPr/>
              <p:nvPr/>
            </p:nvCxnSpPr>
            <p:spPr>
              <a:xfrm>
                <a:off x="10348228" y="3399449"/>
                <a:ext cx="447781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5" name="直接连接符 414">
                <a:extLst>
                  <a:ext uri="{FF2B5EF4-FFF2-40B4-BE49-F238E27FC236}">
                    <a16:creationId xmlns:a16="http://schemas.microsoft.com/office/drawing/2014/main" id="{77167E73-812F-49FC-81EE-9C887B19A26A}"/>
                  </a:ext>
                </a:extLst>
              </p:cNvPr>
              <p:cNvCxnSpPr/>
              <p:nvPr/>
            </p:nvCxnSpPr>
            <p:spPr>
              <a:xfrm>
                <a:off x="6531609" y="4264419"/>
                <a:ext cx="2763477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6" name="直接连接符 415">
                <a:extLst>
                  <a:ext uri="{FF2B5EF4-FFF2-40B4-BE49-F238E27FC236}">
                    <a16:creationId xmlns:a16="http://schemas.microsoft.com/office/drawing/2014/main" id="{A35B0AA9-0D65-4D21-9F25-18CD9B62F1E8}"/>
                  </a:ext>
                </a:extLst>
              </p:cNvPr>
              <p:cNvCxnSpPr/>
              <p:nvPr/>
            </p:nvCxnSpPr>
            <p:spPr>
              <a:xfrm>
                <a:off x="6531609" y="3805734"/>
                <a:ext cx="0" cy="458685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7" name="直接连接符 416">
                <a:extLst>
                  <a:ext uri="{FF2B5EF4-FFF2-40B4-BE49-F238E27FC236}">
                    <a16:creationId xmlns:a16="http://schemas.microsoft.com/office/drawing/2014/main" id="{FDA6BFA4-75AB-49B3-B8A5-D4DF7D7BD6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1724" y="4075491"/>
                <a:ext cx="0" cy="914413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8" name="直接连接符 417">
                <a:extLst>
                  <a:ext uri="{FF2B5EF4-FFF2-40B4-BE49-F238E27FC236}">
                    <a16:creationId xmlns:a16="http://schemas.microsoft.com/office/drawing/2014/main" id="{41005A6E-B626-462B-B5CA-31BB14B536A4}"/>
                  </a:ext>
                </a:extLst>
              </p:cNvPr>
              <p:cNvCxnSpPr/>
              <p:nvPr/>
            </p:nvCxnSpPr>
            <p:spPr>
              <a:xfrm>
                <a:off x="6810115" y="4075876"/>
                <a:ext cx="270511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9" name="直接连接符 418">
                <a:extLst>
                  <a:ext uri="{FF2B5EF4-FFF2-40B4-BE49-F238E27FC236}">
                    <a16:creationId xmlns:a16="http://schemas.microsoft.com/office/drawing/2014/main" id="{4FB3664D-2BBA-4216-BC3A-887CDF499E07}"/>
                  </a:ext>
                </a:extLst>
              </p:cNvPr>
              <p:cNvCxnSpPr/>
              <p:nvPr/>
            </p:nvCxnSpPr>
            <p:spPr>
              <a:xfrm>
                <a:off x="3920271" y="2635802"/>
                <a:ext cx="495622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20" name="矩形 419">
                <a:extLst>
                  <a:ext uri="{FF2B5EF4-FFF2-40B4-BE49-F238E27FC236}">
                    <a16:creationId xmlns:a16="http://schemas.microsoft.com/office/drawing/2014/main" id="{49CFCDBE-A41A-467A-931C-7C55C49C0D2E}"/>
                  </a:ext>
                </a:extLst>
              </p:cNvPr>
              <p:cNvSpPr/>
              <p:nvPr/>
            </p:nvSpPr>
            <p:spPr>
              <a:xfrm>
                <a:off x="3871637" y="1922068"/>
                <a:ext cx="356188" cy="252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043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6:0</a:t>
                </a:r>
                <a:endParaRPr lang="zh-CN" altLang="en-US" sz="1043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1" name="等腰三角形 420">
                <a:extLst>
                  <a:ext uri="{FF2B5EF4-FFF2-40B4-BE49-F238E27FC236}">
                    <a16:creationId xmlns:a16="http://schemas.microsoft.com/office/drawing/2014/main" id="{661605A0-26B9-40C0-9253-531A597812C9}"/>
                  </a:ext>
                </a:extLst>
              </p:cNvPr>
              <p:cNvSpPr/>
              <p:nvPr/>
            </p:nvSpPr>
            <p:spPr>
              <a:xfrm>
                <a:off x="1977124" y="3488361"/>
                <a:ext cx="205961" cy="11577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/>
              </a:p>
            </p:txBody>
          </p:sp>
          <p:grpSp>
            <p:nvGrpSpPr>
              <p:cNvPr id="422" name="组合 421">
                <a:extLst>
                  <a:ext uri="{FF2B5EF4-FFF2-40B4-BE49-F238E27FC236}">
                    <a16:creationId xmlns:a16="http://schemas.microsoft.com/office/drawing/2014/main" id="{948871E8-3BEF-44DF-8C32-4656ADA9AF80}"/>
                  </a:ext>
                </a:extLst>
              </p:cNvPr>
              <p:cNvGrpSpPr/>
              <p:nvPr/>
            </p:nvGrpSpPr>
            <p:grpSpPr>
              <a:xfrm>
                <a:off x="5315965" y="4460951"/>
                <a:ext cx="506870" cy="462158"/>
                <a:chOff x="1853728" y="4285666"/>
                <a:chExt cx="534589" cy="487432"/>
              </a:xfrm>
              <a:solidFill>
                <a:srgbClr val="FFCCFF"/>
              </a:solidFill>
            </p:grpSpPr>
            <p:cxnSp>
              <p:nvCxnSpPr>
                <p:cNvPr id="479" name="直接连接符 478">
                  <a:extLst>
                    <a:ext uri="{FF2B5EF4-FFF2-40B4-BE49-F238E27FC236}">
                      <a16:creationId xmlns:a16="http://schemas.microsoft.com/office/drawing/2014/main" id="{5C63E3FB-4D9A-4DB2-AD60-52B52978B9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02853" y="4412951"/>
                  <a:ext cx="0" cy="100857"/>
                </a:xfrm>
                <a:prstGeom prst="line">
                  <a:avLst/>
                </a:prstGeom>
                <a:grpFill/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0" name="矩形 479">
                  <a:extLst>
                    <a:ext uri="{FF2B5EF4-FFF2-40B4-BE49-F238E27FC236}">
                      <a16:creationId xmlns:a16="http://schemas.microsoft.com/office/drawing/2014/main" id="{21FA990C-C30B-466B-939F-755EC5638A6C}"/>
                    </a:ext>
                  </a:extLst>
                </p:cNvPr>
                <p:cNvSpPr/>
                <p:nvPr/>
              </p:nvSpPr>
              <p:spPr>
                <a:xfrm>
                  <a:off x="1853728" y="4460324"/>
                  <a:ext cx="534589" cy="312774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327" i="1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CLK</a:t>
                  </a:r>
                  <a:endParaRPr lang="zh-CN" altLang="en-US" sz="1327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1" name="等腰三角形 480">
                  <a:extLst>
                    <a:ext uri="{FF2B5EF4-FFF2-40B4-BE49-F238E27FC236}">
                      <a16:creationId xmlns:a16="http://schemas.microsoft.com/office/drawing/2014/main" id="{90022B67-3A8C-4368-9CAA-C494D2B4FD79}"/>
                    </a:ext>
                  </a:extLst>
                </p:cNvPr>
                <p:cNvSpPr/>
                <p:nvPr/>
              </p:nvSpPr>
              <p:spPr>
                <a:xfrm>
                  <a:off x="1994241" y="4285666"/>
                  <a:ext cx="217225" cy="122111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707"/>
                </a:p>
              </p:txBody>
            </p:sp>
          </p:grpSp>
          <p:grpSp>
            <p:nvGrpSpPr>
              <p:cNvPr id="423" name="组合 422">
                <a:extLst>
                  <a:ext uri="{FF2B5EF4-FFF2-40B4-BE49-F238E27FC236}">
                    <a16:creationId xmlns:a16="http://schemas.microsoft.com/office/drawing/2014/main" id="{8CF67367-1124-458B-A99B-DF12411558B8}"/>
                  </a:ext>
                </a:extLst>
              </p:cNvPr>
              <p:cNvGrpSpPr/>
              <p:nvPr/>
            </p:nvGrpSpPr>
            <p:grpSpPr>
              <a:xfrm>
                <a:off x="9461217" y="4352282"/>
                <a:ext cx="506870" cy="462158"/>
                <a:chOff x="1853728" y="4285666"/>
                <a:chExt cx="534589" cy="487432"/>
              </a:xfrm>
              <a:solidFill>
                <a:srgbClr val="00B050"/>
              </a:solidFill>
            </p:grpSpPr>
            <p:cxnSp>
              <p:nvCxnSpPr>
                <p:cNvPr id="476" name="直接连接符 475">
                  <a:extLst>
                    <a:ext uri="{FF2B5EF4-FFF2-40B4-BE49-F238E27FC236}">
                      <a16:creationId xmlns:a16="http://schemas.microsoft.com/office/drawing/2014/main" id="{325EFC7F-5D59-4FBA-A40B-5821FDFE3C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02853" y="4412951"/>
                  <a:ext cx="0" cy="100857"/>
                </a:xfrm>
                <a:prstGeom prst="line">
                  <a:avLst/>
                </a:prstGeom>
                <a:grpFill/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7" name="矩形 476">
                  <a:extLst>
                    <a:ext uri="{FF2B5EF4-FFF2-40B4-BE49-F238E27FC236}">
                      <a16:creationId xmlns:a16="http://schemas.microsoft.com/office/drawing/2014/main" id="{4DDF1978-1099-46E4-8FE3-2177C5CA4FBE}"/>
                    </a:ext>
                  </a:extLst>
                </p:cNvPr>
                <p:cNvSpPr/>
                <p:nvPr/>
              </p:nvSpPr>
              <p:spPr>
                <a:xfrm>
                  <a:off x="1853728" y="4460324"/>
                  <a:ext cx="534589" cy="312774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327" i="1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CLK</a:t>
                  </a:r>
                  <a:endParaRPr lang="zh-CN" altLang="en-US" sz="1327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8" name="等腰三角形 477">
                  <a:extLst>
                    <a:ext uri="{FF2B5EF4-FFF2-40B4-BE49-F238E27FC236}">
                      <a16:creationId xmlns:a16="http://schemas.microsoft.com/office/drawing/2014/main" id="{744DFC73-4490-484F-A2B1-CAA1A78E1B75}"/>
                    </a:ext>
                  </a:extLst>
                </p:cNvPr>
                <p:cNvSpPr/>
                <p:nvPr/>
              </p:nvSpPr>
              <p:spPr>
                <a:xfrm>
                  <a:off x="1994241" y="4285666"/>
                  <a:ext cx="217225" cy="122111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707"/>
                </a:p>
              </p:txBody>
            </p:sp>
          </p:grpSp>
          <p:cxnSp>
            <p:nvCxnSpPr>
              <p:cNvPr id="424" name="直接连接符 423">
                <a:extLst>
                  <a:ext uri="{FF2B5EF4-FFF2-40B4-BE49-F238E27FC236}">
                    <a16:creationId xmlns:a16="http://schemas.microsoft.com/office/drawing/2014/main" id="{BE4B3306-BF4A-477E-9C0A-1FF4245FFBDA}"/>
                  </a:ext>
                </a:extLst>
              </p:cNvPr>
              <p:cNvCxnSpPr/>
              <p:nvPr/>
            </p:nvCxnSpPr>
            <p:spPr>
              <a:xfrm>
                <a:off x="3382452" y="3409537"/>
                <a:ext cx="517316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25" name="直接连接符 424">
                <a:extLst>
                  <a:ext uri="{FF2B5EF4-FFF2-40B4-BE49-F238E27FC236}">
                    <a16:creationId xmlns:a16="http://schemas.microsoft.com/office/drawing/2014/main" id="{289B375D-8CCF-47DC-9B2C-73E3D1F950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8309" y="3249948"/>
                <a:ext cx="0" cy="1776964"/>
              </a:xfrm>
              <a:prstGeom prst="line">
                <a:avLst/>
              </a:prstGeom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直接连接符 425">
                <a:extLst>
                  <a:ext uri="{FF2B5EF4-FFF2-40B4-BE49-F238E27FC236}">
                    <a16:creationId xmlns:a16="http://schemas.microsoft.com/office/drawing/2014/main" id="{5E60F4DB-D5C6-4A8F-826D-CEDAE9CC40A6}"/>
                  </a:ext>
                </a:extLst>
              </p:cNvPr>
              <p:cNvCxnSpPr>
                <a:cxnSpLocks/>
                <a:stCxn id="372" idx="2"/>
              </p:cNvCxnSpPr>
              <p:nvPr/>
            </p:nvCxnSpPr>
            <p:spPr>
              <a:xfrm>
                <a:off x="2671297" y="5472484"/>
                <a:ext cx="5196486" cy="3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27" name="直接连接符 426">
                <a:extLst>
                  <a:ext uri="{FF2B5EF4-FFF2-40B4-BE49-F238E27FC236}">
                    <a16:creationId xmlns:a16="http://schemas.microsoft.com/office/drawing/2014/main" id="{D039C95B-7209-4123-9FA4-46C942DC4A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93231" y="5248505"/>
                <a:ext cx="0" cy="597491"/>
              </a:xfrm>
              <a:prstGeom prst="line">
                <a:avLst/>
              </a:prstGeom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直接连接符 427">
                <a:extLst>
                  <a:ext uri="{FF2B5EF4-FFF2-40B4-BE49-F238E27FC236}">
                    <a16:creationId xmlns:a16="http://schemas.microsoft.com/office/drawing/2014/main" id="{22DC0206-B9EF-435F-B834-433D375BC7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6180" y="5845996"/>
                <a:ext cx="7467051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29" name="直接连接符 428">
                <a:extLst>
                  <a:ext uri="{FF2B5EF4-FFF2-40B4-BE49-F238E27FC236}">
                    <a16:creationId xmlns:a16="http://schemas.microsoft.com/office/drawing/2014/main" id="{9DA14362-745E-4DC4-AF98-C5E3890917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1395" y="3523121"/>
                <a:ext cx="0" cy="2322875"/>
              </a:xfrm>
              <a:prstGeom prst="line">
                <a:avLst/>
              </a:prstGeom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直接连接符 429">
                <a:extLst>
                  <a:ext uri="{FF2B5EF4-FFF2-40B4-BE49-F238E27FC236}">
                    <a16:creationId xmlns:a16="http://schemas.microsoft.com/office/drawing/2014/main" id="{FB31DB91-E295-45AC-A953-3EE0F061447D}"/>
                  </a:ext>
                </a:extLst>
              </p:cNvPr>
              <p:cNvCxnSpPr/>
              <p:nvPr/>
            </p:nvCxnSpPr>
            <p:spPr>
              <a:xfrm>
                <a:off x="1001395" y="3523121"/>
                <a:ext cx="474732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31" name="直接连接符 430">
                <a:extLst>
                  <a:ext uri="{FF2B5EF4-FFF2-40B4-BE49-F238E27FC236}">
                    <a16:creationId xmlns:a16="http://schemas.microsoft.com/office/drawing/2014/main" id="{2D598788-F101-4CF5-8EFD-4D9AA31C2F32}"/>
                  </a:ext>
                </a:extLst>
              </p:cNvPr>
              <p:cNvCxnSpPr/>
              <p:nvPr/>
            </p:nvCxnSpPr>
            <p:spPr>
              <a:xfrm>
                <a:off x="1274492" y="3249948"/>
                <a:ext cx="204823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32" name="直接连接符 431">
                <a:extLst>
                  <a:ext uri="{FF2B5EF4-FFF2-40B4-BE49-F238E27FC236}">
                    <a16:creationId xmlns:a16="http://schemas.microsoft.com/office/drawing/2014/main" id="{127B482E-4F5B-4837-BFAD-044F5D2DC4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98823" y="5245719"/>
                <a:ext cx="494408" cy="0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直接连接符 432">
                <a:extLst>
                  <a:ext uri="{FF2B5EF4-FFF2-40B4-BE49-F238E27FC236}">
                    <a16:creationId xmlns:a16="http://schemas.microsoft.com/office/drawing/2014/main" id="{DDF32D49-3074-4CF1-BC18-C978F4C7F0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3259" y="3406483"/>
                <a:ext cx="0" cy="1388782"/>
              </a:xfrm>
              <a:prstGeom prst="line">
                <a:avLst/>
              </a:prstGeom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直接连接符 433">
                <a:extLst>
                  <a:ext uri="{FF2B5EF4-FFF2-40B4-BE49-F238E27FC236}">
                    <a16:creationId xmlns:a16="http://schemas.microsoft.com/office/drawing/2014/main" id="{7533DA45-02CB-482C-BC41-A1C804131C89}"/>
                  </a:ext>
                </a:extLst>
              </p:cNvPr>
              <p:cNvCxnSpPr/>
              <p:nvPr/>
            </p:nvCxnSpPr>
            <p:spPr>
              <a:xfrm>
                <a:off x="1989923" y="4799558"/>
                <a:ext cx="339304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435" name="组合 434">
                <a:extLst>
                  <a:ext uri="{FF2B5EF4-FFF2-40B4-BE49-F238E27FC236}">
                    <a16:creationId xmlns:a16="http://schemas.microsoft.com/office/drawing/2014/main" id="{0692114D-6AEE-4626-9F86-235179F7CC98}"/>
                  </a:ext>
                </a:extLst>
              </p:cNvPr>
              <p:cNvGrpSpPr/>
              <p:nvPr/>
            </p:nvGrpSpPr>
            <p:grpSpPr>
              <a:xfrm>
                <a:off x="4905791" y="2384013"/>
                <a:ext cx="2305227" cy="1317624"/>
                <a:chOff x="5039741" y="3208161"/>
                <a:chExt cx="597546" cy="457491"/>
              </a:xfrm>
            </p:grpSpPr>
            <p:cxnSp>
              <p:nvCxnSpPr>
                <p:cNvPr id="474" name="直接连接符 473">
                  <a:extLst>
                    <a:ext uri="{FF2B5EF4-FFF2-40B4-BE49-F238E27FC236}">
                      <a16:creationId xmlns:a16="http://schemas.microsoft.com/office/drawing/2014/main" id="{183C81DE-73C7-4D76-A076-36DE6348D0CF}"/>
                    </a:ext>
                  </a:extLst>
                </p:cNvPr>
                <p:cNvCxnSpPr/>
                <p:nvPr/>
              </p:nvCxnSpPr>
              <p:spPr>
                <a:xfrm>
                  <a:off x="5637287" y="3208161"/>
                  <a:ext cx="0" cy="457491"/>
                </a:xfrm>
                <a:prstGeom prst="line">
                  <a:avLst/>
                </a:prstGeom>
                <a:noFill/>
                <a:ln w="19050" cap="sq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75" name="直接连接符 474">
                  <a:extLst>
                    <a:ext uri="{FF2B5EF4-FFF2-40B4-BE49-F238E27FC236}">
                      <a16:creationId xmlns:a16="http://schemas.microsoft.com/office/drawing/2014/main" id="{C24000E3-47C7-48FD-8E34-BAD23498937A}"/>
                    </a:ext>
                  </a:extLst>
                </p:cNvPr>
                <p:cNvCxnSpPr/>
                <p:nvPr/>
              </p:nvCxnSpPr>
              <p:spPr>
                <a:xfrm>
                  <a:off x="5039741" y="3208161"/>
                  <a:ext cx="597546" cy="0"/>
                </a:xfrm>
                <a:prstGeom prst="line">
                  <a:avLst/>
                </a:prstGeom>
                <a:noFill/>
                <a:ln w="19050" cap="sq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cxnSp>
            <p:nvCxnSpPr>
              <p:cNvPr id="436" name="直接连接符 435">
                <a:extLst>
                  <a:ext uri="{FF2B5EF4-FFF2-40B4-BE49-F238E27FC236}">
                    <a16:creationId xmlns:a16="http://schemas.microsoft.com/office/drawing/2014/main" id="{2BC7A723-DEC8-4C75-89C4-DA546F654D5D}"/>
                  </a:ext>
                </a:extLst>
              </p:cNvPr>
              <p:cNvCxnSpPr/>
              <p:nvPr/>
            </p:nvCxnSpPr>
            <p:spPr>
              <a:xfrm>
                <a:off x="8608601" y="2051921"/>
                <a:ext cx="0" cy="1373984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37" name="直接连接符 436">
                <a:extLst>
                  <a:ext uri="{FF2B5EF4-FFF2-40B4-BE49-F238E27FC236}">
                    <a16:creationId xmlns:a16="http://schemas.microsoft.com/office/drawing/2014/main" id="{F247CCF8-1C00-4461-BB00-F05326809ABE}"/>
                  </a:ext>
                </a:extLst>
              </p:cNvPr>
              <p:cNvCxnSpPr/>
              <p:nvPr/>
            </p:nvCxnSpPr>
            <p:spPr>
              <a:xfrm>
                <a:off x="8173426" y="3436938"/>
                <a:ext cx="435174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38" name="直接连接符 437">
                <a:extLst>
                  <a:ext uri="{FF2B5EF4-FFF2-40B4-BE49-F238E27FC236}">
                    <a16:creationId xmlns:a16="http://schemas.microsoft.com/office/drawing/2014/main" id="{8B094402-778A-465E-8FBE-58CDD9780D36}"/>
                  </a:ext>
                </a:extLst>
              </p:cNvPr>
              <p:cNvCxnSpPr/>
              <p:nvPr/>
            </p:nvCxnSpPr>
            <p:spPr>
              <a:xfrm>
                <a:off x="8608601" y="2051921"/>
                <a:ext cx="189925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39" name="流程图: 延期 438">
                <a:extLst>
                  <a:ext uri="{FF2B5EF4-FFF2-40B4-BE49-F238E27FC236}">
                    <a16:creationId xmlns:a16="http://schemas.microsoft.com/office/drawing/2014/main" id="{A9461BE8-063C-4EA4-A95D-01D1A055A1C0}"/>
                  </a:ext>
                </a:extLst>
              </p:cNvPr>
              <p:cNvSpPr/>
              <p:nvPr/>
            </p:nvSpPr>
            <p:spPr>
              <a:xfrm>
                <a:off x="8812862" y="1892300"/>
                <a:ext cx="267302" cy="216548"/>
              </a:xfrm>
              <a:prstGeom prst="flowChartDelay">
                <a:avLst/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/>
              </a:p>
            </p:txBody>
          </p:sp>
          <p:cxnSp>
            <p:nvCxnSpPr>
              <p:cNvPr id="440" name="直接连接符 439">
                <a:extLst>
                  <a:ext uri="{FF2B5EF4-FFF2-40B4-BE49-F238E27FC236}">
                    <a16:creationId xmlns:a16="http://schemas.microsoft.com/office/drawing/2014/main" id="{977F9C11-C26D-409B-8B88-4F7C20365344}"/>
                  </a:ext>
                </a:extLst>
              </p:cNvPr>
              <p:cNvCxnSpPr/>
              <p:nvPr/>
            </p:nvCxnSpPr>
            <p:spPr>
              <a:xfrm>
                <a:off x="9080689" y="2000574"/>
                <a:ext cx="264798" cy="0"/>
              </a:xfrm>
              <a:prstGeom prst="line">
                <a:avLst/>
              </a:prstGeom>
              <a:noFill/>
              <a:ln w="19050" cap="sq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1" name="直接连接符 440">
                <a:extLst>
                  <a:ext uri="{FF2B5EF4-FFF2-40B4-BE49-F238E27FC236}">
                    <a16:creationId xmlns:a16="http://schemas.microsoft.com/office/drawing/2014/main" id="{84EA0D58-58D0-4942-8151-B470E52FD663}"/>
                  </a:ext>
                </a:extLst>
              </p:cNvPr>
              <p:cNvCxnSpPr/>
              <p:nvPr/>
            </p:nvCxnSpPr>
            <p:spPr>
              <a:xfrm>
                <a:off x="9345487" y="1284502"/>
                <a:ext cx="0" cy="716072"/>
              </a:xfrm>
              <a:prstGeom prst="line">
                <a:avLst/>
              </a:prstGeom>
              <a:noFill/>
              <a:ln w="19050" cap="sq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2" name="直接连接符 441">
                <a:extLst>
                  <a:ext uri="{FF2B5EF4-FFF2-40B4-BE49-F238E27FC236}">
                    <a16:creationId xmlns:a16="http://schemas.microsoft.com/office/drawing/2014/main" id="{BA5FE188-D9F9-4607-BC95-91394FF33005}"/>
                  </a:ext>
                </a:extLst>
              </p:cNvPr>
              <p:cNvCxnSpPr/>
              <p:nvPr/>
            </p:nvCxnSpPr>
            <p:spPr>
              <a:xfrm>
                <a:off x="1604229" y="1284502"/>
                <a:ext cx="7741258" cy="0"/>
              </a:xfrm>
              <a:prstGeom prst="line">
                <a:avLst/>
              </a:prstGeom>
              <a:noFill/>
              <a:ln w="19050" cap="sq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3" name="直接连接符 442">
                <a:extLst>
                  <a:ext uri="{FF2B5EF4-FFF2-40B4-BE49-F238E27FC236}">
                    <a16:creationId xmlns:a16="http://schemas.microsoft.com/office/drawing/2014/main" id="{003BA7F0-F183-4F8E-905E-5462AFE2FDED}"/>
                  </a:ext>
                </a:extLst>
              </p:cNvPr>
              <p:cNvCxnSpPr/>
              <p:nvPr/>
            </p:nvCxnSpPr>
            <p:spPr>
              <a:xfrm>
                <a:off x="1591056" y="1284502"/>
                <a:ext cx="0" cy="1882334"/>
              </a:xfrm>
              <a:prstGeom prst="line">
                <a:avLst/>
              </a:prstGeom>
              <a:noFill/>
              <a:ln w="19050" cap="sq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44" name="矩形 443">
                <a:extLst>
                  <a:ext uri="{FF2B5EF4-FFF2-40B4-BE49-F238E27FC236}">
                    <a16:creationId xmlns:a16="http://schemas.microsoft.com/office/drawing/2014/main" id="{33681089-705B-44BE-8BC4-A6993355E6BD}"/>
                  </a:ext>
                </a:extLst>
              </p:cNvPr>
              <p:cNvSpPr/>
              <p:nvPr/>
            </p:nvSpPr>
            <p:spPr>
              <a:xfrm>
                <a:off x="731362" y="3110102"/>
                <a:ext cx="574196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PC+4</a:t>
                </a:r>
                <a:endParaRPr lang="zh-CN" altLang="en-US" sz="1327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445" name="组合 444">
                <a:extLst>
                  <a:ext uri="{FF2B5EF4-FFF2-40B4-BE49-F238E27FC236}">
                    <a16:creationId xmlns:a16="http://schemas.microsoft.com/office/drawing/2014/main" id="{1D6387D2-B53C-4BD1-AA77-DFEAA0F7B551}"/>
                  </a:ext>
                </a:extLst>
              </p:cNvPr>
              <p:cNvGrpSpPr/>
              <p:nvPr/>
            </p:nvGrpSpPr>
            <p:grpSpPr>
              <a:xfrm>
                <a:off x="4204761" y="1360146"/>
                <a:ext cx="676538" cy="1383549"/>
                <a:chOff x="4191305" y="1888664"/>
                <a:chExt cx="713537" cy="1459212"/>
              </a:xfrm>
            </p:grpSpPr>
            <p:sp>
              <p:nvSpPr>
                <p:cNvPr id="470" name="矩形: 圆角 196">
                  <a:extLst>
                    <a:ext uri="{FF2B5EF4-FFF2-40B4-BE49-F238E27FC236}">
                      <a16:creationId xmlns:a16="http://schemas.microsoft.com/office/drawing/2014/main" id="{F88E1AEE-033E-413E-B7C3-C1106C6B0460}"/>
                    </a:ext>
                  </a:extLst>
                </p:cNvPr>
                <p:cNvSpPr/>
                <p:nvPr/>
              </p:nvSpPr>
              <p:spPr>
                <a:xfrm>
                  <a:off x="4269139" y="1888664"/>
                  <a:ext cx="635703" cy="1459212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707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1" name="矩形 470">
                  <a:extLst>
                    <a:ext uri="{FF2B5EF4-FFF2-40B4-BE49-F238E27FC236}">
                      <a16:creationId xmlns:a16="http://schemas.microsoft.com/office/drawing/2014/main" id="{C5449BE2-D7E4-4FC0-84F8-5375BF8AF6FB}"/>
                    </a:ext>
                  </a:extLst>
                </p:cNvPr>
                <p:cNvSpPr/>
                <p:nvPr/>
              </p:nvSpPr>
              <p:spPr>
                <a:xfrm>
                  <a:off x="4391201" y="2039205"/>
                  <a:ext cx="399337" cy="8360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1517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控</a:t>
                  </a:r>
                  <a:endParaRPr lang="en-US" altLang="zh-CN" sz="1517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r>
                    <a:rPr lang="zh-CN" altLang="en-US" sz="1517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制</a:t>
                  </a:r>
                  <a:endParaRPr lang="en-US" altLang="zh-CN" sz="1517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r>
                    <a:rPr lang="zh-CN" altLang="en-US" sz="1517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器</a:t>
                  </a:r>
                </a:p>
              </p:txBody>
            </p:sp>
            <p:sp>
              <p:nvSpPr>
                <p:cNvPr id="472" name="矩形 471">
                  <a:extLst>
                    <a:ext uri="{FF2B5EF4-FFF2-40B4-BE49-F238E27FC236}">
                      <a16:creationId xmlns:a16="http://schemas.microsoft.com/office/drawing/2014/main" id="{F489D16D-7B4E-47E1-BD9B-1FCBA30DD081}"/>
                    </a:ext>
                  </a:extLst>
                </p:cNvPr>
                <p:cNvSpPr/>
                <p:nvPr/>
              </p:nvSpPr>
              <p:spPr>
                <a:xfrm>
                  <a:off x="4199989" y="2836673"/>
                  <a:ext cx="570094" cy="2596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Funct3</a:t>
                  </a:r>
                  <a:endParaRPr lang="zh-CN" altLang="en-US" sz="105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3" name="矩形 472">
                  <a:extLst>
                    <a:ext uri="{FF2B5EF4-FFF2-40B4-BE49-F238E27FC236}">
                      <a16:creationId xmlns:a16="http://schemas.microsoft.com/office/drawing/2014/main" id="{3DDC2AEF-5D33-4903-91DD-12C2FC160AE6}"/>
                    </a:ext>
                  </a:extLst>
                </p:cNvPr>
                <p:cNvSpPr/>
                <p:nvPr/>
              </p:nvSpPr>
              <p:spPr>
                <a:xfrm>
                  <a:off x="4191305" y="2594229"/>
                  <a:ext cx="360450" cy="2596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Op</a:t>
                  </a:r>
                  <a:endParaRPr lang="zh-CN" altLang="en-US" sz="1327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46" name="矩形 445">
                <a:extLst>
                  <a:ext uri="{FF2B5EF4-FFF2-40B4-BE49-F238E27FC236}">
                    <a16:creationId xmlns:a16="http://schemas.microsoft.com/office/drawing/2014/main" id="{A37ECB62-6442-4AC6-B6C6-C3EB217B2D03}"/>
                  </a:ext>
                </a:extLst>
              </p:cNvPr>
              <p:cNvSpPr/>
              <p:nvPr/>
            </p:nvSpPr>
            <p:spPr>
              <a:xfrm>
                <a:off x="4549710" y="3173535"/>
                <a:ext cx="421910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rs1</a:t>
                </a:r>
                <a:endParaRPr lang="zh-CN" altLang="en-US" sz="1327" dirty="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447" name="矩形 446">
                <a:extLst>
                  <a:ext uri="{FF2B5EF4-FFF2-40B4-BE49-F238E27FC236}">
                    <a16:creationId xmlns:a16="http://schemas.microsoft.com/office/drawing/2014/main" id="{0EDC556F-4CE1-4754-B083-774F78A5FA84}"/>
                  </a:ext>
                </a:extLst>
              </p:cNvPr>
              <p:cNvSpPr/>
              <p:nvPr/>
            </p:nvSpPr>
            <p:spPr>
              <a:xfrm>
                <a:off x="4547922" y="3475212"/>
                <a:ext cx="442750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rs2</a:t>
                </a:r>
                <a:endParaRPr lang="zh-CN" altLang="en-US" sz="1517" dirty="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448" name="矩形 447">
                <a:extLst>
                  <a:ext uri="{FF2B5EF4-FFF2-40B4-BE49-F238E27FC236}">
                    <a16:creationId xmlns:a16="http://schemas.microsoft.com/office/drawing/2014/main" id="{5324E1A9-328E-457B-A482-6BFD53868AAA}"/>
                  </a:ext>
                </a:extLst>
              </p:cNvPr>
              <p:cNvSpPr/>
              <p:nvPr/>
            </p:nvSpPr>
            <p:spPr>
              <a:xfrm>
                <a:off x="4574605" y="3784877"/>
                <a:ext cx="367408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 err="1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rd</a:t>
                </a:r>
                <a:endParaRPr lang="zh-CN" altLang="en-US" sz="1327" dirty="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449" name="矩形 448">
                <a:extLst>
                  <a:ext uri="{FF2B5EF4-FFF2-40B4-BE49-F238E27FC236}">
                    <a16:creationId xmlns:a16="http://schemas.microsoft.com/office/drawing/2014/main" id="{2B4FE200-9AC6-4980-93D1-BD63C718634A}"/>
                  </a:ext>
                </a:extLst>
              </p:cNvPr>
              <p:cNvSpPr/>
              <p:nvPr/>
            </p:nvSpPr>
            <p:spPr>
              <a:xfrm>
                <a:off x="7447580" y="5213125"/>
                <a:ext cx="393056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PC</a:t>
                </a:r>
                <a:endParaRPr lang="zh-CN" altLang="en-US" sz="1327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50" name="直接连接符 449">
                <a:extLst>
                  <a:ext uri="{FF2B5EF4-FFF2-40B4-BE49-F238E27FC236}">
                    <a16:creationId xmlns:a16="http://schemas.microsoft.com/office/drawing/2014/main" id="{E2470D63-6FDA-44AB-93B3-28976788C7CA}"/>
                  </a:ext>
                </a:extLst>
              </p:cNvPr>
              <p:cNvCxnSpPr/>
              <p:nvPr/>
            </p:nvCxnSpPr>
            <p:spPr>
              <a:xfrm>
                <a:off x="3899768" y="4035076"/>
                <a:ext cx="1004244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51" name="矩形 450">
                <a:extLst>
                  <a:ext uri="{FF2B5EF4-FFF2-40B4-BE49-F238E27FC236}">
                    <a16:creationId xmlns:a16="http://schemas.microsoft.com/office/drawing/2014/main" id="{035EF3C0-A204-4BC6-ABCE-4FED24A8E37A}"/>
                  </a:ext>
                </a:extLst>
              </p:cNvPr>
              <p:cNvSpPr/>
              <p:nvPr/>
            </p:nvSpPr>
            <p:spPr>
              <a:xfrm>
                <a:off x="3840056" y="3508683"/>
                <a:ext cx="490840" cy="252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043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24:20</a:t>
                </a:r>
                <a:endParaRPr lang="zh-CN" altLang="en-US" sz="1043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2" name="矩形 451">
                <a:extLst>
                  <a:ext uri="{FF2B5EF4-FFF2-40B4-BE49-F238E27FC236}">
                    <a16:creationId xmlns:a16="http://schemas.microsoft.com/office/drawing/2014/main" id="{7354D60D-8BCF-4B00-A93A-3FBBD9230F21}"/>
                  </a:ext>
                </a:extLst>
              </p:cNvPr>
              <p:cNvSpPr/>
              <p:nvPr/>
            </p:nvSpPr>
            <p:spPr>
              <a:xfrm>
                <a:off x="3836424" y="3207846"/>
                <a:ext cx="490840" cy="252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043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19:15</a:t>
                </a:r>
                <a:endParaRPr lang="zh-CN" altLang="en-US" sz="1043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3" name="矩形 452">
                <a:extLst>
                  <a:ext uri="{FF2B5EF4-FFF2-40B4-BE49-F238E27FC236}">
                    <a16:creationId xmlns:a16="http://schemas.microsoft.com/office/drawing/2014/main" id="{D02A05FA-0465-4273-9F16-42B63CECBDF4}"/>
                  </a:ext>
                </a:extLst>
              </p:cNvPr>
              <p:cNvSpPr/>
              <p:nvPr/>
            </p:nvSpPr>
            <p:spPr>
              <a:xfrm>
                <a:off x="3832091" y="3800843"/>
                <a:ext cx="423514" cy="252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043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11:7</a:t>
                </a:r>
                <a:endParaRPr lang="zh-CN" altLang="en-US" sz="1043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454" name="组合 453">
                <a:extLst>
                  <a:ext uri="{FF2B5EF4-FFF2-40B4-BE49-F238E27FC236}">
                    <a16:creationId xmlns:a16="http://schemas.microsoft.com/office/drawing/2014/main" id="{8DDD527B-D130-45C3-8C60-89095837B64F}"/>
                  </a:ext>
                </a:extLst>
              </p:cNvPr>
              <p:cNvGrpSpPr/>
              <p:nvPr/>
            </p:nvGrpSpPr>
            <p:grpSpPr>
              <a:xfrm>
                <a:off x="7076127" y="4791226"/>
                <a:ext cx="434734" cy="432807"/>
                <a:chOff x="7224265" y="4876233"/>
                <a:chExt cx="576677" cy="574121"/>
              </a:xfrm>
            </p:grpSpPr>
            <p:sp>
              <p:nvSpPr>
                <p:cNvPr id="468" name="平行四边形 467">
                  <a:extLst>
                    <a:ext uri="{FF2B5EF4-FFF2-40B4-BE49-F238E27FC236}">
                      <a16:creationId xmlns:a16="http://schemas.microsoft.com/office/drawing/2014/main" id="{E2ADD40C-56BF-4591-8DC8-6C679CCE8706}"/>
                    </a:ext>
                  </a:extLst>
                </p:cNvPr>
                <p:cNvSpPr/>
                <p:nvPr/>
              </p:nvSpPr>
              <p:spPr>
                <a:xfrm rot="4500000">
                  <a:off x="7216515" y="4946030"/>
                  <a:ext cx="574121" cy="434528"/>
                </a:xfrm>
                <a:prstGeom prst="parallelogram">
                  <a:avLst/>
                </a:prstGeom>
                <a:solidFill>
                  <a:schemeClr val="bg1"/>
                </a:solidFill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707"/>
                </a:p>
              </p:txBody>
            </p:sp>
            <p:sp>
              <p:nvSpPr>
                <p:cNvPr id="469" name="矩形 468">
                  <a:extLst>
                    <a:ext uri="{FF2B5EF4-FFF2-40B4-BE49-F238E27FC236}">
                      <a16:creationId xmlns:a16="http://schemas.microsoft.com/office/drawing/2014/main" id="{4DEE7853-5B1C-4D68-B783-8812E90A11F1}"/>
                    </a:ext>
                  </a:extLst>
                </p:cNvPr>
                <p:cNvSpPr/>
                <p:nvPr/>
              </p:nvSpPr>
              <p:spPr>
                <a:xfrm>
                  <a:off x="7224265" y="4960030"/>
                  <a:ext cx="576677" cy="3674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&lt;&lt;1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55" name="组合 454">
                <a:extLst>
                  <a:ext uri="{FF2B5EF4-FFF2-40B4-BE49-F238E27FC236}">
                    <a16:creationId xmlns:a16="http://schemas.microsoft.com/office/drawing/2014/main" id="{00AE49C2-35C5-4780-98BB-3F7CF4568217}"/>
                  </a:ext>
                </a:extLst>
              </p:cNvPr>
              <p:cNvGrpSpPr/>
              <p:nvPr/>
            </p:nvGrpSpPr>
            <p:grpSpPr>
              <a:xfrm>
                <a:off x="4346336" y="4791435"/>
                <a:ext cx="465192" cy="430887"/>
                <a:chOff x="5019359" y="4847093"/>
                <a:chExt cx="1181792" cy="288870"/>
              </a:xfrm>
            </p:grpSpPr>
            <p:sp>
              <p:nvSpPr>
                <p:cNvPr id="466" name="矩形: 圆角 465">
                  <a:extLst>
                    <a:ext uri="{FF2B5EF4-FFF2-40B4-BE49-F238E27FC236}">
                      <a16:creationId xmlns:a16="http://schemas.microsoft.com/office/drawing/2014/main" id="{F13A0333-8085-4FCE-B190-9AFD84D1F77E}"/>
                    </a:ext>
                  </a:extLst>
                </p:cNvPr>
                <p:cNvSpPr/>
                <p:nvPr/>
              </p:nvSpPr>
              <p:spPr>
                <a:xfrm>
                  <a:off x="5076681" y="4854002"/>
                  <a:ext cx="1090903" cy="268460"/>
                </a:xfrm>
                <a:prstGeom prst="round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67" name="矩形 466">
                  <a:extLst>
                    <a:ext uri="{FF2B5EF4-FFF2-40B4-BE49-F238E27FC236}">
                      <a16:creationId xmlns:a16="http://schemas.microsoft.com/office/drawing/2014/main" id="{63EA877C-0088-49A7-8E7B-84E5D6D429AB}"/>
                    </a:ext>
                  </a:extLst>
                </p:cNvPr>
                <p:cNvSpPr/>
                <p:nvPr/>
              </p:nvSpPr>
              <p:spPr>
                <a:xfrm>
                  <a:off x="5019359" y="4847093"/>
                  <a:ext cx="1181792" cy="2888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1100" b="1" dirty="0" err="1">
                      <a:latin typeface="Segoe UI Emoji" panose="020B0502040204020203" pitchFamily="34" charset="0"/>
                      <a:ea typeface="Segoe UI Emoji" panose="020B0502040204020203" pitchFamily="34" charset="0"/>
                      <a:cs typeface="Times New Roman" panose="02020603050405020304" pitchFamily="18" charset="0"/>
                    </a:rPr>
                    <a:t>Imm</a:t>
                  </a:r>
                  <a:endParaRPr lang="en-US" altLang="zh-CN" sz="1100" b="1" dirty="0">
                    <a:latin typeface="Segoe UI Emoji" panose="020B0502040204020203" pitchFamily="34" charset="0"/>
                    <a:ea typeface="Segoe UI Emoji" panose="020B0502040204020203" pitchFamily="34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en-US" altLang="zh-CN" sz="1100" b="1" dirty="0">
                      <a:latin typeface="Segoe UI Emoji" panose="020B0502040204020203" pitchFamily="34" charset="0"/>
                      <a:ea typeface="Segoe UI Emoji" panose="020B0502040204020203" pitchFamily="34" charset="0"/>
                      <a:cs typeface="Times New Roman" panose="02020603050405020304" pitchFamily="18" charset="0"/>
                    </a:rPr>
                    <a:t>Gen</a:t>
                  </a:r>
                  <a:endParaRPr lang="zh-CN" altLang="en-US" sz="1327" b="1" dirty="0">
                    <a:latin typeface="Segoe UI Emoji" panose="020B0502040204020203" pitchFamily="34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56" name="矩形 455">
                <a:extLst>
                  <a:ext uri="{FF2B5EF4-FFF2-40B4-BE49-F238E27FC236}">
                    <a16:creationId xmlns:a16="http://schemas.microsoft.com/office/drawing/2014/main" id="{50564784-65C9-49D7-AB2C-5B7D718323E8}"/>
                  </a:ext>
                </a:extLst>
              </p:cNvPr>
              <p:cNvSpPr/>
              <p:nvPr/>
            </p:nvSpPr>
            <p:spPr>
              <a:xfrm>
                <a:off x="4526429" y="2710447"/>
                <a:ext cx="831638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 err="1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InstrType</a:t>
                </a:r>
                <a:endParaRPr lang="zh-CN" altLang="en-US" sz="1327" baseline="-25000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458" name="组合 457">
                <a:extLst>
                  <a:ext uri="{FF2B5EF4-FFF2-40B4-BE49-F238E27FC236}">
                    <a16:creationId xmlns:a16="http://schemas.microsoft.com/office/drawing/2014/main" id="{E1C94FC5-DFA7-4A27-B90D-4E449D5B69DE}"/>
                  </a:ext>
                </a:extLst>
              </p:cNvPr>
              <p:cNvGrpSpPr/>
              <p:nvPr/>
            </p:nvGrpSpPr>
            <p:grpSpPr>
              <a:xfrm>
                <a:off x="7716659" y="3233845"/>
                <a:ext cx="435224" cy="840575"/>
                <a:chOff x="7041675" y="2710616"/>
                <a:chExt cx="382605" cy="854252"/>
              </a:xfrm>
            </p:grpSpPr>
            <p:sp>
              <p:nvSpPr>
                <p:cNvPr id="464" name="任意多边形 178">
                  <a:extLst>
                    <a:ext uri="{FF2B5EF4-FFF2-40B4-BE49-F238E27FC236}">
                      <a16:creationId xmlns:a16="http://schemas.microsoft.com/office/drawing/2014/main" id="{2510E301-ECCE-4D56-A8CD-386E841FA7C3}"/>
                    </a:ext>
                  </a:extLst>
                </p:cNvPr>
                <p:cNvSpPr/>
                <p:nvPr/>
              </p:nvSpPr>
              <p:spPr>
                <a:xfrm rot="5400000">
                  <a:off x="6805852" y="2946439"/>
                  <a:ext cx="854252" cy="382605"/>
                </a:xfrm>
                <a:custGeom>
                  <a:avLst/>
                  <a:gdLst>
                    <a:gd name="connsiteX0" fmla="*/ 0 w 854252"/>
                    <a:gd name="connsiteY0" fmla="*/ 437542 h 437542"/>
                    <a:gd name="connsiteX1" fmla="*/ 206826 w 854252"/>
                    <a:gd name="connsiteY1" fmla="*/ 0 h 437542"/>
                    <a:gd name="connsiteX2" fmla="*/ 647426 w 854252"/>
                    <a:gd name="connsiteY2" fmla="*/ 0 h 437542"/>
                    <a:gd name="connsiteX3" fmla="*/ 854252 w 854252"/>
                    <a:gd name="connsiteY3" fmla="*/ 437542 h 437542"/>
                    <a:gd name="connsiteX4" fmla="*/ 478973 w 854252"/>
                    <a:gd name="connsiteY4" fmla="*/ 437542 h 437542"/>
                    <a:gd name="connsiteX5" fmla="*/ 422076 w 854252"/>
                    <a:gd name="connsiteY5" fmla="*/ 321778 h 437542"/>
                    <a:gd name="connsiteX6" fmla="*/ 365179 w 854252"/>
                    <a:gd name="connsiteY6" fmla="*/ 437542 h 437542"/>
                    <a:gd name="connsiteX7" fmla="*/ 0 w 854252"/>
                    <a:gd name="connsiteY7" fmla="*/ 437542 h 437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54252" h="437542">
                      <a:moveTo>
                        <a:pt x="0" y="437542"/>
                      </a:moveTo>
                      <a:lnTo>
                        <a:pt x="206826" y="0"/>
                      </a:lnTo>
                      <a:lnTo>
                        <a:pt x="647426" y="0"/>
                      </a:lnTo>
                      <a:lnTo>
                        <a:pt x="854252" y="437542"/>
                      </a:lnTo>
                      <a:lnTo>
                        <a:pt x="478973" y="437542"/>
                      </a:lnTo>
                      <a:lnTo>
                        <a:pt x="422076" y="321778"/>
                      </a:lnTo>
                      <a:lnTo>
                        <a:pt x="365179" y="437542"/>
                      </a:lnTo>
                      <a:lnTo>
                        <a:pt x="0" y="43754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65" name="矩形 464">
                  <a:extLst>
                    <a:ext uri="{FF2B5EF4-FFF2-40B4-BE49-F238E27FC236}">
                      <a16:creationId xmlns:a16="http://schemas.microsoft.com/office/drawing/2014/main" id="{3C63C4F1-C1D6-446F-9C59-80C28EEB8B10}"/>
                    </a:ext>
                  </a:extLst>
                </p:cNvPr>
                <p:cNvSpPr/>
                <p:nvPr/>
              </p:nvSpPr>
              <p:spPr>
                <a:xfrm rot="5400000">
                  <a:off x="6988336" y="2996719"/>
                  <a:ext cx="559103" cy="2705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1400" dirty="0">
                      <a:latin typeface="Segoe UI Black" panose="020B0A02040204020203" pitchFamily="34" charset="0"/>
                      <a:ea typeface="Segoe UI Black" panose="020B0A02040204020203" pitchFamily="34" charset="0"/>
                      <a:cs typeface="Times New Roman" panose="02020603050405020304" pitchFamily="18" charset="0"/>
                    </a:rPr>
                    <a:t>ALU</a:t>
                  </a:r>
                  <a:endParaRPr lang="zh-CN" altLang="en-US" sz="1400" dirty="0">
                    <a:latin typeface="Segoe UI Black" panose="020B0A02040204020203" pitchFamily="34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61" name="矩形 460">
                <a:extLst>
                  <a:ext uri="{FF2B5EF4-FFF2-40B4-BE49-F238E27FC236}">
                    <a16:creationId xmlns:a16="http://schemas.microsoft.com/office/drawing/2014/main" id="{A8DAE383-AAE1-45F1-BC06-2CB18D40C7EC}"/>
                  </a:ext>
                </a:extLst>
              </p:cNvPr>
              <p:cNvSpPr/>
              <p:nvPr/>
            </p:nvSpPr>
            <p:spPr>
              <a:xfrm>
                <a:off x="3836424" y="2407105"/>
                <a:ext cx="490840" cy="252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043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31:25</a:t>
                </a:r>
                <a:endParaRPr lang="zh-CN" altLang="en-US" sz="1043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62" name="直接连接符 461">
                <a:extLst>
                  <a:ext uri="{FF2B5EF4-FFF2-40B4-BE49-F238E27FC236}">
                    <a16:creationId xmlns:a16="http://schemas.microsoft.com/office/drawing/2014/main" id="{198BCF2B-AABE-43D2-8284-6A288F2ACA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9369" y="2165598"/>
                <a:ext cx="346236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63" name="矩形 462">
                <a:extLst>
                  <a:ext uri="{FF2B5EF4-FFF2-40B4-BE49-F238E27FC236}">
                    <a16:creationId xmlns:a16="http://schemas.microsoft.com/office/drawing/2014/main" id="{A03EB47F-EF20-49A3-9168-C6FF4AEA10DF}"/>
                  </a:ext>
                </a:extLst>
              </p:cNvPr>
              <p:cNvSpPr/>
              <p:nvPr/>
            </p:nvSpPr>
            <p:spPr>
              <a:xfrm>
                <a:off x="4214877" y="2487899"/>
                <a:ext cx="540533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Funct7</a:t>
                </a:r>
                <a:endParaRPr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7" name="矩形 456">
                <a:extLst>
                  <a:ext uri="{FF2B5EF4-FFF2-40B4-BE49-F238E27FC236}">
                    <a16:creationId xmlns:a16="http://schemas.microsoft.com/office/drawing/2014/main" id="{CCDEEAFE-320B-46C2-8C25-38CBDE5079A9}"/>
                  </a:ext>
                </a:extLst>
              </p:cNvPr>
              <p:cNvSpPr/>
              <p:nvPr/>
            </p:nvSpPr>
            <p:spPr>
              <a:xfrm>
                <a:off x="8150033" y="4987743"/>
                <a:ext cx="1231427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BranchAddress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42" name="矩形 341">
              <a:extLst>
                <a:ext uri="{FF2B5EF4-FFF2-40B4-BE49-F238E27FC236}">
                  <a16:creationId xmlns:a16="http://schemas.microsoft.com/office/drawing/2014/main" id="{BBB2C87E-201E-435E-808B-6F9CA6B4D3CB}"/>
                </a:ext>
              </a:extLst>
            </p:cNvPr>
            <p:cNvSpPr/>
            <p:nvPr/>
          </p:nvSpPr>
          <p:spPr>
            <a:xfrm>
              <a:off x="3369159" y="3405200"/>
              <a:ext cx="524503" cy="2674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38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Instr</a:t>
              </a:r>
              <a:endParaRPr lang="zh-CN" altLang="en-US" sz="1138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765D7A1B-CF78-47EE-A9EC-089C54242AA8}"/>
              </a:ext>
            </a:extLst>
          </p:cNvPr>
          <p:cNvGrpSpPr/>
          <p:nvPr/>
        </p:nvGrpSpPr>
        <p:grpSpPr>
          <a:xfrm>
            <a:off x="7786204" y="5146854"/>
            <a:ext cx="407876" cy="694073"/>
            <a:chOff x="9836986" y="5214013"/>
            <a:chExt cx="493968" cy="840575"/>
          </a:xfrm>
        </p:grpSpPr>
        <p:sp>
          <p:nvSpPr>
            <p:cNvPr id="165" name="任意多边形 178">
              <a:extLst>
                <a:ext uri="{FF2B5EF4-FFF2-40B4-BE49-F238E27FC236}">
                  <a16:creationId xmlns:a16="http://schemas.microsoft.com/office/drawing/2014/main" id="{A2100713-3BC9-4988-8750-B8A6C60260D0}"/>
                </a:ext>
              </a:extLst>
            </p:cNvPr>
            <p:cNvSpPr/>
            <p:nvPr/>
          </p:nvSpPr>
          <p:spPr>
            <a:xfrm rot="5400000">
              <a:off x="9634310" y="5416689"/>
              <a:ext cx="840575" cy="435224"/>
            </a:xfrm>
            <a:custGeom>
              <a:avLst/>
              <a:gdLst>
                <a:gd name="connsiteX0" fmla="*/ 0 w 854252"/>
                <a:gd name="connsiteY0" fmla="*/ 437542 h 437542"/>
                <a:gd name="connsiteX1" fmla="*/ 206826 w 854252"/>
                <a:gd name="connsiteY1" fmla="*/ 0 h 437542"/>
                <a:gd name="connsiteX2" fmla="*/ 647426 w 854252"/>
                <a:gd name="connsiteY2" fmla="*/ 0 h 437542"/>
                <a:gd name="connsiteX3" fmla="*/ 854252 w 854252"/>
                <a:gd name="connsiteY3" fmla="*/ 437542 h 437542"/>
                <a:gd name="connsiteX4" fmla="*/ 478973 w 854252"/>
                <a:gd name="connsiteY4" fmla="*/ 437542 h 437542"/>
                <a:gd name="connsiteX5" fmla="*/ 422076 w 854252"/>
                <a:gd name="connsiteY5" fmla="*/ 321778 h 437542"/>
                <a:gd name="connsiteX6" fmla="*/ 365179 w 854252"/>
                <a:gd name="connsiteY6" fmla="*/ 437542 h 437542"/>
                <a:gd name="connsiteX7" fmla="*/ 0 w 854252"/>
                <a:gd name="connsiteY7" fmla="*/ 437542 h 43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4252" h="437542">
                  <a:moveTo>
                    <a:pt x="0" y="437542"/>
                  </a:moveTo>
                  <a:lnTo>
                    <a:pt x="206826" y="0"/>
                  </a:lnTo>
                  <a:lnTo>
                    <a:pt x="647426" y="0"/>
                  </a:lnTo>
                  <a:lnTo>
                    <a:pt x="854252" y="437542"/>
                  </a:lnTo>
                  <a:lnTo>
                    <a:pt x="478973" y="437542"/>
                  </a:lnTo>
                  <a:lnTo>
                    <a:pt x="422076" y="321778"/>
                  </a:lnTo>
                  <a:lnTo>
                    <a:pt x="365179" y="437542"/>
                  </a:lnTo>
                  <a:lnTo>
                    <a:pt x="0" y="437542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7E7CD7FC-96DD-48A9-AECE-121AE9363207}"/>
                </a:ext>
              </a:extLst>
            </p:cNvPr>
            <p:cNvSpPr/>
            <p:nvPr/>
          </p:nvSpPr>
          <p:spPr>
            <a:xfrm rot="5400000">
              <a:off x="9924822" y="5423647"/>
              <a:ext cx="402250" cy="4100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dirty="0"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+</a:t>
              </a:r>
              <a:endParaRPr lang="zh-CN" altLang="en-US" sz="1600" dirty="0">
                <a:latin typeface="Segoe UI Black" panose="020B0A02040204020203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4" name="组合 263">
            <a:extLst>
              <a:ext uri="{FF2B5EF4-FFF2-40B4-BE49-F238E27FC236}">
                <a16:creationId xmlns:a16="http://schemas.microsoft.com/office/drawing/2014/main" id="{ED3C0ED4-7216-4929-86FA-3022CED5CFE8}"/>
              </a:ext>
            </a:extLst>
          </p:cNvPr>
          <p:cNvGrpSpPr/>
          <p:nvPr/>
        </p:nvGrpSpPr>
        <p:grpSpPr>
          <a:xfrm>
            <a:off x="1268309" y="3498142"/>
            <a:ext cx="211006" cy="1776964"/>
            <a:chOff x="1268309" y="3498142"/>
            <a:chExt cx="211006" cy="1776964"/>
          </a:xfrm>
        </p:grpSpPr>
        <p:cxnSp>
          <p:nvCxnSpPr>
            <p:cNvPr id="265" name="直接连接符 264">
              <a:extLst>
                <a:ext uri="{FF2B5EF4-FFF2-40B4-BE49-F238E27FC236}">
                  <a16:creationId xmlns:a16="http://schemas.microsoft.com/office/drawing/2014/main" id="{64E12616-ADD2-4C7F-8AAD-7CE3CBEDE1EA}"/>
                </a:ext>
              </a:extLst>
            </p:cNvPr>
            <p:cNvCxnSpPr>
              <a:cxnSpLocks/>
            </p:cNvCxnSpPr>
            <p:nvPr/>
          </p:nvCxnSpPr>
          <p:spPr>
            <a:xfrm>
              <a:off x="1268309" y="3498142"/>
              <a:ext cx="0" cy="1776964"/>
            </a:xfrm>
            <a:prstGeom prst="line">
              <a:avLst/>
            </a:prstGeom>
            <a:noFill/>
            <a:ln w="6350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6" name="直接连接符 265">
              <a:extLst>
                <a:ext uri="{FF2B5EF4-FFF2-40B4-BE49-F238E27FC236}">
                  <a16:creationId xmlns:a16="http://schemas.microsoft.com/office/drawing/2014/main" id="{C6F59113-F8E2-40E0-8F39-6F0CDB61297F}"/>
                </a:ext>
              </a:extLst>
            </p:cNvPr>
            <p:cNvCxnSpPr/>
            <p:nvPr/>
          </p:nvCxnSpPr>
          <p:spPr>
            <a:xfrm>
              <a:off x="1274492" y="3498142"/>
              <a:ext cx="204823" cy="0"/>
            </a:xfrm>
            <a:prstGeom prst="line">
              <a:avLst/>
            </a:prstGeom>
            <a:noFill/>
            <a:ln w="6350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267" name="直接连接符 266">
            <a:extLst>
              <a:ext uri="{FF2B5EF4-FFF2-40B4-BE49-F238E27FC236}">
                <a16:creationId xmlns:a16="http://schemas.microsoft.com/office/drawing/2014/main" id="{34945F44-209B-40F6-89A9-7C65C18EBE79}"/>
              </a:ext>
            </a:extLst>
          </p:cNvPr>
          <p:cNvCxnSpPr>
            <a:cxnSpLocks/>
          </p:cNvCxnSpPr>
          <p:nvPr/>
        </p:nvCxnSpPr>
        <p:spPr>
          <a:xfrm flipV="1">
            <a:off x="7299674" y="4206722"/>
            <a:ext cx="438559" cy="3344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连接符 267">
            <a:extLst>
              <a:ext uri="{FF2B5EF4-FFF2-40B4-BE49-F238E27FC236}">
                <a16:creationId xmlns:a16="http://schemas.microsoft.com/office/drawing/2014/main" id="{664D3688-A667-4354-8785-9968B75AAE9D}"/>
              </a:ext>
            </a:extLst>
          </p:cNvPr>
          <p:cNvCxnSpPr/>
          <p:nvPr/>
        </p:nvCxnSpPr>
        <p:spPr>
          <a:xfrm>
            <a:off x="6240140" y="3658970"/>
            <a:ext cx="1476815" cy="1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>
            <a:extLst>
              <a:ext uri="{FF2B5EF4-FFF2-40B4-BE49-F238E27FC236}">
                <a16:creationId xmlns:a16="http://schemas.microsoft.com/office/drawing/2014/main" id="{8A32489C-5DE1-4425-868E-7837935CCC23}"/>
              </a:ext>
            </a:extLst>
          </p:cNvPr>
          <p:cNvCxnSpPr>
            <a:cxnSpLocks/>
          </p:cNvCxnSpPr>
          <p:nvPr/>
        </p:nvCxnSpPr>
        <p:spPr>
          <a:xfrm>
            <a:off x="1268309" y="5276085"/>
            <a:ext cx="520767" cy="0"/>
          </a:xfrm>
          <a:prstGeom prst="line">
            <a:avLst/>
          </a:prstGeom>
          <a:noFill/>
          <a:ln w="6350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0" name="直接连接符 269">
            <a:extLst>
              <a:ext uri="{FF2B5EF4-FFF2-40B4-BE49-F238E27FC236}">
                <a16:creationId xmlns:a16="http://schemas.microsoft.com/office/drawing/2014/main" id="{C0DB8054-F129-407A-B3B0-58DD87E026DF}"/>
              </a:ext>
            </a:extLst>
          </p:cNvPr>
          <p:cNvCxnSpPr>
            <a:cxnSpLocks/>
          </p:cNvCxnSpPr>
          <p:nvPr/>
        </p:nvCxnSpPr>
        <p:spPr>
          <a:xfrm>
            <a:off x="6166499" y="4036326"/>
            <a:ext cx="924532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连接符 270">
            <a:extLst>
              <a:ext uri="{FF2B5EF4-FFF2-40B4-BE49-F238E27FC236}">
                <a16:creationId xmlns:a16="http://schemas.microsoft.com/office/drawing/2014/main" id="{F90362DB-4800-4DCC-AF17-A5996F3DD1A9}"/>
              </a:ext>
            </a:extLst>
          </p:cNvPr>
          <p:cNvCxnSpPr>
            <a:cxnSpLocks/>
          </p:cNvCxnSpPr>
          <p:nvPr/>
        </p:nvCxnSpPr>
        <p:spPr>
          <a:xfrm>
            <a:off x="4156198" y="4617164"/>
            <a:ext cx="741188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连接符 271">
            <a:extLst>
              <a:ext uri="{FF2B5EF4-FFF2-40B4-BE49-F238E27FC236}">
                <a16:creationId xmlns:a16="http://schemas.microsoft.com/office/drawing/2014/main" id="{620272C8-38DB-4B7C-BF55-DDFB145B7994}"/>
              </a:ext>
            </a:extLst>
          </p:cNvPr>
          <p:cNvCxnSpPr/>
          <p:nvPr/>
        </p:nvCxnSpPr>
        <p:spPr>
          <a:xfrm>
            <a:off x="3920271" y="3979360"/>
            <a:ext cx="1004244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连接符 272">
            <a:extLst>
              <a:ext uri="{FF2B5EF4-FFF2-40B4-BE49-F238E27FC236}">
                <a16:creationId xmlns:a16="http://schemas.microsoft.com/office/drawing/2014/main" id="{2D805488-FA3D-4B3C-A1A1-93DE6CCEB401}"/>
              </a:ext>
            </a:extLst>
          </p:cNvPr>
          <p:cNvCxnSpPr/>
          <p:nvPr/>
        </p:nvCxnSpPr>
        <p:spPr>
          <a:xfrm>
            <a:off x="3899768" y="3659137"/>
            <a:ext cx="1004244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CD68D544-6E40-4976-8AB7-A6F602D13F40}"/>
              </a:ext>
            </a:extLst>
          </p:cNvPr>
          <p:cNvGrpSpPr/>
          <p:nvPr/>
        </p:nvGrpSpPr>
        <p:grpSpPr>
          <a:xfrm>
            <a:off x="4873211" y="2161034"/>
            <a:ext cx="3060091" cy="1388582"/>
            <a:chOff x="4873211" y="2161034"/>
            <a:chExt cx="3060091" cy="1388582"/>
          </a:xfrm>
        </p:grpSpPr>
        <p:grpSp>
          <p:nvGrpSpPr>
            <p:cNvPr id="274" name="组合 273">
              <a:extLst>
                <a:ext uri="{FF2B5EF4-FFF2-40B4-BE49-F238E27FC236}">
                  <a16:creationId xmlns:a16="http://schemas.microsoft.com/office/drawing/2014/main" id="{7EA52927-F12E-4212-86B5-DDC5D6D8B9D7}"/>
                </a:ext>
              </a:extLst>
            </p:cNvPr>
            <p:cNvGrpSpPr/>
            <p:nvPr/>
          </p:nvGrpSpPr>
          <p:grpSpPr>
            <a:xfrm>
              <a:off x="4873362" y="2412581"/>
              <a:ext cx="3059940" cy="1137035"/>
              <a:chOff x="5039741" y="3208161"/>
              <a:chExt cx="597546" cy="457491"/>
            </a:xfrm>
          </p:grpSpPr>
          <p:cxnSp>
            <p:nvCxnSpPr>
              <p:cNvPr id="275" name="直接连接符 274">
                <a:extLst>
                  <a:ext uri="{FF2B5EF4-FFF2-40B4-BE49-F238E27FC236}">
                    <a16:creationId xmlns:a16="http://schemas.microsoft.com/office/drawing/2014/main" id="{E8DF5978-498B-42A1-80B3-F33A46E1A555}"/>
                  </a:ext>
                </a:extLst>
              </p:cNvPr>
              <p:cNvCxnSpPr/>
              <p:nvPr/>
            </p:nvCxnSpPr>
            <p:spPr>
              <a:xfrm>
                <a:off x="5637287" y="3208161"/>
                <a:ext cx="0" cy="457491"/>
              </a:xfrm>
              <a:prstGeom prst="line">
                <a:avLst/>
              </a:prstGeom>
              <a:noFill/>
              <a:ln w="38100" cap="sq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6" name="直接连接符 275">
                <a:extLst>
                  <a:ext uri="{FF2B5EF4-FFF2-40B4-BE49-F238E27FC236}">
                    <a16:creationId xmlns:a16="http://schemas.microsoft.com/office/drawing/2014/main" id="{A485DDCA-6DD2-4644-9C49-098BCDF2DA5E}"/>
                  </a:ext>
                </a:extLst>
              </p:cNvPr>
              <p:cNvCxnSpPr/>
              <p:nvPr/>
            </p:nvCxnSpPr>
            <p:spPr>
              <a:xfrm>
                <a:off x="5039741" y="3208161"/>
                <a:ext cx="597546" cy="0"/>
              </a:xfrm>
              <a:prstGeom prst="line">
                <a:avLst/>
              </a:prstGeom>
              <a:noFill/>
              <a:ln w="38100" cap="sq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80" name="矩形 279">
              <a:extLst>
                <a:ext uri="{FF2B5EF4-FFF2-40B4-BE49-F238E27FC236}">
                  <a16:creationId xmlns:a16="http://schemas.microsoft.com/office/drawing/2014/main" id="{52ADC68B-BD25-4A9D-A92C-EC7909D605BB}"/>
                </a:ext>
              </a:extLst>
            </p:cNvPr>
            <p:cNvSpPr/>
            <p:nvPr/>
          </p:nvSpPr>
          <p:spPr>
            <a:xfrm>
              <a:off x="4873211" y="2161034"/>
              <a:ext cx="657552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AluOP</a:t>
              </a:r>
              <a:endParaRPr lang="zh-CN" altLang="en-US" sz="1327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0615C7E6-4A44-4219-B022-6272D4B9DFD8}"/>
              </a:ext>
            </a:extLst>
          </p:cNvPr>
          <p:cNvGrpSpPr/>
          <p:nvPr/>
        </p:nvGrpSpPr>
        <p:grpSpPr>
          <a:xfrm>
            <a:off x="4873211" y="2590838"/>
            <a:ext cx="836704" cy="702351"/>
            <a:chOff x="4873211" y="2590838"/>
            <a:chExt cx="836704" cy="702351"/>
          </a:xfrm>
        </p:grpSpPr>
        <p:grpSp>
          <p:nvGrpSpPr>
            <p:cNvPr id="277" name="组合 276">
              <a:extLst>
                <a:ext uri="{FF2B5EF4-FFF2-40B4-BE49-F238E27FC236}">
                  <a16:creationId xmlns:a16="http://schemas.microsoft.com/office/drawing/2014/main" id="{05D02187-338E-4555-B5F9-53D365704B5A}"/>
                </a:ext>
              </a:extLst>
            </p:cNvPr>
            <p:cNvGrpSpPr/>
            <p:nvPr/>
          </p:nvGrpSpPr>
          <p:grpSpPr>
            <a:xfrm>
              <a:off x="4894828" y="2843029"/>
              <a:ext cx="705542" cy="450160"/>
              <a:chOff x="5039741" y="3208161"/>
              <a:chExt cx="597546" cy="457491"/>
            </a:xfrm>
          </p:grpSpPr>
          <p:cxnSp>
            <p:nvCxnSpPr>
              <p:cNvPr id="278" name="直接连接符 277">
                <a:extLst>
                  <a:ext uri="{FF2B5EF4-FFF2-40B4-BE49-F238E27FC236}">
                    <a16:creationId xmlns:a16="http://schemas.microsoft.com/office/drawing/2014/main" id="{2685D062-0595-47D7-8E13-8F5FF1BA8AFE}"/>
                  </a:ext>
                </a:extLst>
              </p:cNvPr>
              <p:cNvCxnSpPr/>
              <p:nvPr/>
            </p:nvCxnSpPr>
            <p:spPr>
              <a:xfrm>
                <a:off x="5637287" y="3208161"/>
                <a:ext cx="0" cy="457491"/>
              </a:xfrm>
              <a:prstGeom prst="line">
                <a:avLst/>
              </a:prstGeom>
              <a:noFill/>
              <a:ln w="28575" cap="sq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9" name="直接连接符 278">
                <a:extLst>
                  <a:ext uri="{FF2B5EF4-FFF2-40B4-BE49-F238E27FC236}">
                    <a16:creationId xmlns:a16="http://schemas.microsoft.com/office/drawing/2014/main" id="{767F8773-5B0B-4E22-B25C-E778CFE0CC0A}"/>
                  </a:ext>
                </a:extLst>
              </p:cNvPr>
              <p:cNvCxnSpPr/>
              <p:nvPr/>
            </p:nvCxnSpPr>
            <p:spPr>
              <a:xfrm>
                <a:off x="5039741" y="3208161"/>
                <a:ext cx="597546" cy="0"/>
              </a:xfrm>
              <a:prstGeom prst="line">
                <a:avLst/>
              </a:prstGeom>
              <a:noFill/>
              <a:ln w="28575" cap="sq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81" name="矩形 280">
              <a:extLst>
                <a:ext uri="{FF2B5EF4-FFF2-40B4-BE49-F238E27FC236}">
                  <a16:creationId xmlns:a16="http://schemas.microsoft.com/office/drawing/2014/main" id="{35E142AB-1229-4BFB-82F8-B948D273112D}"/>
                </a:ext>
              </a:extLst>
            </p:cNvPr>
            <p:cNvSpPr/>
            <p:nvPr/>
          </p:nvSpPr>
          <p:spPr>
            <a:xfrm>
              <a:off x="4873211" y="2590838"/>
              <a:ext cx="836704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RegWrite</a:t>
              </a:r>
              <a:endParaRPr lang="zh-CN" altLang="en-US" sz="1327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83" name="直接连接符 282">
            <a:extLst>
              <a:ext uri="{FF2B5EF4-FFF2-40B4-BE49-F238E27FC236}">
                <a16:creationId xmlns:a16="http://schemas.microsoft.com/office/drawing/2014/main" id="{D442E35C-CABD-498A-BC53-7C76E2266382}"/>
              </a:ext>
            </a:extLst>
          </p:cNvPr>
          <p:cNvCxnSpPr>
            <a:cxnSpLocks/>
          </p:cNvCxnSpPr>
          <p:nvPr/>
        </p:nvCxnSpPr>
        <p:spPr>
          <a:xfrm flipV="1">
            <a:off x="2080105" y="3857240"/>
            <a:ext cx="0" cy="95627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矩形 283">
            <a:extLst>
              <a:ext uri="{FF2B5EF4-FFF2-40B4-BE49-F238E27FC236}">
                <a16:creationId xmlns:a16="http://schemas.microsoft.com/office/drawing/2014/main" id="{8FC10486-3B84-4628-9CD1-35A71B9A60F9}"/>
              </a:ext>
            </a:extLst>
          </p:cNvPr>
          <p:cNvSpPr/>
          <p:nvPr/>
        </p:nvSpPr>
        <p:spPr>
          <a:xfrm>
            <a:off x="1843897" y="3902157"/>
            <a:ext cx="50687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zh-CN" altLang="en-US" sz="1327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5" name="矩形 284">
            <a:extLst>
              <a:ext uri="{FF2B5EF4-FFF2-40B4-BE49-F238E27FC236}">
                <a16:creationId xmlns:a16="http://schemas.microsoft.com/office/drawing/2014/main" id="{5229E7A2-5F5D-4D8D-BD39-2CBAA0762689}"/>
              </a:ext>
            </a:extLst>
          </p:cNvPr>
          <p:cNvSpPr/>
          <p:nvPr/>
        </p:nvSpPr>
        <p:spPr>
          <a:xfrm>
            <a:off x="1879799" y="3103899"/>
            <a:ext cx="434734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17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lang="zh-CN" altLang="en-US" sz="1517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286" name="组合 285">
            <a:extLst>
              <a:ext uri="{FF2B5EF4-FFF2-40B4-BE49-F238E27FC236}">
                <a16:creationId xmlns:a16="http://schemas.microsoft.com/office/drawing/2014/main" id="{DDE90274-5B83-4303-B6F5-F7085D8AC6BC}"/>
              </a:ext>
            </a:extLst>
          </p:cNvPr>
          <p:cNvGrpSpPr/>
          <p:nvPr/>
        </p:nvGrpSpPr>
        <p:grpSpPr>
          <a:xfrm>
            <a:off x="2521077" y="3333662"/>
            <a:ext cx="895566" cy="1370404"/>
            <a:chOff x="2153669" y="3581315"/>
            <a:chExt cx="981236" cy="1387999"/>
          </a:xfrm>
        </p:grpSpPr>
        <p:sp>
          <p:nvSpPr>
            <p:cNvPr id="287" name="矩形 286">
              <a:extLst>
                <a:ext uri="{FF2B5EF4-FFF2-40B4-BE49-F238E27FC236}">
                  <a16:creationId xmlns:a16="http://schemas.microsoft.com/office/drawing/2014/main" id="{52ACC12E-C423-414E-9E30-D1B1C61DCE1E}"/>
                </a:ext>
              </a:extLst>
            </p:cNvPr>
            <p:cNvSpPr/>
            <p:nvPr/>
          </p:nvSpPr>
          <p:spPr>
            <a:xfrm>
              <a:off x="2162582" y="3581315"/>
              <a:ext cx="920297" cy="138799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288" name="矩形 287">
              <a:extLst>
                <a:ext uri="{FF2B5EF4-FFF2-40B4-BE49-F238E27FC236}">
                  <a16:creationId xmlns:a16="http://schemas.microsoft.com/office/drawing/2014/main" id="{1ADA0FAB-5A0F-4FCC-8135-B1603C0E76E7}"/>
                </a:ext>
              </a:extLst>
            </p:cNvPr>
            <p:cNvSpPr/>
            <p:nvPr/>
          </p:nvSpPr>
          <p:spPr>
            <a:xfrm>
              <a:off x="2672635" y="3769167"/>
              <a:ext cx="462270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lang="zh-CN" altLang="en-US" sz="1327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9" name="矩形 288">
              <a:extLst>
                <a:ext uri="{FF2B5EF4-FFF2-40B4-BE49-F238E27FC236}">
                  <a16:creationId xmlns:a16="http://schemas.microsoft.com/office/drawing/2014/main" id="{933FE593-E3FB-4661-B733-082E21B44A6A}"/>
                </a:ext>
              </a:extLst>
            </p:cNvPr>
            <p:cNvSpPr/>
            <p:nvPr/>
          </p:nvSpPr>
          <p:spPr>
            <a:xfrm>
              <a:off x="2153669" y="3768090"/>
              <a:ext cx="337571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1327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0" name="矩形 289">
              <a:extLst>
                <a:ext uri="{FF2B5EF4-FFF2-40B4-BE49-F238E27FC236}">
                  <a16:creationId xmlns:a16="http://schemas.microsoft.com/office/drawing/2014/main" id="{53C089F8-077D-4061-9A87-80CF52DA0DE4}"/>
                </a:ext>
              </a:extLst>
            </p:cNvPr>
            <p:cNvSpPr/>
            <p:nvPr/>
          </p:nvSpPr>
          <p:spPr>
            <a:xfrm>
              <a:off x="2247903" y="4158047"/>
              <a:ext cx="760851" cy="5072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77"/>
              <a:r>
                <a:rPr lang="zh-CN" altLang="en-US" sz="1327" b="1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指令</a:t>
              </a:r>
              <a:endParaRPr lang="en-US" altLang="zh-CN" sz="1327" b="1" kern="0" dirty="0">
                <a:solidFill>
                  <a:schemeClr val="bg1"/>
                </a:solidFill>
                <a:latin typeface="微软雅黑"/>
                <a:ea typeface="微软雅黑"/>
              </a:endParaRPr>
            </a:p>
            <a:p>
              <a:pPr algn="ctr" defTabSz="914277"/>
              <a:r>
                <a:rPr lang="zh-CN" altLang="en-US" sz="1327" b="1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存储器</a:t>
              </a:r>
            </a:p>
          </p:txBody>
        </p:sp>
      </p:grpSp>
      <p:sp>
        <p:nvSpPr>
          <p:cNvPr id="291" name="矩形 290">
            <a:extLst>
              <a:ext uri="{FF2B5EF4-FFF2-40B4-BE49-F238E27FC236}">
                <a16:creationId xmlns:a16="http://schemas.microsoft.com/office/drawing/2014/main" id="{EEFD4076-4C14-4CE8-92DD-5937F0691428}"/>
              </a:ext>
            </a:extLst>
          </p:cNvPr>
          <p:cNvSpPr/>
          <p:nvPr/>
        </p:nvSpPr>
        <p:spPr>
          <a:xfrm>
            <a:off x="3328317" y="3395095"/>
            <a:ext cx="622286" cy="267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38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指令字</a:t>
            </a:r>
          </a:p>
        </p:txBody>
      </p:sp>
      <p:sp>
        <p:nvSpPr>
          <p:cNvPr id="292" name="矩形 291">
            <a:extLst>
              <a:ext uri="{FF2B5EF4-FFF2-40B4-BE49-F238E27FC236}">
                <a16:creationId xmlns:a16="http://schemas.microsoft.com/office/drawing/2014/main" id="{783B6499-0269-49D8-A88A-33A8BE725595}"/>
              </a:ext>
            </a:extLst>
          </p:cNvPr>
          <p:cNvSpPr/>
          <p:nvPr/>
        </p:nvSpPr>
        <p:spPr>
          <a:xfrm>
            <a:off x="2341645" y="5347724"/>
            <a:ext cx="205122" cy="296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3" name="直接连接符 292">
            <a:extLst>
              <a:ext uri="{FF2B5EF4-FFF2-40B4-BE49-F238E27FC236}">
                <a16:creationId xmlns:a16="http://schemas.microsoft.com/office/drawing/2014/main" id="{AB917488-CB00-479F-8B22-5B9B90A1DF94}"/>
              </a:ext>
            </a:extLst>
          </p:cNvPr>
          <p:cNvCxnSpPr>
            <a:cxnSpLocks/>
          </p:cNvCxnSpPr>
          <p:nvPr/>
        </p:nvCxnSpPr>
        <p:spPr>
          <a:xfrm>
            <a:off x="2108739" y="5490924"/>
            <a:ext cx="287167" cy="0"/>
          </a:xfrm>
          <a:prstGeom prst="line">
            <a:avLst/>
          </a:prstGeom>
          <a:noFill/>
          <a:ln w="6350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4" name="流程图: 手动操作 293">
            <a:extLst>
              <a:ext uri="{FF2B5EF4-FFF2-40B4-BE49-F238E27FC236}">
                <a16:creationId xmlns:a16="http://schemas.microsoft.com/office/drawing/2014/main" id="{61494053-DC8E-4CC8-93FB-480D70E0316A}"/>
              </a:ext>
            </a:extLst>
          </p:cNvPr>
          <p:cNvSpPr/>
          <p:nvPr/>
        </p:nvSpPr>
        <p:spPr>
          <a:xfrm rot="16200000">
            <a:off x="1338154" y="3530605"/>
            <a:ext cx="505805" cy="214765"/>
          </a:xfrm>
          <a:prstGeom prst="flowChartManualOperation">
            <a:avLst/>
          </a:prstGeom>
          <a:solidFill>
            <a:srgbClr val="FFFF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295" name="矩形 294">
            <a:extLst>
              <a:ext uri="{FF2B5EF4-FFF2-40B4-BE49-F238E27FC236}">
                <a16:creationId xmlns:a16="http://schemas.microsoft.com/office/drawing/2014/main" id="{CBBF3C92-0B62-42A3-BE84-D52996BF8EB0}"/>
              </a:ext>
            </a:extLst>
          </p:cNvPr>
          <p:cNvSpPr/>
          <p:nvPr/>
        </p:nvSpPr>
        <p:spPr>
          <a:xfrm>
            <a:off x="1425427" y="3379391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6" name="流程图: 手动操作 295">
            <a:extLst>
              <a:ext uri="{FF2B5EF4-FFF2-40B4-BE49-F238E27FC236}">
                <a16:creationId xmlns:a16="http://schemas.microsoft.com/office/drawing/2014/main" id="{2DA186FF-F6D7-4756-A9E4-002BEFE6ABAF}"/>
              </a:ext>
            </a:extLst>
          </p:cNvPr>
          <p:cNvSpPr/>
          <p:nvPr/>
        </p:nvSpPr>
        <p:spPr>
          <a:xfrm rot="16200000">
            <a:off x="6946384" y="4059841"/>
            <a:ext cx="505805" cy="214765"/>
          </a:xfrm>
          <a:prstGeom prst="flowChartManualOperation">
            <a:avLst/>
          </a:prstGeom>
          <a:solidFill>
            <a:srgbClr val="FFFF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297" name="矩形 296">
            <a:extLst>
              <a:ext uri="{FF2B5EF4-FFF2-40B4-BE49-F238E27FC236}">
                <a16:creationId xmlns:a16="http://schemas.microsoft.com/office/drawing/2014/main" id="{DD02D895-EE56-4B04-9B36-812ADDDB9863}"/>
              </a:ext>
            </a:extLst>
          </p:cNvPr>
          <p:cNvSpPr/>
          <p:nvPr/>
        </p:nvSpPr>
        <p:spPr>
          <a:xfrm>
            <a:off x="7035893" y="3917424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8" name="流程图: 手动操作 297">
            <a:extLst>
              <a:ext uri="{FF2B5EF4-FFF2-40B4-BE49-F238E27FC236}">
                <a16:creationId xmlns:a16="http://schemas.microsoft.com/office/drawing/2014/main" id="{D8F722AD-C20C-4954-8202-74CBF67991B4}"/>
              </a:ext>
            </a:extLst>
          </p:cNvPr>
          <p:cNvSpPr/>
          <p:nvPr/>
        </p:nvSpPr>
        <p:spPr>
          <a:xfrm rot="16200000">
            <a:off x="10659197" y="3715626"/>
            <a:ext cx="505805" cy="214765"/>
          </a:xfrm>
          <a:prstGeom prst="flowChartManualOperation">
            <a:avLst/>
          </a:prstGeom>
          <a:solidFill>
            <a:srgbClr val="FFFF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299" name="矩形 298">
            <a:extLst>
              <a:ext uri="{FF2B5EF4-FFF2-40B4-BE49-F238E27FC236}">
                <a16:creationId xmlns:a16="http://schemas.microsoft.com/office/drawing/2014/main" id="{0825705D-56C2-4DD5-9029-1B60386F4F67}"/>
              </a:ext>
            </a:extLst>
          </p:cNvPr>
          <p:cNvSpPr/>
          <p:nvPr/>
        </p:nvSpPr>
        <p:spPr>
          <a:xfrm>
            <a:off x="10750288" y="3588822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0" name="直接连接符 299">
            <a:extLst>
              <a:ext uri="{FF2B5EF4-FFF2-40B4-BE49-F238E27FC236}">
                <a16:creationId xmlns:a16="http://schemas.microsoft.com/office/drawing/2014/main" id="{7A9E068A-662A-4C0E-95BC-E632E377DDB9}"/>
              </a:ext>
            </a:extLst>
          </p:cNvPr>
          <p:cNvCxnSpPr>
            <a:cxnSpLocks/>
          </p:cNvCxnSpPr>
          <p:nvPr/>
        </p:nvCxnSpPr>
        <p:spPr>
          <a:xfrm>
            <a:off x="8160317" y="3935688"/>
            <a:ext cx="1160567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直接连接符 300">
            <a:extLst>
              <a:ext uri="{FF2B5EF4-FFF2-40B4-BE49-F238E27FC236}">
                <a16:creationId xmlns:a16="http://schemas.microsoft.com/office/drawing/2014/main" id="{69B6BA21-2C3C-40FB-B600-DCDBFB2039A3}"/>
              </a:ext>
            </a:extLst>
          </p:cNvPr>
          <p:cNvCxnSpPr/>
          <p:nvPr/>
        </p:nvCxnSpPr>
        <p:spPr>
          <a:xfrm>
            <a:off x="10065087" y="3934916"/>
            <a:ext cx="73963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矩形 301">
            <a:extLst>
              <a:ext uri="{FF2B5EF4-FFF2-40B4-BE49-F238E27FC236}">
                <a16:creationId xmlns:a16="http://schemas.microsoft.com/office/drawing/2014/main" id="{BE2C7534-A99E-447E-A665-E125DB50B430}"/>
              </a:ext>
            </a:extLst>
          </p:cNvPr>
          <p:cNvSpPr/>
          <p:nvPr/>
        </p:nvSpPr>
        <p:spPr>
          <a:xfrm>
            <a:off x="10011268" y="3674099"/>
            <a:ext cx="8547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ReadData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3" name="任意多边形: 形状 256">
            <a:extLst>
              <a:ext uri="{FF2B5EF4-FFF2-40B4-BE49-F238E27FC236}">
                <a16:creationId xmlns:a16="http://schemas.microsoft.com/office/drawing/2014/main" id="{95DDE7E3-869B-4FA8-AE08-265E1C18E65F}"/>
              </a:ext>
            </a:extLst>
          </p:cNvPr>
          <p:cNvSpPr/>
          <p:nvPr/>
        </p:nvSpPr>
        <p:spPr>
          <a:xfrm flipV="1">
            <a:off x="11019482" y="3659045"/>
            <a:ext cx="213448" cy="145964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cxnSp>
        <p:nvCxnSpPr>
          <p:cNvPr id="304" name="直接连接符 303">
            <a:extLst>
              <a:ext uri="{FF2B5EF4-FFF2-40B4-BE49-F238E27FC236}">
                <a16:creationId xmlns:a16="http://schemas.microsoft.com/office/drawing/2014/main" id="{161CACF6-75EE-4A68-8098-A3E5E2657522}"/>
              </a:ext>
            </a:extLst>
          </p:cNvPr>
          <p:cNvCxnSpPr>
            <a:cxnSpLocks/>
          </p:cNvCxnSpPr>
          <p:nvPr/>
        </p:nvCxnSpPr>
        <p:spPr>
          <a:xfrm>
            <a:off x="11241065" y="3766855"/>
            <a:ext cx="0" cy="2683994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直接连接符 304">
            <a:extLst>
              <a:ext uri="{FF2B5EF4-FFF2-40B4-BE49-F238E27FC236}">
                <a16:creationId xmlns:a16="http://schemas.microsoft.com/office/drawing/2014/main" id="{F7D351D2-3D6B-4C7E-BCD2-7B87E85B019C}"/>
              </a:ext>
            </a:extLst>
          </p:cNvPr>
          <p:cNvCxnSpPr>
            <a:cxnSpLocks/>
          </p:cNvCxnSpPr>
          <p:nvPr/>
        </p:nvCxnSpPr>
        <p:spPr>
          <a:xfrm>
            <a:off x="4155857" y="4577712"/>
            <a:ext cx="0" cy="1854832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直接连接符 305">
            <a:extLst>
              <a:ext uri="{FF2B5EF4-FFF2-40B4-BE49-F238E27FC236}">
                <a16:creationId xmlns:a16="http://schemas.microsoft.com/office/drawing/2014/main" id="{C5C24822-66B9-4296-A8A9-B52BAF649D2E}"/>
              </a:ext>
            </a:extLst>
          </p:cNvPr>
          <p:cNvCxnSpPr>
            <a:cxnSpLocks/>
          </p:cNvCxnSpPr>
          <p:nvPr/>
        </p:nvCxnSpPr>
        <p:spPr>
          <a:xfrm>
            <a:off x="4117030" y="6455308"/>
            <a:ext cx="7161394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直接连接符 306">
            <a:extLst>
              <a:ext uri="{FF2B5EF4-FFF2-40B4-BE49-F238E27FC236}">
                <a16:creationId xmlns:a16="http://schemas.microsoft.com/office/drawing/2014/main" id="{A0F450EA-7EBC-4633-9F8E-2F54AFBC4B70}"/>
              </a:ext>
            </a:extLst>
          </p:cNvPr>
          <p:cNvCxnSpPr>
            <a:cxnSpLocks/>
          </p:cNvCxnSpPr>
          <p:nvPr/>
        </p:nvCxnSpPr>
        <p:spPr>
          <a:xfrm>
            <a:off x="9038662" y="3167887"/>
            <a:ext cx="1311324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直接连接符 307">
            <a:extLst>
              <a:ext uri="{FF2B5EF4-FFF2-40B4-BE49-F238E27FC236}">
                <a16:creationId xmlns:a16="http://schemas.microsoft.com/office/drawing/2014/main" id="{13579144-C434-48F6-BBD0-A8D8E8EBA065}"/>
              </a:ext>
            </a:extLst>
          </p:cNvPr>
          <p:cNvCxnSpPr/>
          <p:nvPr/>
        </p:nvCxnSpPr>
        <p:spPr>
          <a:xfrm>
            <a:off x="9071070" y="3163427"/>
            <a:ext cx="0" cy="746901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直接连接符 308">
            <a:extLst>
              <a:ext uri="{FF2B5EF4-FFF2-40B4-BE49-F238E27FC236}">
                <a16:creationId xmlns:a16="http://schemas.microsoft.com/office/drawing/2014/main" id="{973A7F0D-99FF-4947-A004-99DEE71F4CCA}"/>
              </a:ext>
            </a:extLst>
          </p:cNvPr>
          <p:cNvCxnSpPr>
            <a:cxnSpLocks/>
          </p:cNvCxnSpPr>
          <p:nvPr/>
        </p:nvCxnSpPr>
        <p:spPr>
          <a:xfrm>
            <a:off x="10349986" y="3131584"/>
            <a:ext cx="0" cy="528422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直接连接符 309">
            <a:extLst>
              <a:ext uri="{FF2B5EF4-FFF2-40B4-BE49-F238E27FC236}">
                <a16:creationId xmlns:a16="http://schemas.microsoft.com/office/drawing/2014/main" id="{88A25E58-95F1-4019-BF73-571DA1133B39}"/>
              </a:ext>
            </a:extLst>
          </p:cNvPr>
          <p:cNvCxnSpPr>
            <a:cxnSpLocks/>
          </p:cNvCxnSpPr>
          <p:nvPr/>
        </p:nvCxnSpPr>
        <p:spPr>
          <a:xfrm>
            <a:off x="10313158" y="3647643"/>
            <a:ext cx="482656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DFBADE1D-0F57-4287-89EA-C3FEC106D912}"/>
              </a:ext>
            </a:extLst>
          </p:cNvPr>
          <p:cNvGrpSpPr/>
          <p:nvPr/>
        </p:nvGrpSpPr>
        <p:grpSpPr>
          <a:xfrm>
            <a:off x="1959788" y="3424457"/>
            <a:ext cx="239223" cy="429550"/>
            <a:chOff x="1959788" y="3424457"/>
            <a:chExt cx="239223" cy="429550"/>
          </a:xfrm>
        </p:grpSpPr>
        <p:sp>
          <p:nvSpPr>
            <p:cNvPr id="282" name="矩形 281">
              <a:extLst>
                <a:ext uri="{FF2B5EF4-FFF2-40B4-BE49-F238E27FC236}">
                  <a16:creationId xmlns:a16="http://schemas.microsoft.com/office/drawing/2014/main" id="{CD1CF38D-A3FB-4718-9D7F-99CC46A398AB}"/>
                </a:ext>
              </a:extLst>
            </p:cNvPr>
            <p:cNvSpPr/>
            <p:nvPr/>
          </p:nvSpPr>
          <p:spPr>
            <a:xfrm>
              <a:off x="1959788" y="3424457"/>
              <a:ext cx="239223" cy="429550"/>
            </a:xfrm>
            <a:prstGeom prst="rect">
              <a:avLst/>
            </a:prstGeom>
            <a:solidFill>
              <a:srgbClr val="59B2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311" name="等腰三角形 310">
              <a:extLst>
                <a:ext uri="{FF2B5EF4-FFF2-40B4-BE49-F238E27FC236}">
                  <a16:creationId xmlns:a16="http://schemas.microsoft.com/office/drawing/2014/main" id="{AFBA9369-508C-4E6C-8E40-257181B36932}"/>
                </a:ext>
              </a:extLst>
            </p:cNvPr>
            <p:cNvSpPr/>
            <p:nvPr/>
          </p:nvSpPr>
          <p:spPr>
            <a:xfrm>
              <a:off x="1977124" y="3736555"/>
              <a:ext cx="205961" cy="115779"/>
            </a:xfrm>
            <a:prstGeom prst="triangle">
              <a:avLst/>
            </a:prstGeom>
            <a:solidFill>
              <a:srgbClr val="59B2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</p:grpSp>
      <p:grpSp>
        <p:nvGrpSpPr>
          <p:cNvPr id="323" name="组合 322">
            <a:extLst>
              <a:ext uri="{FF2B5EF4-FFF2-40B4-BE49-F238E27FC236}">
                <a16:creationId xmlns:a16="http://schemas.microsoft.com/office/drawing/2014/main" id="{B85075B7-FA52-4B95-863B-12578A6C7376}"/>
              </a:ext>
            </a:extLst>
          </p:cNvPr>
          <p:cNvGrpSpPr/>
          <p:nvPr/>
        </p:nvGrpSpPr>
        <p:grpSpPr>
          <a:xfrm>
            <a:off x="9258838" y="3360725"/>
            <a:ext cx="869365" cy="1361582"/>
            <a:chOff x="9258838" y="3360725"/>
            <a:chExt cx="869365" cy="1361582"/>
          </a:xfrm>
        </p:grpSpPr>
        <p:grpSp>
          <p:nvGrpSpPr>
            <p:cNvPr id="324" name="组合 323">
              <a:extLst>
                <a:ext uri="{FF2B5EF4-FFF2-40B4-BE49-F238E27FC236}">
                  <a16:creationId xmlns:a16="http://schemas.microsoft.com/office/drawing/2014/main" id="{6D381887-5E3F-4B6A-800C-F7B6A30E09F1}"/>
                </a:ext>
              </a:extLst>
            </p:cNvPr>
            <p:cNvGrpSpPr/>
            <p:nvPr/>
          </p:nvGrpSpPr>
          <p:grpSpPr>
            <a:xfrm>
              <a:off x="9258838" y="3360725"/>
              <a:ext cx="869365" cy="1361582"/>
              <a:chOff x="2106940" y="3477998"/>
              <a:chExt cx="952529" cy="1491834"/>
            </a:xfrm>
          </p:grpSpPr>
          <p:sp>
            <p:nvSpPr>
              <p:cNvPr id="326" name="矩形 325">
                <a:extLst>
                  <a:ext uri="{FF2B5EF4-FFF2-40B4-BE49-F238E27FC236}">
                    <a16:creationId xmlns:a16="http://schemas.microsoft.com/office/drawing/2014/main" id="{47A1EAB4-4BB5-45C3-B619-6FCCC8AA975D}"/>
                  </a:ext>
                </a:extLst>
              </p:cNvPr>
              <p:cNvSpPr/>
              <p:nvPr/>
            </p:nvSpPr>
            <p:spPr>
              <a:xfrm>
                <a:off x="2162583" y="3477998"/>
                <a:ext cx="828902" cy="1491834"/>
              </a:xfrm>
              <a:prstGeom prst="rect">
                <a:avLst/>
              </a:prstGeom>
              <a:solidFill>
                <a:srgbClr val="79F5F9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 dirty="0"/>
              </a:p>
            </p:txBody>
          </p:sp>
          <p:sp>
            <p:nvSpPr>
              <p:cNvPr id="327" name="矩形 326">
                <a:extLst>
                  <a:ext uri="{FF2B5EF4-FFF2-40B4-BE49-F238E27FC236}">
                    <a16:creationId xmlns:a16="http://schemas.microsoft.com/office/drawing/2014/main" id="{650C4B8E-6745-45DC-B926-D57D49E9D4FD}"/>
                  </a:ext>
                </a:extLst>
              </p:cNvPr>
              <p:cNvSpPr/>
              <p:nvPr/>
            </p:nvSpPr>
            <p:spPr>
              <a:xfrm>
                <a:off x="2317534" y="3480984"/>
                <a:ext cx="492129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8" name="矩形 327">
                <a:extLst>
                  <a:ext uri="{FF2B5EF4-FFF2-40B4-BE49-F238E27FC236}">
                    <a16:creationId xmlns:a16="http://schemas.microsoft.com/office/drawing/2014/main" id="{16D65DDF-5582-4097-91F5-4BF78F36F4E6}"/>
                  </a:ext>
                </a:extLst>
              </p:cNvPr>
              <p:cNvSpPr/>
              <p:nvPr/>
            </p:nvSpPr>
            <p:spPr>
              <a:xfrm>
                <a:off x="2597199" y="3861428"/>
                <a:ext cx="462270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RD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9" name="矩形 328">
                <a:extLst>
                  <a:ext uri="{FF2B5EF4-FFF2-40B4-BE49-F238E27FC236}">
                    <a16:creationId xmlns:a16="http://schemas.microsoft.com/office/drawing/2014/main" id="{DCFA4BFA-538B-49E4-A199-45412DF59835}"/>
                  </a:ext>
                </a:extLst>
              </p:cNvPr>
              <p:cNvSpPr/>
              <p:nvPr/>
            </p:nvSpPr>
            <p:spPr>
              <a:xfrm>
                <a:off x="2146656" y="3834566"/>
                <a:ext cx="337571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0" name="矩形 329">
                <a:extLst>
                  <a:ext uri="{FF2B5EF4-FFF2-40B4-BE49-F238E27FC236}">
                    <a16:creationId xmlns:a16="http://schemas.microsoft.com/office/drawing/2014/main" id="{B77A604B-6728-480A-8619-E20FE441EE69}"/>
                  </a:ext>
                </a:extLst>
              </p:cNvPr>
              <p:cNvSpPr/>
              <p:nvPr/>
            </p:nvSpPr>
            <p:spPr>
              <a:xfrm>
                <a:off x="2182706" y="4068361"/>
                <a:ext cx="760851" cy="5486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277"/>
                <a:r>
                  <a:rPr lang="zh-CN" altLang="en-US" sz="1327" b="1" kern="0" dirty="0">
                    <a:latin typeface="微软雅黑"/>
                    <a:ea typeface="微软雅黑"/>
                  </a:rPr>
                  <a:t>数据</a:t>
                </a:r>
                <a:endParaRPr lang="en-US" altLang="zh-CN" sz="1327" b="1" kern="0" dirty="0">
                  <a:latin typeface="微软雅黑"/>
                  <a:ea typeface="微软雅黑"/>
                </a:endParaRPr>
              </a:p>
              <a:p>
                <a:pPr algn="ctr" defTabSz="914277"/>
                <a:r>
                  <a:rPr lang="zh-CN" altLang="en-US" sz="1327" b="1" kern="0" dirty="0">
                    <a:latin typeface="微软雅黑"/>
                    <a:ea typeface="微软雅黑"/>
                  </a:rPr>
                  <a:t>存储器</a:t>
                </a:r>
              </a:p>
            </p:txBody>
          </p:sp>
          <p:sp>
            <p:nvSpPr>
              <p:cNvPr id="331" name="矩形 330">
                <a:extLst>
                  <a:ext uri="{FF2B5EF4-FFF2-40B4-BE49-F238E27FC236}">
                    <a16:creationId xmlns:a16="http://schemas.microsoft.com/office/drawing/2014/main" id="{9C721472-6DC8-494A-85E2-D827EAA0999B}"/>
                  </a:ext>
                </a:extLst>
              </p:cNvPr>
              <p:cNvSpPr/>
              <p:nvPr/>
            </p:nvSpPr>
            <p:spPr>
              <a:xfrm>
                <a:off x="2106940" y="4556521"/>
                <a:ext cx="513205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WD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25" name="等腰三角形 324">
              <a:extLst>
                <a:ext uri="{FF2B5EF4-FFF2-40B4-BE49-F238E27FC236}">
                  <a16:creationId xmlns:a16="http://schemas.microsoft.com/office/drawing/2014/main" id="{6C2F12BA-6CEA-4BEB-8739-6BB7A7501EA7}"/>
                </a:ext>
              </a:extLst>
            </p:cNvPr>
            <p:cNvSpPr/>
            <p:nvPr/>
          </p:nvSpPr>
          <p:spPr>
            <a:xfrm>
              <a:off x="9594447" y="4600485"/>
              <a:ext cx="205962" cy="115780"/>
            </a:xfrm>
            <a:prstGeom prst="triangle">
              <a:avLst/>
            </a:prstGeom>
            <a:solidFill>
              <a:srgbClr val="79F5F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</p:grpSp>
      <p:cxnSp>
        <p:nvCxnSpPr>
          <p:cNvPr id="332" name="直接连接符 331">
            <a:extLst>
              <a:ext uri="{FF2B5EF4-FFF2-40B4-BE49-F238E27FC236}">
                <a16:creationId xmlns:a16="http://schemas.microsoft.com/office/drawing/2014/main" id="{3CD75DB9-D2D6-43B6-B55C-753260202BD5}"/>
              </a:ext>
            </a:extLst>
          </p:cNvPr>
          <p:cNvCxnSpPr/>
          <p:nvPr/>
        </p:nvCxnSpPr>
        <p:spPr>
          <a:xfrm>
            <a:off x="3382452" y="3657731"/>
            <a:ext cx="517316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直接连接符 332">
            <a:extLst>
              <a:ext uri="{FF2B5EF4-FFF2-40B4-BE49-F238E27FC236}">
                <a16:creationId xmlns:a16="http://schemas.microsoft.com/office/drawing/2014/main" id="{0142F124-F626-4FA5-9BEF-84291C52CCCC}"/>
              </a:ext>
            </a:extLst>
          </p:cNvPr>
          <p:cNvCxnSpPr>
            <a:cxnSpLocks/>
          </p:cNvCxnSpPr>
          <p:nvPr/>
        </p:nvCxnSpPr>
        <p:spPr>
          <a:xfrm>
            <a:off x="2353259" y="3654677"/>
            <a:ext cx="0" cy="1388782"/>
          </a:xfrm>
          <a:prstGeom prst="line">
            <a:avLst/>
          </a:prstGeom>
          <a:noFill/>
          <a:ln w="6350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4" name="直接连接符 333">
            <a:extLst>
              <a:ext uri="{FF2B5EF4-FFF2-40B4-BE49-F238E27FC236}">
                <a16:creationId xmlns:a16="http://schemas.microsoft.com/office/drawing/2014/main" id="{BD32DE35-1A70-4D08-9F3E-F3EE65804CBC}"/>
              </a:ext>
            </a:extLst>
          </p:cNvPr>
          <p:cNvCxnSpPr>
            <a:cxnSpLocks/>
          </p:cNvCxnSpPr>
          <p:nvPr/>
        </p:nvCxnSpPr>
        <p:spPr>
          <a:xfrm>
            <a:off x="2106815" y="5047752"/>
            <a:ext cx="244712" cy="0"/>
          </a:xfrm>
          <a:prstGeom prst="line">
            <a:avLst/>
          </a:prstGeom>
          <a:noFill/>
          <a:ln w="6350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35" name="组合 334">
            <a:extLst>
              <a:ext uri="{FF2B5EF4-FFF2-40B4-BE49-F238E27FC236}">
                <a16:creationId xmlns:a16="http://schemas.microsoft.com/office/drawing/2014/main" id="{7FBAAE68-625A-418C-87A8-CF8CA8622A9B}"/>
              </a:ext>
            </a:extLst>
          </p:cNvPr>
          <p:cNvGrpSpPr/>
          <p:nvPr/>
        </p:nvGrpSpPr>
        <p:grpSpPr>
          <a:xfrm>
            <a:off x="4204761" y="1608340"/>
            <a:ext cx="676538" cy="1383549"/>
            <a:chOff x="4191305" y="1888664"/>
            <a:chExt cx="713537" cy="1459212"/>
          </a:xfrm>
        </p:grpSpPr>
        <p:sp>
          <p:nvSpPr>
            <p:cNvPr id="336" name="矩形: 圆角 196">
              <a:extLst>
                <a:ext uri="{FF2B5EF4-FFF2-40B4-BE49-F238E27FC236}">
                  <a16:creationId xmlns:a16="http://schemas.microsoft.com/office/drawing/2014/main" id="{8D750DBB-59CC-4340-BB9B-D312C7B19AE6}"/>
                </a:ext>
              </a:extLst>
            </p:cNvPr>
            <p:cNvSpPr/>
            <p:nvPr/>
          </p:nvSpPr>
          <p:spPr>
            <a:xfrm>
              <a:off x="4269139" y="1888664"/>
              <a:ext cx="635703" cy="1459212"/>
            </a:xfrm>
            <a:prstGeom prst="round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solidFill>
                  <a:schemeClr val="bg1"/>
                </a:solidFill>
              </a:endParaRPr>
            </a:p>
          </p:txBody>
        </p:sp>
        <p:sp>
          <p:nvSpPr>
            <p:cNvPr id="337" name="矩形 336">
              <a:extLst>
                <a:ext uri="{FF2B5EF4-FFF2-40B4-BE49-F238E27FC236}">
                  <a16:creationId xmlns:a16="http://schemas.microsoft.com/office/drawing/2014/main" id="{EFA8CCCB-BDA5-4CB0-9F99-EF78C43EA542}"/>
                </a:ext>
              </a:extLst>
            </p:cNvPr>
            <p:cNvSpPr/>
            <p:nvPr/>
          </p:nvSpPr>
          <p:spPr>
            <a:xfrm>
              <a:off x="4391201" y="2039205"/>
              <a:ext cx="399337" cy="836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51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控</a:t>
              </a:r>
              <a:endParaRPr lang="en-US" altLang="zh-CN" sz="151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r>
                <a:rPr lang="zh-CN" altLang="en-US" sz="151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制</a:t>
              </a:r>
              <a:endParaRPr lang="en-US" altLang="zh-CN" sz="151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r>
                <a:rPr lang="zh-CN" altLang="en-US" sz="151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器</a:t>
              </a:r>
            </a:p>
          </p:txBody>
        </p:sp>
        <p:sp>
          <p:nvSpPr>
            <p:cNvPr id="338" name="矩形 337">
              <a:extLst>
                <a:ext uri="{FF2B5EF4-FFF2-40B4-BE49-F238E27FC236}">
                  <a16:creationId xmlns:a16="http://schemas.microsoft.com/office/drawing/2014/main" id="{1AE63FD5-3A42-4BF9-9A64-BAAD436893AE}"/>
                </a:ext>
              </a:extLst>
            </p:cNvPr>
            <p:cNvSpPr/>
            <p:nvPr/>
          </p:nvSpPr>
          <p:spPr>
            <a:xfrm>
              <a:off x="4199989" y="2836673"/>
              <a:ext cx="570094" cy="2596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Funct3</a:t>
              </a:r>
              <a:endParaRPr lang="zh-CN" altLang="en-US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9" name="矩形 338">
              <a:extLst>
                <a:ext uri="{FF2B5EF4-FFF2-40B4-BE49-F238E27FC236}">
                  <a16:creationId xmlns:a16="http://schemas.microsoft.com/office/drawing/2014/main" id="{133868AF-6D67-441A-884F-CF0B294D65FF}"/>
                </a:ext>
              </a:extLst>
            </p:cNvPr>
            <p:cNvSpPr/>
            <p:nvPr/>
          </p:nvSpPr>
          <p:spPr>
            <a:xfrm>
              <a:off x="4191305" y="2594229"/>
              <a:ext cx="360450" cy="2596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</a:t>
              </a:r>
              <a:endParaRPr lang="zh-CN" altLang="en-US" sz="1327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59" name="直接连接符 458">
            <a:extLst>
              <a:ext uri="{FF2B5EF4-FFF2-40B4-BE49-F238E27FC236}">
                <a16:creationId xmlns:a16="http://schemas.microsoft.com/office/drawing/2014/main" id="{AEA06F34-C722-4291-BB6D-2D031A1FDA85}"/>
              </a:ext>
            </a:extLst>
          </p:cNvPr>
          <p:cNvCxnSpPr/>
          <p:nvPr/>
        </p:nvCxnSpPr>
        <p:spPr>
          <a:xfrm>
            <a:off x="3899768" y="4283270"/>
            <a:ext cx="1004244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0" name="矩形 459">
            <a:extLst>
              <a:ext uri="{FF2B5EF4-FFF2-40B4-BE49-F238E27FC236}">
                <a16:creationId xmlns:a16="http://schemas.microsoft.com/office/drawing/2014/main" id="{A6EB8EE9-68E7-4A28-BA19-ED6B6BB0FBF0}"/>
              </a:ext>
            </a:extLst>
          </p:cNvPr>
          <p:cNvSpPr/>
          <p:nvPr/>
        </p:nvSpPr>
        <p:spPr>
          <a:xfrm>
            <a:off x="3840056" y="3756877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24:20</a:t>
            </a:r>
            <a:endParaRPr lang="zh-CN" altLang="en-US" sz="104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8" name="矩形 497">
            <a:extLst>
              <a:ext uri="{FF2B5EF4-FFF2-40B4-BE49-F238E27FC236}">
                <a16:creationId xmlns:a16="http://schemas.microsoft.com/office/drawing/2014/main" id="{D11BE635-8862-42F9-91EC-A1C53D259ED9}"/>
              </a:ext>
            </a:extLst>
          </p:cNvPr>
          <p:cNvSpPr/>
          <p:nvPr/>
        </p:nvSpPr>
        <p:spPr>
          <a:xfrm>
            <a:off x="3836424" y="3456040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19:15</a:t>
            </a:r>
            <a:endParaRPr lang="zh-CN" altLang="en-US" sz="104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9" name="矩形 498">
            <a:extLst>
              <a:ext uri="{FF2B5EF4-FFF2-40B4-BE49-F238E27FC236}">
                <a16:creationId xmlns:a16="http://schemas.microsoft.com/office/drawing/2014/main" id="{0DD29861-7756-45C6-A5E0-DF95FD56ED7E}"/>
              </a:ext>
            </a:extLst>
          </p:cNvPr>
          <p:cNvSpPr/>
          <p:nvPr/>
        </p:nvSpPr>
        <p:spPr>
          <a:xfrm>
            <a:off x="3832091" y="4049037"/>
            <a:ext cx="423514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11:7</a:t>
            </a:r>
            <a:endParaRPr lang="zh-CN" altLang="en-US" sz="104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00" name="组合 499">
            <a:extLst>
              <a:ext uri="{FF2B5EF4-FFF2-40B4-BE49-F238E27FC236}">
                <a16:creationId xmlns:a16="http://schemas.microsoft.com/office/drawing/2014/main" id="{24E6A287-D88A-46C5-92AA-E6FBCB597C7F}"/>
              </a:ext>
            </a:extLst>
          </p:cNvPr>
          <p:cNvGrpSpPr/>
          <p:nvPr/>
        </p:nvGrpSpPr>
        <p:grpSpPr>
          <a:xfrm>
            <a:off x="7716659" y="3482039"/>
            <a:ext cx="435224" cy="840575"/>
            <a:chOff x="7041675" y="2710616"/>
            <a:chExt cx="382605" cy="854252"/>
          </a:xfrm>
        </p:grpSpPr>
        <p:sp>
          <p:nvSpPr>
            <p:cNvPr id="501" name="任意多边形 178">
              <a:extLst>
                <a:ext uri="{FF2B5EF4-FFF2-40B4-BE49-F238E27FC236}">
                  <a16:creationId xmlns:a16="http://schemas.microsoft.com/office/drawing/2014/main" id="{CD193A52-EBFD-45CD-8526-6B3B938769E1}"/>
                </a:ext>
              </a:extLst>
            </p:cNvPr>
            <p:cNvSpPr/>
            <p:nvPr/>
          </p:nvSpPr>
          <p:spPr>
            <a:xfrm rot="5400000">
              <a:off x="6805852" y="2946439"/>
              <a:ext cx="854252" cy="382605"/>
            </a:xfrm>
            <a:custGeom>
              <a:avLst/>
              <a:gdLst>
                <a:gd name="connsiteX0" fmla="*/ 0 w 854252"/>
                <a:gd name="connsiteY0" fmla="*/ 437542 h 437542"/>
                <a:gd name="connsiteX1" fmla="*/ 206826 w 854252"/>
                <a:gd name="connsiteY1" fmla="*/ 0 h 437542"/>
                <a:gd name="connsiteX2" fmla="*/ 647426 w 854252"/>
                <a:gd name="connsiteY2" fmla="*/ 0 h 437542"/>
                <a:gd name="connsiteX3" fmla="*/ 854252 w 854252"/>
                <a:gd name="connsiteY3" fmla="*/ 437542 h 437542"/>
                <a:gd name="connsiteX4" fmla="*/ 478973 w 854252"/>
                <a:gd name="connsiteY4" fmla="*/ 437542 h 437542"/>
                <a:gd name="connsiteX5" fmla="*/ 422076 w 854252"/>
                <a:gd name="connsiteY5" fmla="*/ 321778 h 437542"/>
                <a:gd name="connsiteX6" fmla="*/ 365179 w 854252"/>
                <a:gd name="connsiteY6" fmla="*/ 437542 h 437542"/>
                <a:gd name="connsiteX7" fmla="*/ 0 w 854252"/>
                <a:gd name="connsiteY7" fmla="*/ 437542 h 43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4252" h="437542">
                  <a:moveTo>
                    <a:pt x="0" y="437542"/>
                  </a:moveTo>
                  <a:lnTo>
                    <a:pt x="206826" y="0"/>
                  </a:lnTo>
                  <a:lnTo>
                    <a:pt x="647426" y="0"/>
                  </a:lnTo>
                  <a:lnTo>
                    <a:pt x="854252" y="437542"/>
                  </a:lnTo>
                  <a:lnTo>
                    <a:pt x="478973" y="437542"/>
                  </a:lnTo>
                  <a:lnTo>
                    <a:pt x="422076" y="321778"/>
                  </a:lnTo>
                  <a:lnTo>
                    <a:pt x="365179" y="437542"/>
                  </a:lnTo>
                  <a:lnTo>
                    <a:pt x="0" y="437542"/>
                  </a:lnTo>
                  <a:close/>
                </a:path>
              </a:pathLst>
            </a:custGeom>
            <a:solidFill>
              <a:schemeClr val="accent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02" name="矩形 501">
              <a:extLst>
                <a:ext uri="{FF2B5EF4-FFF2-40B4-BE49-F238E27FC236}">
                  <a16:creationId xmlns:a16="http://schemas.microsoft.com/office/drawing/2014/main" id="{63718AD5-491F-4B0F-B83C-98655C7BFB86}"/>
                </a:ext>
              </a:extLst>
            </p:cNvPr>
            <p:cNvSpPr/>
            <p:nvPr/>
          </p:nvSpPr>
          <p:spPr>
            <a:xfrm rot="5400000">
              <a:off x="6988336" y="2996719"/>
              <a:ext cx="559103" cy="2705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dirty="0"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ALU</a:t>
              </a:r>
              <a:endParaRPr lang="zh-CN" altLang="en-US" sz="1400" dirty="0">
                <a:latin typeface="Segoe UI Black" panose="020B0A02040204020203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03" name="矩形 502">
            <a:extLst>
              <a:ext uri="{FF2B5EF4-FFF2-40B4-BE49-F238E27FC236}">
                <a16:creationId xmlns:a16="http://schemas.microsoft.com/office/drawing/2014/main" id="{FAB06EB5-FB12-4D09-8F2A-CE1EFCFDE8F6}"/>
              </a:ext>
            </a:extLst>
          </p:cNvPr>
          <p:cNvSpPr/>
          <p:nvPr/>
        </p:nvSpPr>
        <p:spPr>
          <a:xfrm>
            <a:off x="4214877" y="2736093"/>
            <a:ext cx="5405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Funct7</a:t>
            </a:r>
            <a:endParaRPr lang="zh-CN" altLang="en-US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4" name="矩形 503">
            <a:extLst>
              <a:ext uri="{FF2B5EF4-FFF2-40B4-BE49-F238E27FC236}">
                <a16:creationId xmlns:a16="http://schemas.microsoft.com/office/drawing/2014/main" id="{06A71BC6-073F-4905-B062-1047F0A56C27}"/>
              </a:ext>
            </a:extLst>
          </p:cNvPr>
          <p:cNvSpPr/>
          <p:nvPr/>
        </p:nvSpPr>
        <p:spPr>
          <a:xfrm>
            <a:off x="3369159" y="3653394"/>
            <a:ext cx="524503" cy="267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38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Instr</a:t>
            </a:r>
            <a:endParaRPr lang="zh-CN" altLang="en-US" sz="1138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508" name="直接连接符 507">
            <a:extLst>
              <a:ext uri="{FF2B5EF4-FFF2-40B4-BE49-F238E27FC236}">
                <a16:creationId xmlns:a16="http://schemas.microsoft.com/office/drawing/2014/main" id="{72F86100-C064-4DA5-889F-CF31E32C9BB9}"/>
              </a:ext>
            </a:extLst>
          </p:cNvPr>
          <p:cNvCxnSpPr>
            <a:cxnSpLocks/>
          </p:cNvCxnSpPr>
          <p:nvPr/>
        </p:nvCxnSpPr>
        <p:spPr>
          <a:xfrm>
            <a:off x="2203924" y="3643373"/>
            <a:ext cx="325285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直接连接符 508">
            <a:extLst>
              <a:ext uri="{FF2B5EF4-FFF2-40B4-BE49-F238E27FC236}">
                <a16:creationId xmlns:a16="http://schemas.microsoft.com/office/drawing/2014/main" id="{D2831E03-FB29-4E7A-B77E-72C0AF07AB82}"/>
              </a:ext>
            </a:extLst>
          </p:cNvPr>
          <p:cNvCxnSpPr>
            <a:cxnSpLocks/>
          </p:cNvCxnSpPr>
          <p:nvPr/>
        </p:nvCxnSpPr>
        <p:spPr>
          <a:xfrm>
            <a:off x="3909369" y="3663199"/>
            <a:ext cx="0" cy="620071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C6576C3A-BE76-43DD-A6F6-6D48E5929A86}"/>
              </a:ext>
            </a:extLst>
          </p:cNvPr>
          <p:cNvGrpSpPr/>
          <p:nvPr/>
        </p:nvGrpSpPr>
        <p:grpSpPr>
          <a:xfrm>
            <a:off x="1474394" y="3924287"/>
            <a:ext cx="3956342" cy="1320155"/>
            <a:chOff x="1474394" y="3924287"/>
            <a:chExt cx="3956342" cy="1320155"/>
          </a:xfrm>
        </p:grpSpPr>
        <p:sp>
          <p:nvSpPr>
            <p:cNvPr id="510" name="矩形 509">
              <a:extLst>
                <a:ext uri="{FF2B5EF4-FFF2-40B4-BE49-F238E27FC236}">
                  <a16:creationId xmlns:a16="http://schemas.microsoft.com/office/drawing/2014/main" id="{111D98E7-9A7D-4F4F-90F3-848A0084465C}"/>
                </a:ext>
              </a:extLst>
            </p:cNvPr>
            <p:cNvSpPr/>
            <p:nvPr/>
          </p:nvSpPr>
          <p:spPr>
            <a:xfrm>
              <a:off x="4893409" y="4895629"/>
              <a:ext cx="537327" cy="3488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698">
                <a:lnSpc>
                  <a:spcPts val="1975"/>
                </a:lnSpc>
              </a:pPr>
              <a:r>
                <a:rPr lang="zh-CN" altLang="en-US" sz="2655" b="1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①</a:t>
              </a:r>
            </a:p>
          </p:txBody>
        </p:sp>
        <p:sp>
          <p:nvSpPr>
            <p:cNvPr id="511" name="矩形 510">
              <a:extLst>
                <a:ext uri="{FF2B5EF4-FFF2-40B4-BE49-F238E27FC236}">
                  <a16:creationId xmlns:a16="http://schemas.microsoft.com/office/drawing/2014/main" id="{9E0C2A40-02DD-4BE4-A415-A93769B8EBA2}"/>
                </a:ext>
              </a:extLst>
            </p:cNvPr>
            <p:cNvSpPr/>
            <p:nvPr/>
          </p:nvSpPr>
          <p:spPr>
            <a:xfrm>
              <a:off x="1474394" y="3924287"/>
              <a:ext cx="537327" cy="3488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698">
                <a:lnSpc>
                  <a:spcPts val="1975"/>
                </a:lnSpc>
              </a:pPr>
              <a:r>
                <a:rPr lang="zh-CN" altLang="en-US" sz="2655" b="1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①</a:t>
              </a:r>
            </a:p>
          </p:txBody>
        </p:sp>
      </p:grpSp>
      <p:grpSp>
        <p:nvGrpSpPr>
          <p:cNvPr id="312" name="组合 311">
            <a:extLst>
              <a:ext uri="{FF2B5EF4-FFF2-40B4-BE49-F238E27FC236}">
                <a16:creationId xmlns:a16="http://schemas.microsoft.com/office/drawing/2014/main" id="{D5EE72BB-1E63-4D5F-B208-A992F376F4F7}"/>
              </a:ext>
            </a:extLst>
          </p:cNvPr>
          <p:cNvGrpSpPr/>
          <p:nvPr/>
        </p:nvGrpSpPr>
        <p:grpSpPr>
          <a:xfrm>
            <a:off x="4886111" y="3258023"/>
            <a:ext cx="1434620" cy="1571165"/>
            <a:chOff x="4886111" y="3258023"/>
            <a:chExt cx="1434620" cy="1571165"/>
          </a:xfrm>
        </p:grpSpPr>
        <p:sp>
          <p:nvSpPr>
            <p:cNvPr id="313" name="矩形 312">
              <a:extLst>
                <a:ext uri="{FF2B5EF4-FFF2-40B4-BE49-F238E27FC236}">
                  <a16:creationId xmlns:a16="http://schemas.microsoft.com/office/drawing/2014/main" id="{6162B4EB-A293-4C78-B644-E6C49502AD04}"/>
                </a:ext>
              </a:extLst>
            </p:cNvPr>
            <p:cNvSpPr>
              <a:spLocks/>
            </p:cNvSpPr>
            <p:nvPr/>
          </p:nvSpPr>
          <p:spPr>
            <a:xfrm>
              <a:off x="4908398" y="3293188"/>
              <a:ext cx="1343926" cy="1536000"/>
            </a:xfrm>
            <a:prstGeom prst="rect">
              <a:avLst/>
            </a:prstGeom>
            <a:solidFill>
              <a:srgbClr val="FFCC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314" name="矩形 313">
              <a:extLst>
                <a:ext uri="{FF2B5EF4-FFF2-40B4-BE49-F238E27FC236}">
                  <a16:creationId xmlns:a16="http://schemas.microsoft.com/office/drawing/2014/main" id="{E09A1BC6-C6BB-477C-8E6B-2EB5500F9F00}"/>
                </a:ext>
              </a:extLst>
            </p:cNvPr>
            <p:cNvSpPr/>
            <p:nvPr/>
          </p:nvSpPr>
          <p:spPr>
            <a:xfrm>
              <a:off x="4893755" y="3503453"/>
              <a:ext cx="468398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R1#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5" name="矩形 314">
              <a:extLst>
                <a:ext uri="{FF2B5EF4-FFF2-40B4-BE49-F238E27FC236}">
                  <a16:creationId xmlns:a16="http://schemas.microsoft.com/office/drawing/2014/main" id="{DF1C8905-2D04-43B4-AF21-113E01639CCB}"/>
                </a:ext>
              </a:extLst>
            </p:cNvPr>
            <p:cNvSpPr/>
            <p:nvPr/>
          </p:nvSpPr>
          <p:spPr>
            <a:xfrm>
              <a:off x="4886111" y="3828531"/>
              <a:ext cx="468398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R2#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6" name="矩形 315">
              <a:extLst>
                <a:ext uri="{FF2B5EF4-FFF2-40B4-BE49-F238E27FC236}">
                  <a16:creationId xmlns:a16="http://schemas.microsoft.com/office/drawing/2014/main" id="{0D391289-D7D8-4193-B455-06F0AEA0EE3E}"/>
                </a:ext>
              </a:extLst>
            </p:cNvPr>
            <p:cNvSpPr/>
            <p:nvPr/>
          </p:nvSpPr>
          <p:spPr>
            <a:xfrm>
              <a:off x="4888500" y="4137589"/>
              <a:ext cx="429926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W#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7" name="矩形 316">
              <a:extLst>
                <a:ext uri="{FF2B5EF4-FFF2-40B4-BE49-F238E27FC236}">
                  <a16:creationId xmlns:a16="http://schemas.microsoft.com/office/drawing/2014/main" id="{4EBD41E4-4FA3-4209-9B03-6BD7BB324EE0}"/>
                </a:ext>
              </a:extLst>
            </p:cNvPr>
            <p:cNvSpPr/>
            <p:nvPr/>
          </p:nvSpPr>
          <p:spPr>
            <a:xfrm>
              <a:off x="4893755" y="4473862"/>
              <a:ext cx="468398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8" name="矩形 317">
              <a:extLst>
                <a:ext uri="{FF2B5EF4-FFF2-40B4-BE49-F238E27FC236}">
                  <a16:creationId xmlns:a16="http://schemas.microsoft.com/office/drawing/2014/main" id="{D025CE09-3481-4483-BF3C-A598F83EDD1C}"/>
                </a:ext>
              </a:extLst>
            </p:cNvPr>
            <p:cNvSpPr/>
            <p:nvPr/>
          </p:nvSpPr>
          <p:spPr>
            <a:xfrm>
              <a:off x="5387391" y="3258023"/>
              <a:ext cx="449162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9" name="矩形 318">
              <a:extLst>
                <a:ext uri="{FF2B5EF4-FFF2-40B4-BE49-F238E27FC236}">
                  <a16:creationId xmlns:a16="http://schemas.microsoft.com/office/drawing/2014/main" id="{EFF043FF-224D-4F22-8C2A-6143DBAEDFD8}"/>
                </a:ext>
              </a:extLst>
            </p:cNvPr>
            <p:cNvSpPr/>
            <p:nvPr/>
          </p:nvSpPr>
          <p:spPr>
            <a:xfrm>
              <a:off x="5249107" y="4240539"/>
              <a:ext cx="864340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77">
                <a:defRPr/>
              </a:pPr>
              <a:r>
                <a:rPr lang="zh-CN" altLang="en-US" sz="1327" b="1" kern="0" dirty="0">
                  <a:solidFill>
                    <a:srgbClr val="000000"/>
                  </a:solidFill>
                  <a:latin typeface="微软雅黑"/>
                  <a:ea typeface="微软雅黑"/>
                </a:rPr>
                <a:t>寄存器堆</a:t>
              </a:r>
            </a:p>
          </p:txBody>
        </p:sp>
        <p:sp>
          <p:nvSpPr>
            <p:cNvPr id="320" name="矩形 319">
              <a:extLst>
                <a:ext uri="{FF2B5EF4-FFF2-40B4-BE49-F238E27FC236}">
                  <a16:creationId xmlns:a16="http://schemas.microsoft.com/office/drawing/2014/main" id="{3C5EE84F-B696-4CE7-B568-47ABB4FE9ECC}"/>
                </a:ext>
              </a:extLst>
            </p:cNvPr>
            <p:cNvSpPr/>
            <p:nvPr/>
          </p:nvSpPr>
          <p:spPr>
            <a:xfrm>
              <a:off x="5937293" y="3513191"/>
              <a:ext cx="383438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R1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1" name="矩形 320">
              <a:extLst>
                <a:ext uri="{FF2B5EF4-FFF2-40B4-BE49-F238E27FC236}">
                  <a16:creationId xmlns:a16="http://schemas.microsoft.com/office/drawing/2014/main" id="{4A805A44-F8B2-43DB-98B7-AB294328B135}"/>
                </a:ext>
              </a:extLst>
            </p:cNvPr>
            <p:cNvSpPr/>
            <p:nvPr/>
          </p:nvSpPr>
          <p:spPr>
            <a:xfrm>
              <a:off x="5929574" y="3910896"/>
              <a:ext cx="383438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2" name="等腰三角形 321">
              <a:extLst>
                <a:ext uri="{FF2B5EF4-FFF2-40B4-BE49-F238E27FC236}">
                  <a16:creationId xmlns:a16="http://schemas.microsoft.com/office/drawing/2014/main" id="{C6D1CC6B-E491-4467-A8AF-B937738FB4B1}"/>
                </a:ext>
              </a:extLst>
            </p:cNvPr>
            <p:cNvSpPr/>
            <p:nvPr/>
          </p:nvSpPr>
          <p:spPr>
            <a:xfrm>
              <a:off x="5449195" y="4709154"/>
              <a:ext cx="205962" cy="115780"/>
            </a:xfrm>
            <a:prstGeom prst="triangle">
              <a:avLst/>
            </a:prstGeom>
            <a:solidFill>
              <a:srgbClr val="FFC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85F153B3-4B35-4C8D-8ABF-9EFF36136FD1}"/>
              </a:ext>
            </a:extLst>
          </p:cNvPr>
          <p:cNvGrpSpPr/>
          <p:nvPr/>
        </p:nvGrpSpPr>
        <p:grpSpPr>
          <a:xfrm flipH="1">
            <a:off x="1698938" y="4926450"/>
            <a:ext cx="407876" cy="694073"/>
            <a:chOff x="9836986" y="5214013"/>
            <a:chExt cx="493968" cy="840575"/>
          </a:xfrm>
        </p:grpSpPr>
        <p:sp>
          <p:nvSpPr>
            <p:cNvPr id="168" name="任意多边形 178">
              <a:extLst>
                <a:ext uri="{FF2B5EF4-FFF2-40B4-BE49-F238E27FC236}">
                  <a16:creationId xmlns:a16="http://schemas.microsoft.com/office/drawing/2014/main" id="{73DDF4C6-E6EB-4EA3-B1A8-DBF4D1B45900}"/>
                </a:ext>
              </a:extLst>
            </p:cNvPr>
            <p:cNvSpPr/>
            <p:nvPr/>
          </p:nvSpPr>
          <p:spPr>
            <a:xfrm rot="5400000">
              <a:off x="9634310" y="5416689"/>
              <a:ext cx="840575" cy="435224"/>
            </a:xfrm>
            <a:custGeom>
              <a:avLst/>
              <a:gdLst>
                <a:gd name="connsiteX0" fmla="*/ 0 w 854252"/>
                <a:gd name="connsiteY0" fmla="*/ 437542 h 437542"/>
                <a:gd name="connsiteX1" fmla="*/ 206826 w 854252"/>
                <a:gd name="connsiteY1" fmla="*/ 0 h 437542"/>
                <a:gd name="connsiteX2" fmla="*/ 647426 w 854252"/>
                <a:gd name="connsiteY2" fmla="*/ 0 h 437542"/>
                <a:gd name="connsiteX3" fmla="*/ 854252 w 854252"/>
                <a:gd name="connsiteY3" fmla="*/ 437542 h 437542"/>
                <a:gd name="connsiteX4" fmla="*/ 478973 w 854252"/>
                <a:gd name="connsiteY4" fmla="*/ 437542 h 437542"/>
                <a:gd name="connsiteX5" fmla="*/ 422076 w 854252"/>
                <a:gd name="connsiteY5" fmla="*/ 321778 h 437542"/>
                <a:gd name="connsiteX6" fmla="*/ 365179 w 854252"/>
                <a:gd name="connsiteY6" fmla="*/ 437542 h 437542"/>
                <a:gd name="connsiteX7" fmla="*/ 0 w 854252"/>
                <a:gd name="connsiteY7" fmla="*/ 437542 h 43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4252" h="437542">
                  <a:moveTo>
                    <a:pt x="0" y="437542"/>
                  </a:moveTo>
                  <a:lnTo>
                    <a:pt x="206826" y="0"/>
                  </a:lnTo>
                  <a:lnTo>
                    <a:pt x="647426" y="0"/>
                  </a:lnTo>
                  <a:lnTo>
                    <a:pt x="854252" y="437542"/>
                  </a:lnTo>
                  <a:lnTo>
                    <a:pt x="478973" y="437542"/>
                  </a:lnTo>
                  <a:lnTo>
                    <a:pt x="422076" y="321778"/>
                  </a:lnTo>
                  <a:lnTo>
                    <a:pt x="365179" y="437542"/>
                  </a:lnTo>
                  <a:lnTo>
                    <a:pt x="0" y="437542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7A545D7B-A81C-4A0D-BB0A-50E357224D29}"/>
                </a:ext>
              </a:extLst>
            </p:cNvPr>
            <p:cNvSpPr/>
            <p:nvPr/>
          </p:nvSpPr>
          <p:spPr>
            <a:xfrm rot="5400000">
              <a:off x="9924822" y="5423647"/>
              <a:ext cx="402250" cy="4100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dirty="0"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+</a:t>
              </a:r>
              <a:endParaRPr lang="zh-CN" altLang="en-US" sz="1600" dirty="0">
                <a:latin typeface="Segoe UI Black" panose="020B0A02040204020203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05" name="组合 504">
            <a:extLst>
              <a:ext uri="{FF2B5EF4-FFF2-40B4-BE49-F238E27FC236}">
                <a16:creationId xmlns:a16="http://schemas.microsoft.com/office/drawing/2014/main" id="{1F86EFD2-AAB8-439E-95A6-0A7A25493E1F}"/>
              </a:ext>
            </a:extLst>
          </p:cNvPr>
          <p:cNvGrpSpPr/>
          <p:nvPr/>
        </p:nvGrpSpPr>
        <p:grpSpPr>
          <a:xfrm flipH="1">
            <a:off x="1698938" y="4926450"/>
            <a:ext cx="407876" cy="694073"/>
            <a:chOff x="9836986" y="5214013"/>
            <a:chExt cx="493968" cy="840575"/>
          </a:xfrm>
        </p:grpSpPr>
        <p:sp>
          <p:nvSpPr>
            <p:cNvPr id="506" name="任意多边形 178">
              <a:extLst>
                <a:ext uri="{FF2B5EF4-FFF2-40B4-BE49-F238E27FC236}">
                  <a16:creationId xmlns:a16="http://schemas.microsoft.com/office/drawing/2014/main" id="{C0CA5B56-53F8-4068-B4B2-A78B5F76CFBD}"/>
                </a:ext>
              </a:extLst>
            </p:cNvPr>
            <p:cNvSpPr/>
            <p:nvPr/>
          </p:nvSpPr>
          <p:spPr>
            <a:xfrm rot="5400000">
              <a:off x="9634310" y="5416689"/>
              <a:ext cx="840575" cy="435224"/>
            </a:xfrm>
            <a:custGeom>
              <a:avLst/>
              <a:gdLst>
                <a:gd name="connsiteX0" fmla="*/ 0 w 854252"/>
                <a:gd name="connsiteY0" fmla="*/ 437542 h 437542"/>
                <a:gd name="connsiteX1" fmla="*/ 206826 w 854252"/>
                <a:gd name="connsiteY1" fmla="*/ 0 h 437542"/>
                <a:gd name="connsiteX2" fmla="*/ 647426 w 854252"/>
                <a:gd name="connsiteY2" fmla="*/ 0 h 437542"/>
                <a:gd name="connsiteX3" fmla="*/ 854252 w 854252"/>
                <a:gd name="connsiteY3" fmla="*/ 437542 h 437542"/>
                <a:gd name="connsiteX4" fmla="*/ 478973 w 854252"/>
                <a:gd name="connsiteY4" fmla="*/ 437542 h 437542"/>
                <a:gd name="connsiteX5" fmla="*/ 422076 w 854252"/>
                <a:gd name="connsiteY5" fmla="*/ 321778 h 437542"/>
                <a:gd name="connsiteX6" fmla="*/ 365179 w 854252"/>
                <a:gd name="connsiteY6" fmla="*/ 437542 h 437542"/>
                <a:gd name="connsiteX7" fmla="*/ 0 w 854252"/>
                <a:gd name="connsiteY7" fmla="*/ 437542 h 43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4252" h="437542">
                  <a:moveTo>
                    <a:pt x="0" y="437542"/>
                  </a:moveTo>
                  <a:lnTo>
                    <a:pt x="206826" y="0"/>
                  </a:lnTo>
                  <a:lnTo>
                    <a:pt x="647426" y="0"/>
                  </a:lnTo>
                  <a:lnTo>
                    <a:pt x="854252" y="437542"/>
                  </a:lnTo>
                  <a:lnTo>
                    <a:pt x="478973" y="437542"/>
                  </a:lnTo>
                  <a:lnTo>
                    <a:pt x="422076" y="321778"/>
                  </a:lnTo>
                  <a:lnTo>
                    <a:pt x="365179" y="437542"/>
                  </a:lnTo>
                  <a:lnTo>
                    <a:pt x="0" y="437542"/>
                  </a:lnTo>
                  <a:close/>
                </a:path>
              </a:pathLst>
            </a:custGeom>
            <a:solidFill>
              <a:schemeClr val="accent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07" name="矩形 506">
              <a:extLst>
                <a:ext uri="{FF2B5EF4-FFF2-40B4-BE49-F238E27FC236}">
                  <a16:creationId xmlns:a16="http://schemas.microsoft.com/office/drawing/2014/main" id="{B516EA65-8AFA-415C-BE63-7C204C3D9623}"/>
                </a:ext>
              </a:extLst>
            </p:cNvPr>
            <p:cNvSpPr/>
            <p:nvPr/>
          </p:nvSpPr>
          <p:spPr>
            <a:xfrm rot="5400000">
              <a:off x="9924822" y="5423647"/>
              <a:ext cx="402250" cy="4100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dirty="0"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+</a:t>
              </a:r>
              <a:endParaRPr lang="zh-CN" altLang="en-US" sz="1600" dirty="0">
                <a:latin typeface="Segoe UI Black" panose="020B0A02040204020203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6383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2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500"/>
                            </p:stCondLst>
                            <p:childTnLst>
                              <p:par>
                                <p:cTn id="1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000"/>
                            </p:stCondLst>
                            <p:childTnLst>
                              <p:par>
                                <p:cTn id="1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5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0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5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0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" grpId="0" animBg="1"/>
      <p:bldP spid="298" grpId="0" animBg="1"/>
      <p:bldP spid="30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4" name="直接连接符 413">
            <a:extLst>
              <a:ext uri="{FF2B5EF4-FFF2-40B4-BE49-F238E27FC236}">
                <a16:creationId xmlns:a16="http://schemas.microsoft.com/office/drawing/2014/main" id="{4024EA4A-17E2-4B48-8FDC-4C7ADE6877DC}"/>
              </a:ext>
            </a:extLst>
          </p:cNvPr>
          <p:cNvCxnSpPr/>
          <p:nvPr/>
        </p:nvCxnSpPr>
        <p:spPr>
          <a:xfrm>
            <a:off x="10348228" y="3647643"/>
            <a:ext cx="447781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4" name="直接连接符 273">
            <a:extLst>
              <a:ext uri="{FF2B5EF4-FFF2-40B4-BE49-F238E27FC236}">
                <a16:creationId xmlns:a16="http://schemas.microsoft.com/office/drawing/2014/main" id="{E4339DF6-6876-479F-9A8B-1BC1E11E0CFD}"/>
              </a:ext>
            </a:extLst>
          </p:cNvPr>
          <p:cNvCxnSpPr>
            <a:cxnSpLocks/>
          </p:cNvCxnSpPr>
          <p:nvPr/>
        </p:nvCxnSpPr>
        <p:spPr>
          <a:xfrm>
            <a:off x="10313158" y="3647643"/>
            <a:ext cx="482656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接连接符 412">
            <a:extLst>
              <a:ext uri="{FF2B5EF4-FFF2-40B4-BE49-F238E27FC236}">
                <a16:creationId xmlns:a16="http://schemas.microsoft.com/office/drawing/2014/main" id="{9F983B01-A781-41F2-9EAC-F57CC86E1940}"/>
              </a:ext>
            </a:extLst>
          </p:cNvPr>
          <p:cNvCxnSpPr/>
          <p:nvPr/>
        </p:nvCxnSpPr>
        <p:spPr>
          <a:xfrm>
            <a:off x="10349986" y="3163427"/>
            <a:ext cx="0" cy="475357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2" name="直接连接符 411">
            <a:extLst>
              <a:ext uri="{FF2B5EF4-FFF2-40B4-BE49-F238E27FC236}">
                <a16:creationId xmlns:a16="http://schemas.microsoft.com/office/drawing/2014/main" id="{F0A6361B-96A2-483A-9B2C-3259B04B4BFA}"/>
              </a:ext>
            </a:extLst>
          </p:cNvPr>
          <p:cNvCxnSpPr/>
          <p:nvPr/>
        </p:nvCxnSpPr>
        <p:spPr>
          <a:xfrm>
            <a:off x="9071070" y="3163427"/>
            <a:ext cx="0" cy="746901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2" name="直接连接符 271">
            <a:extLst>
              <a:ext uri="{FF2B5EF4-FFF2-40B4-BE49-F238E27FC236}">
                <a16:creationId xmlns:a16="http://schemas.microsoft.com/office/drawing/2014/main" id="{5950AF5A-8DB5-43C7-967B-059C71908435}"/>
              </a:ext>
            </a:extLst>
          </p:cNvPr>
          <p:cNvCxnSpPr/>
          <p:nvPr/>
        </p:nvCxnSpPr>
        <p:spPr>
          <a:xfrm>
            <a:off x="9071070" y="3163427"/>
            <a:ext cx="0" cy="746901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直接连接符 410">
            <a:extLst>
              <a:ext uri="{FF2B5EF4-FFF2-40B4-BE49-F238E27FC236}">
                <a16:creationId xmlns:a16="http://schemas.microsoft.com/office/drawing/2014/main" id="{8B1A4586-C0E3-4AC0-BAD0-DAA3D0E4F55A}"/>
              </a:ext>
            </a:extLst>
          </p:cNvPr>
          <p:cNvCxnSpPr/>
          <p:nvPr/>
        </p:nvCxnSpPr>
        <p:spPr>
          <a:xfrm>
            <a:off x="9071070" y="3163427"/>
            <a:ext cx="1278915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1" name="直接连接符 270">
            <a:extLst>
              <a:ext uri="{FF2B5EF4-FFF2-40B4-BE49-F238E27FC236}">
                <a16:creationId xmlns:a16="http://schemas.microsoft.com/office/drawing/2014/main" id="{2C874A39-AFFE-4CA7-9EC0-5959B7F1A38C}"/>
              </a:ext>
            </a:extLst>
          </p:cNvPr>
          <p:cNvCxnSpPr>
            <a:cxnSpLocks/>
          </p:cNvCxnSpPr>
          <p:nvPr/>
        </p:nvCxnSpPr>
        <p:spPr>
          <a:xfrm>
            <a:off x="9038662" y="3167887"/>
            <a:ext cx="1311324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直接连接符 342">
            <a:extLst>
              <a:ext uri="{FF2B5EF4-FFF2-40B4-BE49-F238E27FC236}">
                <a16:creationId xmlns:a16="http://schemas.microsoft.com/office/drawing/2014/main" id="{A49591CB-F969-4B9A-BC2D-B92BB71F85D3}"/>
              </a:ext>
            </a:extLst>
          </p:cNvPr>
          <p:cNvCxnSpPr>
            <a:cxnSpLocks/>
          </p:cNvCxnSpPr>
          <p:nvPr/>
        </p:nvCxnSpPr>
        <p:spPr>
          <a:xfrm>
            <a:off x="4574878" y="2995725"/>
            <a:ext cx="0" cy="2089694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4" name="直接连接符 343">
            <a:extLst>
              <a:ext uri="{FF2B5EF4-FFF2-40B4-BE49-F238E27FC236}">
                <a16:creationId xmlns:a16="http://schemas.microsoft.com/office/drawing/2014/main" id="{80DB7B7A-C335-42FA-A319-01E9A641269C}"/>
              </a:ext>
            </a:extLst>
          </p:cNvPr>
          <p:cNvCxnSpPr>
            <a:cxnSpLocks/>
          </p:cNvCxnSpPr>
          <p:nvPr/>
        </p:nvCxnSpPr>
        <p:spPr>
          <a:xfrm>
            <a:off x="1268309" y="5276085"/>
            <a:ext cx="52076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直接连接符 344">
            <a:extLst>
              <a:ext uri="{FF2B5EF4-FFF2-40B4-BE49-F238E27FC236}">
                <a16:creationId xmlns:a16="http://schemas.microsoft.com/office/drawing/2014/main" id="{D3651273-2BA3-40A2-9FEB-6236ACA2D743}"/>
              </a:ext>
            </a:extLst>
          </p:cNvPr>
          <p:cNvCxnSpPr>
            <a:cxnSpLocks/>
          </p:cNvCxnSpPr>
          <p:nvPr/>
        </p:nvCxnSpPr>
        <p:spPr>
          <a:xfrm>
            <a:off x="3899768" y="5255824"/>
            <a:ext cx="3508565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6" name="直接连接符 345">
            <a:extLst>
              <a:ext uri="{FF2B5EF4-FFF2-40B4-BE49-F238E27FC236}">
                <a16:creationId xmlns:a16="http://schemas.microsoft.com/office/drawing/2014/main" id="{7D22D280-3276-40A4-9C8E-9A672ED9CF47}"/>
              </a:ext>
            </a:extLst>
          </p:cNvPr>
          <p:cNvCxnSpPr>
            <a:cxnSpLocks/>
          </p:cNvCxnSpPr>
          <p:nvPr/>
        </p:nvCxnSpPr>
        <p:spPr>
          <a:xfrm>
            <a:off x="6166499" y="4036326"/>
            <a:ext cx="924532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直接连接符 346">
            <a:extLst>
              <a:ext uri="{FF2B5EF4-FFF2-40B4-BE49-F238E27FC236}">
                <a16:creationId xmlns:a16="http://schemas.microsoft.com/office/drawing/2014/main" id="{9EB2D0D8-05D3-4006-9EBC-9E2395B074F7}"/>
              </a:ext>
            </a:extLst>
          </p:cNvPr>
          <p:cNvCxnSpPr>
            <a:cxnSpLocks/>
          </p:cNvCxnSpPr>
          <p:nvPr/>
        </p:nvCxnSpPr>
        <p:spPr>
          <a:xfrm>
            <a:off x="4168082" y="4617164"/>
            <a:ext cx="72441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8" name="直接连接符 347">
            <a:extLst>
              <a:ext uri="{FF2B5EF4-FFF2-40B4-BE49-F238E27FC236}">
                <a16:creationId xmlns:a16="http://schemas.microsoft.com/office/drawing/2014/main" id="{2BDE56DB-8823-4611-B661-058E99C344E0}"/>
              </a:ext>
            </a:extLst>
          </p:cNvPr>
          <p:cNvCxnSpPr/>
          <p:nvPr/>
        </p:nvCxnSpPr>
        <p:spPr>
          <a:xfrm>
            <a:off x="3920271" y="3979360"/>
            <a:ext cx="100424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9" name="直接连接符 348">
            <a:extLst>
              <a:ext uri="{FF2B5EF4-FFF2-40B4-BE49-F238E27FC236}">
                <a16:creationId xmlns:a16="http://schemas.microsoft.com/office/drawing/2014/main" id="{285839E5-CAAC-4C74-8C36-B13F62166DE6}"/>
              </a:ext>
            </a:extLst>
          </p:cNvPr>
          <p:cNvCxnSpPr/>
          <p:nvPr/>
        </p:nvCxnSpPr>
        <p:spPr>
          <a:xfrm>
            <a:off x="3899768" y="3654677"/>
            <a:ext cx="100424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50" name="组合 349">
            <a:extLst>
              <a:ext uri="{FF2B5EF4-FFF2-40B4-BE49-F238E27FC236}">
                <a16:creationId xmlns:a16="http://schemas.microsoft.com/office/drawing/2014/main" id="{7FE8DB14-4210-4030-9FF0-43C2B13D4C4B}"/>
              </a:ext>
            </a:extLst>
          </p:cNvPr>
          <p:cNvGrpSpPr/>
          <p:nvPr/>
        </p:nvGrpSpPr>
        <p:grpSpPr>
          <a:xfrm>
            <a:off x="4877301" y="1779024"/>
            <a:ext cx="6006406" cy="1849765"/>
            <a:chOff x="5039741" y="3208161"/>
            <a:chExt cx="597546" cy="457491"/>
          </a:xfrm>
        </p:grpSpPr>
        <p:cxnSp>
          <p:nvCxnSpPr>
            <p:cNvPr id="496" name="直接连接符 495">
              <a:extLst>
                <a:ext uri="{FF2B5EF4-FFF2-40B4-BE49-F238E27FC236}">
                  <a16:creationId xmlns:a16="http://schemas.microsoft.com/office/drawing/2014/main" id="{167E67EA-B588-49D5-BA62-DE93D884D462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7" name="直接连接符 496">
              <a:extLst>
                <a:ext uri="{FF2B5EF4-FFF2-40B4-BE49-F238E27FC236}">
                  <a16:creationId xmlns:a16="http://schemas.microsoft.com/office/drawing/2014/main" id="{C1E228EA-DF7D-4914-944D-AB6C4312C0B0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351" name="直接连接符 350">
            <a:extLst>
              <a:ext uri="{FF2B5EF4-FFF2-40B4-BE49-F238E27FC236}">
                <a16:creationId xmlns:a16="http://schemas.microsoft.com/office/drawing/2014/main" id="{E637117D-E728-4AAE-8F9F-81D3883BB5FC}"/>
              </a:ext>
            </a:extLst>
          </p:cNvPr>
          <p:cNvCxnSpPr/>
          <p:nvPr/>
        </p:nvCxnSpPr>
        <p:spPr>
          <a:xfrm>
            <a:off x="4881299" y="2200937"/>
            <a:ext cx="3917227" cy="0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52" name="组合 351">
            <a:extLst>
              <a:ext uri="{FF2B5EF4-FFF2-40B4-BE49-F238E27FC236}">
                <a16:creationId xmlns:a16="http://schemas.microsoft.com/office/drawing/2014/main" id="{3493E292-9CBF-40FB-81F3-DC48A635D64E}"/>
              </a:ext>
            </a:extLst>
          </p:cNvPr>
          <p:cNvGrpSpPr/>
          <p:nvPr/>
        </p:nvGrpSpPr>
        <p:grpSpPr>
          <a:xfrm>
            <a:off x="4873362" y="2412583"/>
            <a:ext cx="3059940" cy="1176242"/>
            <a:chOff x="5039741" y="3208161"/>
            <a:chExt cx="597546" cy="473266"/>
          </a:xfrm>
        </p:grpSpPr>
        <p:cxnSp>
          <p:nvCxnSpPr>
            <p:cNvPr id="494" name="直接连接符 493">
              <a:extLst>
                <a:ext uri="{FF2B5EF4-FFF2-40B4-BE49-F238E27FC236}">
                  <a16:creationId xmlns:a16="http://schemas.microsoft.com/office/drawing/2014/main" id="{C70DAA23-9144-4192-B3E2-90202BA70399}"/>
                </a:ext>
              </a:extLst>
            </p:cNvPr>
            <p:cNvCxnSpPr>
              <a:cxnSpLocks/>
            </p:cNvCxnSpPr>
            <p:nvPr/>
          </p:nvCxnSpPr>
          <p:spPr>
            <a:xfrm>
              <a:off x="5637287" y="3208161"/>
              <a:ext cx="0" cy="473266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5" name="直接连接符 494">
              <a:extLst>
                <a:ext uri="{FF2B5EF4-FFF2-40B4-BE49-F238E27FC236}">
                  <a16:creationId xmlns:a16="http://schemas.microsoft.com/office/drawing/2014/main" id="{86B4AB2A-8A42-4AE7-8444-CDB8F63E2544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53" name="组合 352">
            <a:extLst>
              <a:ext uri="{FF2B5EF4-FFF2-40B4-BE49-F238E27FC236}">
                <a16:creationId xmlns:a16="http://schemas.microsoft.com/office/drawing/2014/main" id="{118FA9B7-017A-40EF-90C7-9B0A73E8E804}"/>
              </a:ext>
            </a:extLst>
          </p:cNvPr>
          <p:cNvGrpSpPr/>
          <p:nvPr/>
        </p:nvGrpSpPr>
        <p:grpSpPr>
          <a:xfrm>
            <a:off x="4894828" y="2843029"/>
            <a:ext cx="705542" cy="450160"/>
            <a:chOff x="5039741" y="3208161"/>
            <a:chExt cx="597546" cy="457491"/>
          </a:xfrm>
        </p:grpSpPr>
        <p:cxnSp>
          <p:nvCxnSpPr>
            <p:cNvPr id="492" name="直接连接符 491">
              <a:extLst>
                <a:ext uri="{FF2B5EF4-FFF2-40B4-BE49-F238E27FC236}">
                  <a16:creationId xmlns:a16="http://schemas.microsoft.com/office/drawing/2014/main" id="{4FF5A763-2270-418A-AEAF-7E9BB91200C4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3" name="直接连接符 492">
              <a:extLst>
                <a:ext uri="{FF2B5EF4-FFF2-40B4-BE49-F238E27FC236}">
                  <a16:creationId xmlns:a16="http://schemas.microsoft.com/office/drawing/2014/main" id="{B79BEA11-DC2C-403F-9ABF-2A7E545D3517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54" name="任意多边形: 形状 191">
            <a:extLst>
              <a:ext uri="{FF2B5EF4-FFF2-40B4-BE49-F238E27FC236}">
                <a16:creationId xmlns:a16="http://schemas.microsoft.com/office/drawing/2014/main" id="{3EC077C6-9010-4670-995D-B31B736C86A2}"/>
              </a:ext>
            </a:extLst>
          </p:cNvPr>
          <p:cNvSpPr/>
          <p:nvPr/>
        </p:nvSpPr>
        <p:spPr>
          <a:xfrm>
            <a:off x="4887741" y="1990210"/>
            <a:ext cx="4809684" cy="1399342"/>
          </a:xfrm>
          <a:custGeom>
            <a:avLst/>
            <a:gdLst>
              <a:gd name="connsiteX0" fmla="*/ 0 w 4762500"/>
              <a:gd name="connsiteY0" fmla="*/ 0 h 1600200"/>
              <a:gd name="connsiteX1" fmla="*/ 4762500 w 4762500"/>
              <a:gd name="connsiteY1" fmla="*/ 0 h 1600200"/>
              <a:gd name="connsiteX2" fmla="*/ 4762500 w 4762500"/>
              <a:gd name="connsiteY2" fmla="*/ 1600200 h 1600200"/>
              <a:gd name="connsiteX0" fmla="*/ 0 w 4762500"/>
              <a:gd name="connsiteY0" fmla="*/ 0 h 1593057"/>
              <a:gd name="connsiteX1" fmla="*/ 4762500 w 4762500"/>
              <a:gd name="connsiteY1" fmla="*/ 0 h 1593057"/>
              <a:gd name="connsiteX2" fmla="*/ 4762500 w 4762500"/>
              <a:gd name="connsiteY2" fmla="*/ 1593057 h 1593057"/>
              <a:gd name="connsiteX0" fmla="*/ 0 w 4762500"/>
              <a:gd name="connsiteY0" fmla="*/ 0 h 1600201"/>
              <a:gd name="connsiteX1" fmla="*/ 4762500 w 4762500"/>
              <a:gd name="connsiteY1" fmla="*/ 0 h 1600201"/>
              <a:gd name="connsiteX2" fmla="*/ 4762500 w 4762500"/>
              <a:gd name="connsiteY2" fmla="*/ 1600201 h 1600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0" h="1600201">
                <a:moveTo>
                  <a:pt x="0" y="0"/>
                </a:moveTo>
                <a:lnTo>
                  <a:pt x="4762500" y="0"/>
                </a:lnTo>
                <a:lnTo>
                  <a:pt x="4762500" y="1600201"/>
                </a:lnTo>
              </a:path>
            </a:pathLst>
          </a:cu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355" name="矩形 354">
            <a:extLst>
              <a:ext uri="{FF2B5EF4-FFF2-40B4-BE49-F238E27FC236}">
                <a16:creationId xmlns:a16="http://schemas.microsoft.com/office/drawing/2014/main" id="{5DCDE144-6D22-47DC-9CE0-2D03236E1DCF}"/>
              </a:ext>
            </a:extLst>
          </p:cNvPr>
          <p:cNvSpPr/>
          <p:nvPr/>
        </p:nvSpPr>
        <p:spPr>
          <a:xfrm>
            <a:off x="4873211" y="1532696"/>
            <a:ext cx="949299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MemtoReg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6" name="矩形 355">
            <a:extLst>
              <a:ext uri="{FF2B5EF4-FFF2-40B4-BE49-F238E27FC236}">
                <a16:creationId xmlns:a16="http://schemas.microsoft.com/office/drawing/2014/main" id="{6E4730AA-A600-4B17-A5C9-BE5954F46E2F}"/>
              </a:ext>
            </a:extLst>
          </p:cNvPr>
          <p:cNvSpPr/>
          <p:nvPr/>
        </p:nvSpPr>
        <p:spPr>
          <a:xfrm>
            <a:off x="4873211" y="1742142"/>
            <a:ext cx="92166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MemWrite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7" name="矩形 356">
            <a:extLst>
              <a:ext uri="{FF2B5EF4-FFF2-40B4-BE49-F238E27FC236}">
                <a16:creationId xmlns:a16="http://schemas.microsoft.com/office/drawing/2014/main" id="{E1B2AD77-12C5-4B81-BF8C-578871317E8D}"/>
              </a:ext>
            </a:extLst>
          </p:cNvPr>
          <p:cNvSpPr/>
          <p:nvPr/>
        </p:nvSpPr>
        <p:spPr>
          <a:xfrm>
            <a:off x="4873211" y="1951588"/>
            <a:ext cx="67518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" name="矩形 357">
            <a:extLst>
              <a:ext uri="{FF2B5EF4-FFF2-40B4-BE49-F238E27FC236}">
                <a16:creationId xmlns:a16="http://schemas.microsoft.com/office/drawing/2014/main" id="{1C6F4C51-06C3-47C9-948C-99052C65997D}"/>
              </a:ext>
            </a:extLst>
          </p:cNvPr>
          <p:cNvSpPr/>
          <p:nvPr/>
        </p:nvSpPr>
        <p:spPr>
          <a:xfrm>
            <a:off x="4873211" y="2161034"/>
            <a:ext cx="657552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AluOP</a:t>
            </a:r>
            <a:endParaRPr lang="zh-CN" altLang="en-US" sz="1327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0" name="矩形 359">
            <a:extLst>
              <a:ext uri="{FF2B5EF4-FFF2-40B4-BE49-F238E27FC236}">
                <a16:creationId xmlns:a16="http://schemas.microsoft.com/office/drawing/2014/main" id="{88727B9C-06E9-4142-A159-4EE7E840FCED}"/>
              </a:ext>
            </a:extLst>
          </p:cNvPr>
          <p:cNvSpPr/>
          <p:nvPr/>
        </p:nvSpPr>
        <p:spPr>
          <a:xfrm>
            <a:off x="4873211" y="2590838"/>
            <a:ext cx="836704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RegWrite</a:t>
            </a:r>
            <a:endParaRPr lang="zh-CN" altLang="en-US" sz="1327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1" name="矩形 360">
            <a:extLst>
              <a:ext uri="{FF2B5EF4-FFF2-40B4-BE49-F238E27FC236}">
                <a16:creationId xmlns:a16="http://schemas.microsoft.com/office/drawing/2014/main" id="{C14E61AB-D045-4A52-9343-C936ABB2FDE8}"/>
              </a:ext>
            </a:extLst>
          </p:cNvPr>
          <p:cNvSpPr/>
          <p:nvPr/>
        </p:nvSpPr>
        <p:spPr>
          <a:xfrm>
            <a:off x="9001599" y="2200937"/>
            <a:ext cx="61908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PCSrc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2" name="矩形 361">
            <a:extLst>
              <a:ext uri="{FF2B5EF4-FFF2-40B4-BE49-F238E27FC236}">
                <a16:creationId xmlns:a16="http://schemas.microsoft.com/office/drawing/2014/main" id="{1F17EE66-C0EF-45EA-91F6-0C50271D4D8A}"/>
              </a:ext>
            </a:extLst>
          </p:cNvPr>
          <p:cNvSpPr/>
          <p:nvPr/>
        </p:nvSpPr>
        <p:spPr>
          <a:xfrm>
            <a:off x="1959788" y="3424457"/>
            <a:ext cx="239223" cy="4295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cxnSp>
        <p:nvCxnSpPr>
          <p:cNvPr id="363" name="直接连接符 362">
            <a:extLst>
              <a:ext uri="{FF2B5EF4-FFF2-40B4-BE49-F238E27FC236}">
                <a16:creationId xmlns:a16="http://schemas.microsoft.com/office/drawing/2014/main" id="{5E830066-9BFC-493F-B468-1539B4B9121B}"/>
              </a:ext>
            </a:extLst>
          </p:cNvPr>
          <p:cNvCxnSpPr>
            <a:cxnSpLocks/>
          </p:cNvCxnSpPr>
          <p:nvPr/>
        </p:nvCxnSpPr>
        <p:spPr>
          <a:xfrm flipV="1">
            <a:off x="2080105" y="3857240"/>
            <a:ext cx="0" cy="95627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矩形 363">
            <a:extLst>
              <a:ext uri="{FF2B5EF4-FFF2-40B4-BE49-F238E27FC236}">
                <a16:creationId xmlns:a16="http://schemas.microsoft.com/office/drawing/2014/main" id="{A761AD15-C016-44C2-81CD-4326403A1A1C}"/>
              </a:ext>
            </a:extLst>
          </p:cNvPr>
          <p:cNvSpPr/>
          <p:nvPr/>
        </p:nvSpPr>
        <p:spPr>
          <a:xfrm>
            <a:off x="1843897" y="3902157"/>
            <a:ext cx="50687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zh-CN" altLang="en-US" sz="1327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5" name="直接连接符 364">
            <a:extLst>
              <a:ext uri="{FF2B5EF4-FFF2-40B4-BE49-F238E27FC236}">
                <a16:creationId xmlns:a16="http://schemas.microsoft.com/office/drawing/2014/main" id="{601AB9E5-7CDB-45FB-BA84-FEE254CE5E82}"/>
              </a:ext>
            </a:extLst>
          </p:cNvPr>
          <p:cNvCxnSpPr>
            <a:cxnSpLocks/>
            <a:endCxn id="362" idx="1"/>
          </p:cNvCxnSpPr>
          <p:nvPr/>
        </p:nvCxnSpPr>
        <p:spPr>
          <a:xfrm>
            <a:off x="1665151" y="3638784"/>
            <a:ext cx="294637" cy="44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直接连接符 365">
            <a:extLst>
              <a:ext uri="{FF2B5EF4-FFF2-40B4-BE49-F238E27FC236}">
                <a16:creationId xmlns:a16="http://schemas.microsoft.com/office/drawing/2014/main" id="{0D4025DF-556A-4B66-B503-26C338593664}"/>
              </a:ext>
            </a:extLst>
          </p:cNvPr>
          <p:cNvCxnSpPr>
            <a:cxnSpLocks/>
          </p:cNvCxnSpPr>
          <p:nvPr/>
        </p:nvCxnSpPr>
        <p:spPr>
          <a:xfrm>
            <a:off x="2203924" y="3643373"/>
            <a:ext cx="325285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矩形 366">
            <a:extLst>
              <a:ext uri="{FF2B5EF4-FFF2-40B4-BE49-F238E27FC236}">
                <a16:creationId xmlns:a16="http://schemas.microsoft.com/office/drawing/2014/main" id="{EAEEE8C5-9418-4C51-B33A-6BF3938AB768}"/>
              </a:ext>
            </a:extLst>
          </p:cNvPr>
          <p:cNvSpPr/>
          <p:nvPr/>
        </p:nvSpPr>
        <p:spPr>
          <a:xfrm>
            <a:off x="1879799" y="3103899"/>
            <a:ext cx="434734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17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lang="zh-CN" altLang="en-US" sz="1517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368" name="组合 367">
            <a:extLst>
              <a:ext uri="{FF2B5EF4-FFF2-40B4-BE49-F238E27FC236}">
                <a16:creationId xmlns:a16="http://schemas.microsoft.com/office/drawing/2014/main" id="{7443C795-09E5-4C51-9478-D82EAFF6B823}"/>
              </a:ext>
            </a:extLst>
          </p:cNvPr>
          <p:cNvGrpSpPr/>
          <p:nvPr/>
        </p:nvGrpSpPr>
        <p:grpSpPr>
          <a:xfrm>
            <a:off x="2521077" y="3333662"/>
            <a:ext cx="895566" cy="1370404"/>
            <a:chOff x="2153669" y="3581315"/>
            <a:chExt cx="981236" cy="1387999"/>
          </a:xfrm>
        </p:grpSpPr>
        <p:sp>
          <p:nvSpPr>
            <p:cNvPr id="488" name="矩形 487">
              <a:extLst>
                <a:ext uri="{FF2B5EF4-FFF2-40B4-BE49-F238E27FC236}">
                  <a16:creationId xmlns:a16="http://schemas.microsoft.com/office/drawing/2014/main" id="{AE1416B7-C466-4C35-8B1A-FCC113FB7403}"/>
                </a:ext>
              </a:extLst>
            </p:cNvPr>
            <p:cNvSpPr/>
            <p:nvPr/>
          </p:nvSpPr>
          <p:spPr>
            <a:xfrm>
              <a:off x="2162582" y="3581315"/>
              <a:ext cx="920297" cy="138799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489" name="矩形 488">
              <a:extLst>
                <a:ext uri="{FF2B5EF4-FFF2-40B4-BE49-F238E27FC236}">
                  <a16:creationId xmlns:a16="http://schemas.microsoft.com/office/drawing/2014/main" id="{670280D6-F353-4693-8C13-6CA74E34069F}"/>
                </a:ext>
              </a:extLst>
            </p:cNvPr>
            <p:cNvSpPr/>
            <p:nvPr/>
          </p:nvSpPr>
          <p:spPr>
            <a:xfrm>
              <a:off x="2672635" y="3769167"/>
              <a:ext cx="462270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0" name="矩形 489">
              <a:extLst>
                <a:ext uri="{FF2B5EF4-FFF2-40B4-BE49-F238E27FC236}">
                  <a16:creationId xmlns:a16="http://schemas.microsoft.com/office/drawing/2014/main" id="{6AF82F1F-5173-4851-A334-1E05370C13A3}"/>
                </a:ext>
              </a:extLst>
            </p:cNvPr>
            <p:cNvSpPr/>
            <p:nvPr/>
          </p:nvSpPr>
          <p:spPr>
            <a:xfrm>
              <a:off x="2153669" y="3768090"/>
              <a:ext cx="337571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1" name="矩形 490">
              <a:extLst>
                <a:ext uri="{FF2B5EF4-FFF2-40B4-BE49-F238E27FC236}">
                  <a16:creationId xmlns:a16="http://schemas.microsoft.com/office/drawing/2014/main" id="{E6F8493C-F6E4-4C6A-9681-09F58103A3BA}"/>
                </a:ext>
              </a:extLst>
            </p:cNvPr>
            <p:cNvSpPr/>
            <p:nvPr/>
          </p:nvSpPr>
          <p:spPr>
            <a:xfrm>
              <a:off x="2247903" y="4158047"/>
              <a:ext cx="760851" cy="5072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77"/>
              <a:r>
                <a:rPr lang="zh-CN" altLang="en-US" sz="1327" b="1" kern="0" dirty="0">
                  <a:latin typeface="微软雅黑"/>
                  <a:ea typeface="微软雅黑"/>
                </a:rPr>
                <a:t>指令</a:t>
              </a:r>
              <a:endParaRPr lang="en-US" altLang="zh-CN" sz="1327" b="1" kern="0" dirty="0">
                <a:latin typeface="微软雅黑"/>
                <a:ea typeface="微软雅黑"/>
              </a:endParaRPr>
            </a:p>
            <a:p>
              <a:pPr algn="ctr" defTabSz="914277"/>
              <a:r>
                <a:rPr lang="zh-CN" altLang="en-US" sz="1327" b="1" kern="0" dirty="0">
                  <a:latin typeface="微软雅黑"/>
                  <a:ea typeface="微软雅黑"/>
                </a:rPr>
                <a:t>存储器</a:t>
              </a:r>
            </a:p>
          </p:txBody>
        </p:sp>
      </p:grpSp>
      <p:sp>
        <p:nvSpPr>
          <p:cNvPr id="369" name="矩形 368">
            <a:extLst>
              <a:ext uri="{FF2B5EF4-FFF2-40B4-BE49-F238E27FC236}">
                <a16:creationId xmlns:a16="http://schemas.microsoft.com/office/drawing/2014/main" id="{114EE96A-5310-44D9-9DD6-132B47A1DFF5}"/>
              </a:ext>
            </a:extLst>
          </p:cNvPr>
          <p:cNvSpPr/>
          <p:nvPr/>
        </p:nvSpPr>
        <p:spPr>
          <a:xfrm>
            <a:off x="3328317" y="3395095"/>
            <a:ext cx="622286" cy="267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38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指令字</a:t>
            </a:r>
          </a:p>
        </p:txBody>
      </p:sp>
      <p:sp>
        <p:nvSpPr>
          <p:cNvPr id="370" name="矩形 369">
            <a:extLst>
              <a:ext uri="{FF2B5EF4-FFF2-40B4-BE49-F238E27FC236}">
                <a16:creationId xmlns:a16="http://schemas.microsoft.com/office/drawing/2014/main" id="{878DA350-ABB3-4D2D-826E-E1C14F775EA3}"/>
              </a:ext>
            </a:extLst>
          </p:cNvPr>
          <p:cNvSpPr/>
          <p:nvPr/>
        </p:nvSpPr>
        <p:spPr>
          <a:xfrm>
            <a:off x="2341645" y="5347724"/>
            <a:ext cx="205122" cy="296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1" name="直接连接符 370">
            <a:extLst>
              <a:ext uri="{FF2B5EF4-FFF2-40B4-BE49-F238E27FC236}">
                <a16:creationId xmlns:a16="http://schemas.microsoft.com/office/drawing/2014/main" id="{666B9B65-9DD6-488F-BC32-5FDD76E6C758}"/>
              </a:ext>
            </a:extLst>
          </p:cNvPr>
          <p:cNvCxnSpPr>
            <a:cxnSpLocks/>
          </p:cNvCxnSpPr>
          <p:nvPr/>
        </p:nvCxnSpPr>
        <p:spPr>
          <a:xfrm>
            <a:off x="2079399" y="5490924"/>
            <a:ext cx="28716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任意多边形: 形状 251">
            <a:extLst>
              <a:ext uri="{FF2B5EF4-FFF2-40B4-BE49-F238E27FC236}">
                <a16:creationId xmlns:a16="http://schemas.microsoft.com/office/drawing/2014/main" id="{9033B6A9-064B-4F02-A89A-7D4E84EEEDB9}"/>
              </a:ext>
            </a:extLst>
          </p:cNvPr>
          <p:cNvSpPr/>
          <p:nvPr/>
        </p:nvSpPr>
        <p:spPr>
          <a:xfrm>
            <a:off x="2323279" y="5047752"/>
            <a:ext cx="348018" cy="672926"/>
          </a:xfrm>
          <a:custGeom>
            <a:avLst/>
            <a:gdLst>
              <a:gd name="connsiteX0" fmla="*/ 0 w 234950"/>
              <a:gd name="connsiteY0" fmla="*/ 0 h 812800"/>
              <a:gd name="connsiteX1" fmla="*/ 234950 w 234950"/>
              <a:gd name="connsiteY1" fmla="*/ 0 h 812800"/>
              <a:gd name="connsiteX2" fmla="*/ 234950 w 234950"/>
              <a:gd name="connsiteY2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950" h="812800">
                <a:moveTo>
                  <a:pt x="0" y="0"/>
                </a:moveTo>
                <a:lnTo>
                  <a:pt x="234950" y="0"/>
                </a:lnTo>
                <a:lnTo>
                  <a:pt x="234950" y="812800"/>
                </a:lnTo>
              </a:path>
            </a:pathLst>
          </a:cu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373" name="矩形 372">
            <a:extLst>
              <a:ext uri="{FF2B5EF4-FFF2-40B4-BE49-F238E27FC236}">
                <a16:creationId xmlns:a16="http://schemas.microsoft.com/office/drawing/2014/main" id="{5B05FD75-C706-4EEB-A269-71696D8AE8FE}"/>
              </a:ext>
            </a:extLst>
          </p:cNvPr>
          <p:cNvSpPr/>
          <p:nvPr/>
        </p:nvSpPr>
        <p:spPr>
          <a:xfrm>
            <a:off x="1180290" y="5275106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PC+4</a:t>
            </a:r>
            <a:endParaRPr lang="zh-CN" altLang="en-US" sz="132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4" name="矩形 373">
            <a:extLst>
              <a:ext uri="{FF2B5EF4-FFF2-40B4-BE49-F238E27FC236}">
                <a16:creationId xmlns:a16="http://schemas.microsoft.com/office/drawing/2014/main" id="{AF1E1BD6-A98E-49E9-B9D0-709598ECAAF4}"/>
              </a:ext>
            </a:extLst>
          </p:cNvPr>
          <p:cNvSpPr/>
          <p:nvPr/>
        </p:nvSpPr>
        <p:spPr>
          <a:xfrm>
            <a:off x="3834838" y="2414156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14:12</a:t>
            </a:r>
            <a:endParaRPr lang="zh-CN" altLang="en-US" sz="104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5" name="矩形 374">
            <a:extLst>
              <a:ext uri="{FF2B5EF4-FFF2-40B4-BE49-F238E27FC236}">
                <a16:creationId xmlns:a16="http://schemas.microsoft.com/office/drawing/2014/main" id="{6EB843D0-2FD5-497D-BD17-6732BCB31224}"/>
              </a:ext>
            </a:extLst>
          </p:cNvPr>
          <p:cNvSpPr/>
          <p:nvPr/>
        </p:nvSpPr>
        <p:spPr>
          <a:xfrm>
            <a:off x="5284704" y="5216220"/>
            <a:ext cx="81785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SignImm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6" name="矩形 375">
            <a:extLst>
              <a:ext uri="{FF2B5EF4-FFF2-40B4-BE49-F238E27FC236}">
                <a16:creationId xmlns:a16="http://schemas.microsoft.com/office/drawing/2014/main" id="{A601C011-719C-4755-AE93-07845EFF2F2A}"/>
              </a:ext>
            </a:extLst>
          </p:cNvPr>
          <p:cNvSpPr>
            <a:spLocks/>
          </p:cNvSpPr>
          <p:nvPr/>
        </p:nvSpPr>
        <p:spPr>
          <a:xfrm>
            <a:off x="4908398" y="3293188"/>
            <a:ext cx="1343926" cy="1536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377" name="矩形 376">
            <a:extLst>
              <a:ext uri="{FF2B5EF4-FFF2-40B4-BE49-F238E27FC236}">
                <a16:creationId xmlns:a16="http://schemas.microsoft.com/office/drawing/2014/main" id="{01FF155E-336A-4634-8326-4B0CE554E823}"/>
              </a:ext>
            </a:extLst>
          </p:cNvPr>
          <p:cNvSpPr/>
          <p:nvPr/>
        </p:nvSpPr>
        <p:spPr>
          <a:xfrm>
            <a:off x="4893755" y="3503453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R1#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8" name="矩形 377">
            <a:extLst>
              <a:ext uri="{FF2B5EF4-FFF2-40B4-BE49-F238E27FC236}">
                <a16:creationId xmlns:a16="http://schemas.microsoft.com/office/drawing/2014/main" id="{CA57D7DC-BAC6-44F0-95EB-90C8D214B241}"/>
              </a:ext>
            </a:extLst>
          </p:cNvPr>
          <p:cNvSpPr/>
          <p:nvPr/>
        </p:nvSpPr>
        <p:spPr>
          <a:xfrm>
            <a:off x="4886111" y="3828531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R2#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9" name="矩形 378">
            <a:extLst>
              <a:ext uri="{FF2B5EF4-FFF2-40B4-BE49-F238E27FC236}">
                <a16:creationId xmlns:a16="http://schemas.microsoft.com/office/drawing/2014/main" id="{B95D4B08-5FDA-4682-BE03-13B3E52FFA40}"/>
              </a:ext>
            </a:extLst>
          </p:cNvPr>
          <p:cNvSpPr/>
          <p:nvPr/>
        </p:nvSpPr>
        <p:spPr>
          <a:xfrm>
            <a:off x="4888500" y="4137589"/>
            <a:ext cx="42992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W#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0" name="矩形 379">
            <a:extLst>
              <a:ext uri="{FF2B5EF4-FFF2-40B4-BE49-F238E27FC236}">
                <a16:creationId xmlns:a16="http://schemas.microsoft.com/office/drawing/2014/main" id="{43F33CEE-0929-4EEC-8A70-86C3555BCD52}"/>
              </a:ext>
            </a:extLst>
          </p:cNvPr>
          <p:cNvSpPr/>
          <p:nvPr/>
        </p:nvSpPr>
        <p:spPr>
          <a:xfrm>
            <a:off x="4893755" y="4473862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WD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1" name="矩形 380">
            <a:extLst>
              <a:ext uri="{FF2B5EF4-FFF2-40B4-BE49-F238E27FC236}">
                <a16:creationId xmlns:a16="http://schemas.microsoft.com/office/drawing/2014/main" id="{1D932071-67EC-4254-B0FB-6DD5168CB060}"/>
              </a:ext>
            </a:extLst>
          </p:cNvPr>
          <p:cNvSpPr/>
          <p:nvPr/>
        </p:nvSpPr>
        <p:spPr>
          <a:xfrm>
            <a:off x="5387391" y="3258023"/>
            <a:ext cx="449162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2" name="矩形 381">
            <a:extLst>
              <a:ext uri="{FF2B5EF4-FFF2-40B4-BE49-F238E27FC236}">
                <a16:creationId xmlns:a16="http://schemas.microsoft.com/office/drawing/2014/main" id="{5C0C8604-58FC-459A-AAA3-EC64CEADF500}"/>
              </a:ext>
            </a:extLst>
          </p:cNvPr>
          <p:cNvSpPr/>
          <p:nvPr/>
        </p:nvSpPr>
        <p:spPr>
          <a:xfrm>
            <a:off x="5249107" y="4240539"/>
            <a:ext cx="86434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77">
              <a:defRPr/>
            </a:pPr>
            <a:r>
              <a:rPr lang="zh-CN" altLang="en-US" sz="1327" b="1" kern="0" dirty="0">
                <a:solidFill>
                  <a:srgbClr val="000000"/>
                </a:solidFill>
                <a:latin typeface="微软雅黑"/>
                <a:ea typeface="微软雅黑"/>
              </a:rPr>
              <a:t>寄存器堆</a:t>
            </a:r>
          </a:p>
        </p:txBody>
      </p:sp>
      <p:sp>
        <p:nvSpPr>
          <p:cNvPr id="383" name="矩形 382">
            <a:extLst>
              <a:ext uri="{FF2B5EF4-FFF2-40B4-BE49-F238E27FC236}">
                <a16:creationId xmlns:a16="http://schemas.microsoft.com/office/drawing/2014/main" id="{26FD5819-D560-41AA-BBF5-4B67D36562AF}"/>
              </a:ext>
            </a:extLst>
          </p:cNvPr>
          <p:cNvSpPr/>
          <p:nvPr/>
        </p:nvSpPr>
        <p:spPr>
          <a:xfrm>
            <a:off x="5937293" y="3513191"/>
            <a:ext cx="38343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4" name="矩形 383">
            <a:extLst>
              <a:ext uri="{FF2B5EF4-FFF2-40B4-BE49-F238E27FC236}">
                <a16:creationId xmlns:a16="http://schemas.microsoft.com/office/drawing/2014/main" id="{190D81C5-9FAC-41E5-B4AF-BB8C96C6089B}"/>
              </a:ext>
            </a:extLst>
          </p:cNvPr>
          <p:cNvSpPr/>
          <p:nvPr/>
        </p:nvSpPr>
        <p:spPr>
          <a:xfrm>
            <a:off x="5929574" y="3910896"/>
            <a:ext cx="38343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7" name="流程图: 手动操作 386">
            <a:extLst>
              <a:ext uri="{FF2B5EF4-FFF2-40B4-BE49-F238E27FC236}">
                <a16:creationId xmlns:a16="http://schemas.microsoft.com/office/drawing/2014/main" id="{393973E5-A5F5-45C6-9EC1-5599514F927C}"/>
              </a:ext>
            </a:extLst>
          </p:cNvPr>
          <p:cNvSpPr/>
          <p:nvPr/>
        </p:nvSpPr>
        <p:spPr>
          <a:xfrm rot="16200000">
            <a:off x="6946384" y="4059841"/>
            <a:ext cx="505805" cy="214765"/>
          </a:xfrm>
          <a:prstGeom prst="flowChartManualOperation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388" name="矩形 387">
            <a:extLst>
              <a:ext uri="{FF2B5EF4-FFF2-40B4-BE49-F238E27FC236}">
                <a16:creationId xmlns:a16="http://schemas.microsoft.com/office/drawing/2014/main" id="{8E0B8B9A-CCB9-4C7B-8540-B8EAE8BA97C4}"/>
              </a:ext>
            </a:extLst>
          </p:cNvPr>
          <p:cNvSpPr/>
          <p:nvPr/>
        </p:nvSpPr>
        <p:spPr>
          <a:xfrm>
            <a:off x="7035893" y="3917424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9" name="流程图: 手动操作 388">
            <a:extLst>
              <a:ext uri="{FF2B5EF4-FFF2-40B4-BE49-F238E27FC236}">
                <a16:creationId xmlns:a16="http://schemas.microsoft.com/office/drawing/2014/main" id="{5FE698EE-1154-4CBA-B635-073FDBD4ACA5}"/>
              </a:ext>
            </a:extLst>
          </p:cNvPr>
          <p:cNvSpPr/>
          <p:nvPr/>
        </p:nvSpPr>
        <p:spPr>
          <a:xfrm rot="16200000">
            <a:off x="10659197" y="3715626"/>
            <a:ext cx="505805" cy="214765"/>
          </a:xfrm>
          <a:prstGeom prst="flowChartManualOperation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390" name="矩形 389">
            <a:extLst>
              <a:ext uri="{FF2B5EF4-FFF2-40B4-BE49-F238E27FC236}">
                <a16:creationId xmlns:a16="http://schemas.microsoft.com/office/drawing/2014/main" id="{8FEBF603-8BF4-41FF-8A2E-B0D1A09F845B}"/>
              </a:ext>
            </a:extLst>
          </p:cNvPr>
          <p:cNvSpPr/>
          <p:nvPr/>
        </p:nvSpPr>
        <p:spPr>
          <a:xfrm>
            <a:off x="10750288" y="3588822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1" name="直接连接符 390">
            <a:extLst>
              <a:ext uri="{FF2B5EF4-FFF2-40B4-BE49-F238E27FC236}">
                <a16:creationId xmlns:a16="http://schemas.microsoft.com/office/drawing/2014/main" id="{9B552632-17CD-4FFD-BB5E-B5633071E77D}"/>
              </a:ext>
            </a:extLst>
          </p:cNvPr>
          <p:cNvCxnSpPr/>
          <p:nvPr/>
        </p:nvCxnSpPr>
        <p:spPr>
          <a:xfrm>
            <a:off x="6240140" y="3658970"/>
            <a:ext cx="1476815" cy="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直接连接符 391">
            <a:extLst>
              <a:ext uri="{FF2B5EF4-FFF2-40B4-BE49-F238E27FC236}">
                <a16:creationId xmlns:a16="http://schemas.microsoft.com/office/drawing/2014/main" id="{2420F462-8928-4F15-AB06-7FFE024E7029}"/>
              </a:ext>
            </a:extLst>
          </p:cNvPr>
          <p:cNvCxnSpPr>
            <a:cxnSpLocks/>
          </p:cNvCxnSpPr>
          <p:nvPr/>
        </p:nvCxnSpPr>
        <p:spPr>
          <a:xfrm>
            <a:off x="7427948" y="5237179"/>
            <a:ext cx="397524" cy="560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直接连接符 392">
            <a:extLst>
              <a:ext uri="{FF2B5EF4-FFF2-40B4-BE49-F238E27FC236}">
                <a16:creationId xmlns:a16="http://schemas.microsoft.com/office/drawing/2014/main" id="{A84ABD64-FC5B-40D5-B73F-5301F7A6DF48}"/>
              </a:ext>
            </a:extLst>
          </p:cNvPr>
          <p:cNvCxnSpPr>
            <a:cxnSpLocks/>
          </p:cNvCxnSpPr>
          <p:nvPr/>
        </p:nvCxnSpPr>
        <p:spPr>
          <a:xfrm flipV="1">
            <a:off x="7299674" y="4158366"/>
            <a:ext cx="438559" cy="334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4" name="矩形 393">
            <a:extLst>
              <a:ext uri="{FF2B5EF4-FFF2-40B4-BE49-F238E27FC236}">
                <a16:creationId xmlns:a16="http://schemas.microsoft.com/office/drawing/2014/main" id="{DCED550A-F9AF-4D06-A681-FC62C8524D91}"/>
              </a:ext>
            </a:extLst>
          </p:cNvPr>
          <p:cNvSpPr/>
          <p:nvPr/>
        </p:nvSpPr>
        <p:spPr>
          <a:xfrm>
            <a:off x="7261827" y="3892426"/>
            <a:ext cx="52450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SrcB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5" name="矩形 394">
            <a:extLst>
              <a:ext uri="{FF2B5EF4-FFF2-40B4-BE49-F238E27FC236}">
                <a16:creationId xmlns:a16="http://schemas.microsoft.com/office/drawing/2014/main" id="{4327A17A-5181-474D-8BC7-781A2B6657D5}"/>
              </a:ext>
            </a:extLst>
          </p:cNvPr>
          <p:cNvSpPr/>
          <p:nvPr/>
        </p:nvSpPr>
        <p:spPr>
          <a:xfrm>
            <a:off x="7251586" y="3424457"/>
            <a:ext cx="5341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SrcA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6" name="矩形 395">
            <a:extLst>
              <a:ext uri="{FF2B5EF4-FFF2-40B4-BE49-F238E27FC236}">
                <a16:creationId xmlns:a16="http://schemas.microsoft.com/office/drawing/2014/main" id="{C60D41A4-B9A2-48A5-8D94-879CE31E26FB}"/>
              </a:ext>
            </a:extLst>
          </p:cNvPr>
          <p:cNvSpPr/>
          <p:nvPr/>
        </p:nvSpPr>
        <p:spPr>
          <a:xfrm>
            <a:off x="8098386" y="3412310"/>
            <a:ext cx="58060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Equal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7" name="矩形 396">
            <a:extLst>
              <a:ext uri="{FF2B5EF4-FFF2-40B4-BE49-F238E27FC236}">
                <a16:creationId xmlns:a16="http://schemas.microsoft.com/office/drawing/2014/main" id="{0989652B-DD9D-4B1D-A232-BA1AC459E038}"/>
              </a:ext>
            </a:extLst>
          </p:cNvPr>
          <p:cNvSpPr/>
          <p:nvPr/>
        </p:nvSpPr>
        <p:spPr>
          <a:xfrm>
            <a:off x="8146132" y="3664825"/>
            <a:ext cx="96853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ALUResult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8" name="矩形 397">
            <a:extLst>
              <a:ext uri="{FF2B5EF4-FFF2-40B4-BE49-F238E27FC236}">
                <a16:creationId xmlns:a16="http://schemas.microsoft.com/office/drawing/2014/main" id="{174620C1-853C-44C4-9D6A-FCEBD798FD0A}"/>
              </a:ext>
            </a:extLst>
          </p:cNvPr>
          <p:cNvSpPr/>
          <p:nvPr/>
        </p:nvSpPr>
        <p:spPr>
          <a:xfrm>
            <a:off x="8128712" y="4231708"/>
            <a:ext cx="88319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WriteData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9" name="直接连接符 398">
            <a:extLst>
              <a:ext uri="{FF2B5EF4-FFF2-40B4-BE49-F238E27FC236}">
                <a16:creationId xmlns:a16="http://schemas.microsoft.com/office/drawing/2014/main" id="{BCE95952-D2A3-49B9-B2F9-D17CA921CF53}"/>
              </a:ext>
            </a:extLst>
          </p:cNvPr>
          <p:cNvCxnSpPr>
            <a:cxnSpLocks/>
          </p:cNvCxnSpPr>
          <p:nvPr/>
        </p:nvCxnSpPr>
        <p:spPr>
          <a:xfrm>
            <a:off x="8160317" y="3935688"/>
            <a:ext cx="116056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直接连接符 399">
            <a:extLst>
              <a:ext uri="{FF2B5EF4-FFF2-40B4-BE49-F238E27FC236}">
                <a16:creationId xmlns:a16="http://schemas.microsoft.com/office/drawing/2014/main" id="{6816D8E5-DDA8-4AF3-AA0D-1A7700727296}"/>
              </a:ext>
            </a:extLst>
          </p:cNvPr>
          <p:cNvCxnSpPr/>
          <p:nvPr/>
        </p:nvCxnSpPr>
        <p:spPr>
          <a:xfrm>
            <a:off x="10065087" y="3934916"/>
            <a:ext cx="73963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2" name="矩形 401">
            <a:extLst>
              <a:ext uri="{FF2B5EF4-FFF2-40B4-BE49-F238E27FC236}">
                <a16:creationId xmlns:a16="http://schemas.microsoft.com/office/drawing/2014/main" id="{550B1C2A-D605-48D2-98A5-3FAC6C5AC720}"/>
              </a:ext>
            </a:extLst>
          </p:cNvPr>
          <p:cNvSpPr/>
          <p:nvPr/>
        </p:nvSpPr>
        <p:spPr>
          <a:xfrm>
            <a:off x="10011268" y="3674099"/>
            <a:ext cx="8547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ReadData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3" name="矩形 402">
            <a:extLst>
              <a:ext uri="{FF2B5EF4-FFF2-40B4-BE49-F238E27FC236}">
                <a16:creationId xmlns:a16="http://schemas.microsoft.com/office/drawing/2014/main" id="{F25DCD21-152A-4D05-BDAA-B8FA6497E410}"/>
              </a:ext>
            </a:extLst>
          </p:cNvPr>
          <p:cNvSpPr/>
          <p:nvPr/>
        </p:nvSpPr>
        <p:spPr>
          <a:xfrm>
            <a:off x="10032132" y="6173533"/>
            <a:ext cx="123264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WriteBackData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4" name="矩形 403">
            <a:extLst>
              <a:ext uri="{FF2B5EF4-FFF2-40B4-BE49-F238E27FC236}">
                <a16:creationId xmlns:a16="http://schemas.microsoft.com/office/drawing/2014/main" id="{4625EDAC-33CB-4BA7-8372-1175CCC6ED6F}"/>
              </a:ext>
            </a:extLst>
          </p:cNvPr>
          <p:cNvSpPr/>
          <p:nvPr/>
        </p:nvSpPr>
        <p:spPr>
          <a:xfrm>
            <a:off x="954873" y="5811816"/>
            <a:ext cx="123142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BranchAddress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5" name="直接连接符 404">
            <a:extLst>
              <a:ext uri="{FF2B5EF4-FFF2-40B4-BE49-F238E27FC236}">
                <a16:creationId xmlns:a16="http://schemas.microsoft.com/office/drawing/2014/main" id="{C569E3EA-AD1C-400B-A792-70628A7887DF}"/>
              </a:ext>
            </a:extLst>
          </p:cNvPr>
          <p:cNvCxnSpPr>
            <a:cxnSpLocks/>
          </p:cNvCxnSpPr>
          <p:nvPr/>
        </p:nvCxnSpPr>
        <p:spPr>
          <a:xfrm>
            <a:off x="3899768" y="2412418"/>
            <a:ext cx="0" cy="2829054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6" name="任意多边形: 形状 256">
            <a:extLst>
              <a:ext uri="{FF2B5EF4-FFF2-40B4-BE49-F238E27FC236}">
                <a16:creationId xmlns:a16="http://schemas.microsoft.com/office/drawing/2014/main" id="{48358B0D-4743-4A70-AD4E-25B2704C6A1F}"/>
              </a:ext>
            </a:extLst>
          </p:cNvPr>
          <p:cNvSpPr/>
          <p:nvPr/>
        </p:nvSpPr>
        <p:spPr>
          <a:xfrm flipV="1">
            <a:off x="11019482" y="3659045"/>
            <a:ext cx="213448" cy="145964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cxnSp>
        <p:nvCxnSpPr>
          <p:cNvPr id="407" name="直接连接符 406">
            <a:extLst>
              <a:ext uri="{FF2B5EF4-FFF2-40B4-BE49-F238E27FC236}">
                <a16:creationId xmlns:a16="http://schemas.microsoft.com/office/drawing/2014/main" id="{9A4B7645-E150-44F2-A00D-A97B9D5D65BA}"/>
              </a:ext>
            </a:extLst>
          </p:cNvPr>
          <p:cNvCxnSpPr>
            <a:cxnSpLocks/>
            <a:stCxn id="406" idx="0"/>
          </p:cNvCxnSpPr>
          <p:nvPr/>
        </p:nvCxnSpPr>
        <p:spPr>
          <a:xfrm>
            <a:off x="11232930" y="3805009"/>
            <a:ext cx="8135" cy="2650300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直接连接符 407">
            <a:extLst>
              <a:ext uri="{FF2B5EF4-FFF2-40B4-BE49-F238E27FC236}">
                <a16:creationId xmlns:a16="http://schemas.microsoft.com/office/drawing/2014/main" id="{86C4EFE3-6D76-42F3-BBE9-68485FB744C2}"/>
              </a:ext>
            </a:extLst>
          </p:cNvPr>
          <p:cNvCxnSpPr/>
          <p:nvPr/>
        </p:nvCxnSpPr>
        <p:spPr>
          <a:xfrm>
            <a:off x="3899768" y="2637408"/>
            <a:ext cx="503080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9" name="直接连接符 408">
            <a:extLst>
              <a:ext uri="{FF2B5EF4-FFF2-40B4-BE49-F238E27FC236}">
                <a16:creationId xmlns:a16="http://schemas.microsoft.com/office/drawing/2014/main" id="{F82EF7B7-6731-4DD4-BB6D-D7DBC66749EA}"/>
              </a:ext>
            </a:extLst>
          </p:cNvPr>
          <p:cNvCxnSpPr>
            <a:cxnSpLocks/>
          </p:cNvCxnSpPr>
          <p:nvPr/>
        </p:nvCxnSpPr>
        <p:spPr>
          <a:xfrm>
            <a:off x="4151308" y="4617164"/>
            <a:ext cx="0" cy="1838144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0" name="直接连接符 409">
            <a:extLst>
              <a:ext uri="{FF2B5EF4-FFF2-40B4-BE49-F238E27FC236}">
                <a16:creationId xmlns:a16="http://schemas.microsoft.com/office/drawing/2014/main" id="{8BACA20C-4DB7-4CD5-A0C7-517D25D60F66}"/>
              </a:ext>
            </a:extLst>
          </p:cNvPr>
          <p:cNvCxnSpPr>
            <a:cxnSpLocks/>
          </p:cNvCxnSpPr>
          <p:nvPr/>
        </p:nvCxnSpPr>
        <p:spPr>
          <a:xfrm>
            <a:off x="4168082" y="6455308"/>
            <a:ext cx="7062898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5" name="直接连接符 414">
            <a:extLst>
              <a:ext uri="{FF2B5EF4-FFF2-40B4-BE49-F238E27FC236}">
                <a16:creationId xmlns:a16="http://schemas.microsoft.com/office/drawing/2014/main" id="{77167E73-812F-49FC-81EE-9C887B19A26A}"/>
              </a:ext>
            </a:extLst>
          </p:cNvPr>
          <p:cNvCxnSpPr/>
          <p:nvPr/>
        </p:nvCxnSpPr>
        <p:spPr>
          <a:xfrm>
            <a:off x="6531609" y="4512613"/>
            <a:ext cx="2763477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6" name="直接连接符 415">
            <a:extLst>
              <a:ext uri="{FF2B5EF4-FFF2-40B4-BE49-F238E27FC236}">
                <a16:creationId xmlns:a16="http://schemas.microsoft.com/office/drawing/2014/main" id="{A35B0AA9-0D65-4D21-9F25-18CD9B62F1E8}"/>
              </a:ext>
            </a:extLst>
          </p:cNvPr>
          <p:cNvCxnSpPr/>
          <p:nvPr/>
        </p:nvCxnSpPr>
        <p:spPr>
          <a:xfrm>
            <a:off x="6531609" y="4053928"/>
            <a:ext cx="0" cy="458685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7" name="直接连接符 416">
            <a:extLst>
              <a:ext uri="{FF2B5EF4-FFF2-40B4-BE49-F238E27FC236}">
                <a16:creationId xmlns:a16="http://schemas.microsoft.com/office/drawing/2014/main" id="{FDA6BFA4-75AB-49B3-B8A5-D4DF7D7BD637}"/>
              </a:ext>
            </a:extLst>
          </p:cNvPr>
          <p:cNvCxnSpPr>
            <a:cxnSpLocks/>
          </p:cNvCxnSpPr>
          <p:nvPr/>
        </p:nvCxnSpPr>
        <p:spPr>
          <a:xfrm>
            <a:off x="6791724" y="4323685"/>
            <a:ext cx="0" cy="914413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8" name="直接连接符 417">
            <a:extLst>
              <a:ext uri="{FF2B5EF4-FFF2-40B4-BE49-F238E27FC236}">
                <a16:creationId xmlns:a16="http://schemas.microsoft.com/office/drawing/2014/main" id="{41005A6E-B626-462B-B5CA-31BB14B536A4}"/>
              </a:ext>
            </a:extLst>
          </p:cNvPr>
          <p:cNvCxnSpPr/>
          <p:nvPr/>
        </p:nvCxnSpPr>
        <p:spPr>
          <a:xfrm>
            <a:off x="6810115" y="4324070"/>
            <a:ext cx="270511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9" name="直接连接符 418">
            <a:extLst>
              <a:ext uri="{FF2B5EF4-FFF2-40B4-BE49-F238E27FC236}">
                <a16:creationId xmlns:a16="http://schemas.microsoft.com/office/drawing/2014/main" id="{4FB3664D-2BBA-4216-BC3A-887CDF499E07}"/>
              </a:ext>
            </a:extLst>
          </p:cNvPr>
          <p:cNvCxnSpPr/>
          <p:nvPr/>
        </p:nvCxnSpPr>
        <p:spPr>
          <a:xfrm>
            <a:off x="3920271" y="2883996"/>
            <a:ext cx="495622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0" name="矩形 419">
            <a:extLst>
              <a:ext uri="{FF2B5EF4-FFF2-40B4-BE49-F238E27FC236}">
                <a16:creationId xmlns:a16="http://schemas.microsoft.com/office/drawing/2014/main" id="{49CFCDBE-A41A-467A-931C-7C55C49C0D2E}"/>
              </a:ext>
            </a:extLst>
          </p:cNvPr>
          <p:cNvSpPr/>
          <p:nvPr/>
        </p:nvSpPr>
        <p:spPr>
          <a:xfrm>
            <a:off x="3871637" y="2170262"/>
            <a:ext cx="356188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6:0</a:t>
            </a:r>
            <a:endParaRPr lang="zh-CN" altLang="en-US" sz="104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1" name="等腰三角形 420">
            <a:extLst>
              <a:ext uri="{FF2B5EF4-FFF2-40B4-BE49-F238E27FC236}">
                <a16:creationId xmlns:a16="http://schemas.microsoft.com/office/drawing/2014/main" id="{661605A0-26B9-40C0-9253-531A597812C9}"/>
              </a:ext>
            </a:extLst>
          </p:cNvPr>
          <p:cNvSpPr/>
          <p:nvPr/>
        </p:nvSpPr>
        <p:spPr>
          <a:xfrm>
            <a:off x="1977124" y="3736555"/>
            <a:ext cx="205961" cy="11577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grpSp>
        <p:nvGrpSpPr>
          <p:cNvPr id="422" name="组合 421">
            <a:extLst>
              <a:ext uri="{FF2B5EF4-FFF2-40B4-BE49-F238E27FC236}">
                <a16:creationId xmlns:a16="http://schemas.microsoft.com/office/drawing/2014/main" id="{948871E8-3BEF-44DF-8C32-4656ADA9AF80}"/>
              </a:ext>
            </a:extLst>
          </p:cNvPr>
          <p:cNvGrpSpPr/>
          <p:nvPr/>
        </p:nvGrpSpPr>
        <p:grpSpPr>
          <a:xfrm>
            <a:off x="5315965" y="4709145"/>
            <a:ext cx="506870" cy="462158"/>
            <a:chOff x="1853728" y="4285666"/>
            <a:chExt cx="534589" cy="487432"/>
          </a:xfrm>
          <a:solidFill>
            <a:srgbClr val="FFCCFF"/>
          </a:solidFill>
        </p:grpSpPr>
        <p:cxnSp>
          <p:nvCxnSpPr>
            <p:cNvPr id="479" name="直接连接符 478">
              <a:extLst>
                <a:ext uri="{FF2B5EF4-FFF2-40B4-BE49-F238E27FC236}">
                  <a16:creationId xmlns:a16="http://schemas.microsoft.com/office/drawing/2014/main" id="{5C63E3FB-4D9A-4DB2-AD60-52B52978B9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853" y="4412951"/>
              <a:ext cx="0" cy="100857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0" name="矩形 479">
              <a:extLst>
                <a:ext uri="{FF2B5EF4-FFF2-40B4-BE49-F238E27FC236}">
                  <a16:creationId xmlns:a16="http://schemas.microsoft.com/office/drawing/2014/main" id="{21FA990C-C30B-466B-939F-755EC5638A6C}"/>
                </a:ext>
              </a:extLst>
            </p:cNvPr>
            <p:cNvSpPr/>
            <p:nvPr/>
          </p:nvSpPr>
          <p:spPr>
            <a:xfrm>
              <a:off x="1853728" y="4460324"/>
              <a:ext cx="534589" cy="3127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1327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lang="zh-CN" altLang="en-US" sz="1327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1" name="等腰三角形 480">
              <a:extLst>
                <a:ext uri="{FF2B5EF4-FFF2-40B4-BE49-F238E27FC236}">
                  <a16:creationId xmlns:a16="http://schemas.microsoft.com/office/drawing/2014/main" id="{90022B67-3A8C-4368-9CAA-C494D2B4FD79}"/>
                </a:ext>
              </a:extLst>
            </p:cNvPr>
            <p:cNvSpPr/>
            <p:nvPr/>
          </p:nvSpPr>
          <p:spPr>
            <a:xfrm>
              <a:off x="1994241" y="4285666"/>
              <a:ext cx="217225" cy="12211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</p:grpSp>
      <p:grpSp>
        <p:nvGrpSpPr>
          <p:cNvPr id="423" name="组合 422">
            <a:extLst>
              <a:ext uri="{FF2B5EF4-FFF2-40B4-BE49-F238E27FC236}">
                <a16:creationId xmlns:a16="http://schemas.microsoft.com/office/drawing/2014/main" id="{8CF67367-1124-458B-A99B-DF12411558B8}"/>
              </a:ext>
            </a:extLst>
          </p:cNvPr>
          <p:cNvGrpSpPr/>
          <p:nvPr/>
        </p:nvGrpSpPr>
        <p:grpSpPr>
          <a:xfrm>
            <a:off x="9461217" y="4600476"/>
            <a:ext cx="506870" cy="462158"/>
            <a:chOff x="1853728" y="4285666"/>
            <a:chExt cx="534589" cy="487432"/>
          </a:xfrm>
          <a:solidFill>
            <a:srgbClr val="00B050"/>
          </a:solidFill>
        </p:grpSpPr>
        <p:cxnSp>
          <p:nvCxnSpPr>
            <p:cNvPr id="476" name="直接连接符 475">
              <a:extLst>
                <a:ext uri="{FF2B5EF4-FFF2-40B4-BE49-F238E27FC236}">
                  <a16:creationId xmlns:a16="http://schemas.microsoft.com/office/drawing/2014/main" id="{325EFC7F-5D59-4FBA-A40B-5821FDFE3C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853" y="4412951"/>
              <a:ext cx="0" cy="100857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7" name="矩形 476">
              <a:extLst>
                <a:ext uri="{FF2B5EF4-FFF2-40B4-BE49-F238E27FC236}">
                  <a16:creationId xmlns:a16="http://schemas.microsoft.com/office/drawing/2014/main" id="{4DDF1978-1099-46E4-8FE3-2177C5CA4FBE}"/>
                </a:ext>
              </a:extLst>
            </p:cNvPr>
            <p:cNvSpPr/>
            <p:nvPr/>
          </p:nvSpPr>
          <p:spPr>
            <a:xfrm>
              <a:off x="1853728" y="4460324"/>
              <a:ext cx="534589" cy="3127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1327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lang="zh-CN" altLang="en-US" sz="1327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8" name="等腰三角形 477">
              <a:extLst>
                <a:ext uri="{FF2B5EF4-FFF2-40B4-BE49-F238E27FC236}">
                  <a16:creationId xmlns:a16="http://schemas.microsoft.com/office/drawing/2014/main" id="{744DFC73-4490-484F-A2B1-CAA1A78E1B75}"/>
                </a:ext>
              </a:extLst>
            </p:cNvPr>
            <p:cNvSpPr/>
            <p:nvPr/>
          </p:nvSpPr>
          <p:spPr>
            <a:xfrm>
              <a:off x="1994241" y="4285666"/>
              <a:ext cx="217225" cy="12211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</p:grpSp>
      <p:cxnSp>
        <p:nvCxnSpPr>
          <p:cNvPr id="424" name="直接连接符 423">
            <a:extLst>
              <a:ext uri="{FF2B5EF4-FFF2-40B4-BE49-F238E27FC236}">
                <a16:creationId xmlns:a16="http://schemas.microsoft.com/office/drawing/2014/main" id="{BE4B3306-BF4A-477E-9C0A-1FF4245FFBDA}"/>
              </a:ext>
            </a:extLst>
          </p:cNvPr>
          <p:cNvCxnSpPr/>
          <p:nvPr/>
        </p:nvCxnSpPr>
        <p:spPr>
          <a:xfrm>
            <a:off x="3382452" y="3657731"/>
            <a:ext cx="517316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5" name="直接连接符 424">
            <a:extLst>
              <a:ext uri="{FF2B5EF4-FFF2-40B4-BE49-F238E27FC236}">
                <a16:creationId xmlns:a16="http://schemas.microsoft.com/office/drawing/2014/main" id="{289B375D-8CCF-47DC-9B2C-73E3D1F950E2}"/>
              </a:ext>
            </a:extLst>
          </p:cNvPr>
          <p:cNvCxnSpPr>
            <a:cxnSpLocks/>
          </p:cNvCxnSpPr>
          <p:nvPr/>
        </p:nvCxnSpPr>
        <p:spPr>
          <a:xfrm>
            <a:off x="1268309" y="3498142"/>
            <a:ext cx="0" cy="1776964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直接连接符 425">
            <a:extLst>
              <a:ext uri="{FF2B5EF4-FFF2-40B4-BE49-F238E27FC236}">
                <a16:creationId xmlns:a16="http://schemas.microsoft.com/office/drawing/2014/main" id="{5E60F4DB-D5C6-4A8F-826D-CEDAE9CC40A6}"/>
              </a:ext>
            </a:extLst>
          </p:cNvPr>
          <p:cNvCxnSpPr>
            <a:cxnSpLocks/>
            <a:stCxn id="372" idx="2"/>
          </p:cNvCxnSpPr>
          <p:nvPr/>
        </p:nvCxnSpPr>
        <p:spPr>
          <a:xfrm>
            <a:off x="2671297" y="5720678"/>
            <a:ext cx="5196486" cy="3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7" name="直接连接符 426">
            <a:extLst>
              <a:ext uri="{FF2B5EF4-FFF2-40B4-BE49-F238E27FC236}">
                <a16:creationId xmlns:a16="http://schemas.microsoft.com/office/drawing/2014/main" id="{D039C95B-7209-4123-9FA4-46C942DC4A4E}"/>
              </a:ext>
            </a:extLst>
          </p:cNvPr>
          <p:cNvCxnSpPr>
            <a:cxnSpLocks/>
          </p:cNvCxnSpPr>
          <p:nvPr/>
        </p:nvCxnSpPr>
        <p:spPr>
          <a:xfrm>
            <a:off x="8493231" y="5496699"/>
            <a:ext cx="0" cy="597491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接连接符 427">
            <a:extLst>
              <a:ext uri="{FF2B5EF4-FFF2-40B4-BE49-F238E27FC236}">
                <a16:creationId xmlns:a16="http://schemas.microsoft.com/office/drawing/2014/main" id="{22DC0206-B9EF-435F-B834-433D375BC7F5}"/>
              </a:ext>
            </a:extLst>
          </p:cNvPr>
          <p:cNvCxnSpPr>
            <a:cxnSpLocks/>
          </p:cNvCxnSpPr>
          <p:nvPr/>
        </p:nvCxnSpPr>
        <p:spPr>
          <a:xfrm>
            <a:off x="1026180" y="6094190"/>
            <a:ext cx="7467051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9" name="直接连接符 428">
            <a:extLst>
              <a:ext uri="{FF2B5EF4-FFF2-40B4-BE49-F238E27FC236}">
                <a16:creationId xmlns:a16="http://schemas.microsoft.com/office/drawing/2014/main" id="{9DA14362-745E-4DC4-AF98-C5E38909178B}"/>
              </a:ext>
            </a:extLst>
          </p:cNvPr>
          <p:cNvCxnSpPr>
            <a:cxnSpLocks/>
          </p:cNvCxnSpPr>
          <p:nvPr/>
        </p:nvCxnSpPr>
        <p:spPr>
          <a:xfrm>
            <a:off x="1001395" y="3771315"/>
            <a:ext cx="0" cy="2322875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直接连接符 429">
            <a:extLst>
              <a:ext uri="{FF2B5EF4-FFF2-40B4-BE49-F238E27FC236}">
                <a16:creationId xmlns:a16="http://schemas.microsoft.com/office/drawing/2014/main" id="{FB31DB91-E295-45AC-A953-3EE0F061447D}"/>
              </a:ext>
            </a:extLst>
          </p:cNvPr>
          <p:cNvCxnSpPr/>
          <p:nvPr/>
        </p:nvCxnSpPr>
        <p:spPr>
          <a:xfrm>
            <a:off x="1001395" y="3771315"/>
            <a:ext cx="474732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1" name="直接连接符 430">
            <a:extLst>
              <a:ext uri="{FF2B5EF4-FFF2-40B4-BE49-F238E27FC236}">
                <a16:creationId xmlns:a16="http://schemas.microsoft.com/office/drawing/2014/main" id="{2D598788-F101-4CF5-8EFD-4D9AA31C2F32}"/>
              </a:ext>
            </a:extLst>
          </p:cNvPr>
          <p:cNvCxnSpPr/>
          <p:nvPr/>
        </p:nvCxnSpPr>
        <p:spPr>
          <a:xfrm>
            <a:off x="1274492" y="3498142"/>
            <a:ext cx="204823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2" name="直接连接符 431">
            <a:extLst>
              <a:ext uri="{FF2B5EF4-FFF2-40B4-BE49-F238E27FC236}">
                <a16:creationId xmlns:a16="http://schemas.microsoft.com/office/drawing/2014/main" id="{127B482E-4F5B-4837-BFAD-044F5D2DC4C3}"/>
              </a:ext>
            </a:extLst>
          </p:cNvPr>
          <p:cNvCxnSpPr>
            <a:cxnSpLocks/>
          </p:cNvCxnSpPr>
          <p:nvPr/>
        </p:nvCxnSpPr>
        <p:spPr>
          <a:xfrm>
            <a:off x="7998823" y="5493913"/>
            <a:ext cx="494408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直接连接符 432">
            <a:extLst>
              <a:ext uri="{FF2B5EF4-FFF2-40B4-BE49-F238E27FC236}">
                <a16:creationId xmlns:a16="http://schemas.microsoft.com/office/drawing/2014/main" id="{DDF32D49-3074-4CF1-BC18-C978F4C7F0B8}"/>
              </a:ext>
            </a:extLst>
          </p:cNvPr>
          <p:cNvCxnSpPr>
            <a:cxnSpLocks/>
          </p:cNvCxnSpPr>
          <p:nvPr/>
        </p:nvCxnSpPr>
        <p:spPr>
          <a:xfrm>
            <a:off x="2353259" y="3654677"/>
            <a:ext cx="0" cy="1388782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直接连接符 433">
            <a:extLst>
              <a:ext uri="{FF2B5EF4-FFF2-40B4-BE49-F238E27FC236}">
                <a16:creationId xmlns:a16="http://schemas.microsoft.com/office/drawing/2014/main" id="{7533DA45-02CB-482C-BC41-A1C804131C89}"/>
              </a:ext>
            </a:extLst>
          </p:cNvPr>
          <p:cNvCxnSpPr/>
          <p:nvPr/>
        </p:nvCxnSpPr>
        <p:spPr>
          <a:xfrm>
            <a:off x="1989923" y="5047752"/>
            <a:ext cx="33930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6" name="直接连接符 435">
            <a:extLst>
              <a:ext uri="{FF2B5EF4-FFF2-40B4-BE49-F238E27FC236}">
                <a16:creationId xmlns:a16="http://schemas.microsoft.com/office/drawing/2014/main" id="{2BC7A723-DEC8-4C75-89C4-DA546F654D5D}"/>
              </a:ext>
            </a:extLst>
          </p:cNvPr>
          <p:cNvCxnSpPr/>
          <p:nvPr/>
        </p:nvCxnSpPr>
        <p:spPr>
          <a:xfrm>
            <a:off x="8608601" y="2300115"/>
            <a:ext cx="0" cy="1373984"/>
          </a:xfrm>
          <a:prstGeom prst="line">
            <a:avLst/>
          </a:prstGeom>
          <a:noFill/>
          <a:ln w="19050" cap="sq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7" name="直接连接符 436">
            <a:extLst>
              <a:ext uri="{FF2B5EF4-FFF2-40B4-BE49-F238E27FC236}">
                <a16:creationId xmlns:a16="http://schemas.microsoft.com/office/drawing/2014/main" id="{F247CCF8-1C00-4461-BB00-F05326809ABE}"/>
              </a:ext>
            </a:extLst>
          </p:cNvPr>
          <p:cNvCxnSpPr/>
          <p:nvPr/>
        </p:nvCxnSpPr>
        <p:spPr>
          <a:xfrm>
            <a:off x="8173426" y="3685132"/>
            <a:ext cx="435174" cy="0"/>
          </a:xfrm>
          <a:prstGeom prst="line">
            <a:avLst/>
          </a:prstGeom>
          <a:noFill/>
          <a:ln w="19050" cap="sq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8" name="直接连接符 437">
            <a:extLst>
              <a:ext uri="{FF2B5EF4-FFF2-40B4-BE49-F238E27FC236}">
                <a16:creationId xmlns:a16="http://schemas.microsoft.com/office/drawing/2014/main" id="{8B094402-778A-465E-8FBE-58CDD9780D36}"/>
              </a:ext>
            </a:extLst>
          </p:cNvPr>
          <p:cNvCxnSpPr/>
          <p:nvPr/>
        </p:nvCxnSpPr>
        <p:spPr>
          <a:xfrm>
            <a:off x="8608601" y="2300115"/>
            <a:ext cx="189925" cy="0"/>
          </a:xfrm>
          <a:prstGeom prst="line">
            <a:avLst/>
          </a:prstGeom>
          <a:noFill/>
          <a:ln w="19050" cap="sq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9" name="流程图: 延期 438">
            <a:extLst>
              <a:ext uri="{FF2B5EF4-FFF2-40B4-BE49-F238E27FC236}">
                <a16:creationId xmlns:a16="http://schemas.microsoft.com/office/drawing/2014/main" id="{A9461BE8-063C-4EA4-A95D-01D1A055A1C0}"/>
              </a:ext>
            </a:extLst>
          </p:cNvPr>
          <p:cNvSpPr/>
          <p:nvPr/>
        </p:nvSpPr>
        <p:spPr>
          <a:xfrm>
            <a:off x="8812862" y="2140494"/>
            <a:ext cx="267302" cy="216548"/>
          </a:xfrm>
          <a:prstGeom prst="flowChartDelay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cxnSp>
        <p:nvCxnSpPr>
          <p:cNvPr id="440" name="直接连接符 439">
            <a:extLst>
              <a:ext uri="{FF2B5EF4-FFF2-40B4-BE49-F238E27FC236}">
                <a16:creationId xmlns:a16="http://schemas.microsoft.com/office/drawing/2014/main" id="{977F9C11-C26D-409B-8B88-4F7C20365344}"/>
              </a:ext>
            </a:extLst>
          </p:cNvPr>
          <p:cNvCxnSpPr/>
          <p:nvPr/>
        </p:nvCxnSpPr>
        <p:spPr>
          <a:xfrm>
            <a:off x="9080689" y="2248768"/>
            <a:ext cx="264798" cy="0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1" name="直接连接符 440">
            <a:extLst>
              <a:ext uri="{FF2B5EF4-FFF2-40B4-BE49-F238E27FC236}">
                <a16:creationId xmlns:a16="http://schemas.microsoft.com/office/drawing/2014/main" id="{84EA0D58-58D0-4942-8151-B470E52FD663}"/>
              </a:ext>
            </a:extLst>
          </p:cNvPr>
          <p:cNvCxnSpPr/>
          <p:nvPr/>
        </p:nvCxnSpPr>
        <p:spPr>
          <a:xfrm>
            <a:off x="9345487" y="1532696"/>
            <a:ext cx="0" cy="716072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2" name="直接连接符 441">
            <a:extLst>
              <a:ext uri="{FF2B5EF4-FFF2-40B4-BE49-F238E27FC236}">
                <a16:creationId xmlns:a16="http://schemas.microsoft.com/office/drawing/2014/main" id="{BA5FE188-D9F9-4607-BC95-91394FF33005}"/>
              </a:ext>
            </a:extLst>
          </p:cNvPr>
          <p:cNvCxnSpPr/>
          <p:nvPr/>
        </p:nvCxnSpPr>
        <p:spPr>
          <a:xfrm>
            <a:off x="1604229" y="1532696"/>
            <a:ext cx="7741258" cy="0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3" name="直接连接符 442">
            <a:extLst>
              <a:ext uri="{FF2B5EF4-FFF2-40B4-BE49-F238E27FC236}">
                <a16:creationId xmlns:a16="http://schemas.microsoft.com/office/drawing/2014/main" id="{003BA7F0-F183-4F8E-905E-5462AFE2FDED}"/>
              </a:ext>
            </a:extLst>
          </p:cNvPr>
          <p:cNvCxnSpPr/>
          <p:nvPr/>
        </p:nvCxnSpPr>
        <p:spPr>
          <a:xfrm>
            <a:off x="1591056" y="1532696"/>
            <a:ext cx="0" cy="1882334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4" name="矩形 443">
            <a:extLst>
              <a:ext uri="{FF2B5EF4-FFF2-40B4-BE49-F238E27FC236}">
                <a16:creationId xmlns:a16="http://schemas.microsoft.com/office/drawing/2014/main" id="{33681089-705B-44BE-8BC4-A6993355E6BD}"/>
              </a:ext>
            </a:extLst>
          </p:cNvPr>
          <p:cNvSpPr/>
          <p:nvPr/>
        </p:nvSpPr>
        <p:spPr>
          <a:xfrm>
            <a:off x="731362" y="3358296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PC+4</a:t>
            </a:r>
            <a:endParaRPr lang="zh-CN" altLang="en-US" sz="132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45" name="组合 444">
            <a:extLst>
              <a:ext uri="{FF2B5EF4-FFF2-40B4-BE49-F238E27FC236}">
                <a16:creationId xmlns:a16="http://schemas.microsoft.com/office/drawing/2014/main" id="{1D6387D2-B53C-4BD1-AA77-DFEAA0F7B551}"/>
              </a:ext>
            </a:extLst>
          </p:cNvPr>
          <p:cNvGrpSpPr/>
          <p:nvPr/>
        </p:nvGrpSpPr>
        <p:grpSpPr>
          <a:xfrm>
            <a:off x="4204761" y="1608340"/>
            <a:ext cx="676538" cy="1383549"/>
            <a:chOff x="4191305" y="1888664"/>
            <a:chExt cx="713537" cy="1459212"/>
          </a:xfrm>
        </p:grpSpPr>
        <p:sp>
          <p:nvSpPr>
            <p:cNvPr id="470" name="矩形: 圆角 196">
              <a:extLst>
                <a:ext uri="{FF2B5EF4-FFF2-40B4-BE49-F238E27FC236}">
                  <a16:creationId xmlns:a16="http://schemas.microsoft.com/office/drawing/2014/main" id="{F88E1AEE-033E-413E-B7C3-C1106C6B0460}"/>
                </a:ext>
              </a:extLst>
            </p:cNvPr>
            <p:cNvSpPr/>
            <p:nvPr/>
          </p:nvSpPr>
          <p:spPr>
            <a:xfrm>
              <a:off x="4269139" y="1888664"/>
              <a:ext cx="635703" cy="1459212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solidFill>
                  <a:schemeClr val="tx1"/>
                </a:solidFill>
              </a:endParaRPr>
            </a:p>
          </p:txBody>
        </p:sp>
        <p:sp>
          <p:nvSpPr>
            <p:cNvPr id="471" name="矩形 470">
              <a:extLst>
                <a:ext uri="{FF2B5EF4-FFF2-40B4-BE49-F238E27FC236}">
                  <a16:creationId xmlns:a16="http://schemas.microsoft.com/office/drawing/2014/main" id="{C5449BE2-D7E4-4FC0-84F8-5375BF8AF6FB}"/>
                </a:ext>
              </a:extLst>
            </p:cNvPr>
            <p:cNvSpPr/>
            <p:nvPr/>
          </p:nvSpPr>
          <p:spPr>
            <a:xfrm>
              <a:off x="4391201" y="2039205"/>
              <a:ext cx="399337" cy="836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517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控</a:t>
              </a:r>
              <a:endParaRPr lang="en-US" altLang="zh-CN" sz="1517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r>
                <a:rPr lang="zh-CN" altLang="en-US" sz="1517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制</a:t>
              </a:r>
              <a:endParaRPr lang="en-US" altLang="zh-CN" sz="1517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r>
                <a:rPr lang="zh-CN" altLang="en-US" sz="1517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器</a:t>
              </a:r>
            </a:p>
          </p:txBody>
        </p:sp>
        <p:sp>
          <p:nvSpPr>
            <p:cNvPr id="472" name="矩形 471">
              <a:extLst>
                <a:ext uri="{FF2B5EF4-FFF2-40B4-BE49-F238E27FC236}">
                  <a16:creationId xmlns:a16="http://schemas.microsoft.com/office/drawing/2014/main" id="{F489D16D-7B4E-47E1-BD9B-1FCBA30DD081}"/>
                </a:ext>
              </a:extLst>
            </p:cNvPr>
            <p:cNvSpPr/>
            <p:nvPr/>
          </p:nvSpPr>
          <p:spPr>
            <a:xfrm>
              <a:off x="4199989" y="2836673"/>
              <a:ext cx="570094" cy="2596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Funct3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3" name="矩形 472">
              <a:extLst>
                <a:ext uri="{FF2B5EF4-FFF2-40B4-BE49-F238E27FC236}">
                  <a16:creationId xmlns:a16="http://schemas.microsoft.com/office/drawing/2014/main" id="{3DDC2AEF-5D33-4903-91DD-12C2FC160AE6}"/>
                </a:ext>
              </a:extLst>
            </p:cNvPr>
            <p:cNvSpPr/>
            <p:nvPr/>
          </p:nvSpPr>
          <p:spPr>
            <a:xfrm>
              <a:off x="4191305" y="2594229"/>
              <a:ext cx="360450" cy="2596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Op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46" name="矩形 445">
            <a:extLst>
              <a:ext uri="{FF2B5EF4-FFF2-40B4-BE49-F238E27FC236}">
                <a16:creationId xmlns:a16="http://schemas.microsoft.com/office/drawing/2014/main" id="{A37ECB62-6442-4AC6-B6C6-C3EB217B2D03}"/>
              </a:ext>
            </a:extLst>
          </p:cNvPr>
          <p:cNvSpPr/>
          <p:nvPr/>
        </p:nvSpPr>
        <p:spPr>
          <a:xfrm>
            <a:off x="4549710" y="3421729"/>
            <a:ext cx="42191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rs1</a:t>
            </a:r>
            <a:endParaRPr lang="zh-CN" altLang="en-US" sz="1327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47" name="矩形 446">
            <a:extLst>
              <a:ext uri="{FF2B5EF4-FFF2-40B4-BE49-F238E27FC236}">
                <a16:creationId xmlns:a16="http://schemas.microsoft.com/office/drawing/2014/main" id="{0EDC556F-4CE1-4754-B083-774F78A5FA84}"/>
              </a:ext>
            </a:extLst>
          </p:cNvPr>
          <p:cNvSpPr/>
          <p:nvPr/>
        </p:nvSpPr>
        <p:spPr>
          <a:xfrm>
            <a:off x="4547922" y="3723406"/>
            <a:ext cx="44275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rs2</a:t>
            </a:r>
            <a:endParaRPr lang="zh-CN" altLang="en-US" sz="1517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48" name="矩形 447">
            <a:extLst>
              <a:ext uri="{FF2B5EF4-FFF2-40B4-BE49-F238E27FC236}">
                <a16:creationId xmlns:a16="http://schemas.microsoft.com/office/drawing/2014/main" id="{5324E1A9-328E-457B-A482-6BFD53868AAA}"/>
              </a:ext>
            </a:extLst>
          </p:cNvPr>
          <p:cNvSpPr/>
          <p:nvPr/>
        </p:nvSpPr>
        <p:spPr>
          <a:xfrm>
            <a:off x="4574605" y="4033071"/>
            <a:ext cx="36740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rd</a:t>
            </a:r>
            <a:endParaRPr lang="zh-CN" altLang="en-US" sz="1327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49" name="矩形 448">
            <a:extLst>
              <a:ext uri="{FF2B5EF4-FFF2-40B4-BE49-F238E27FC236}">
                <a16:creationId xmlns:a16="http://schemas.microsoft.com/office/drawing/2014/main" id="{2B4FE200-9AC6-4980-93D1-BD63C718634A}"/>
              </a:ext>
            </a:extLst>
          </p:cNvPr>
          <p:cNvSpPr/>
          <p:nvPr/>
        </p:nvSpPr>
        <p:spPr>
          <a:xfrm>
            <a:off x="7447580" y="5461319"/>
            <a:ext cx="39305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</a:t>
            </a:r>
            <a:endParaRPr lang="zh-CN" altLang="en-US" sz="132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50" name="直接连接符 449">
            <a:extLst>
              <a:ext uri="{FF2B5EF4-FFF2-40B4-BE49-F238E27FC236}">
                <a16:creationId xmlns:a16="http://schemas.microsoft.com/office/drawing/2014/main" id="{E2470D63-6FDA-44AB-93B3-28976788C7CA}"/>
              </a:ext>
            </a:extLst>
          </p:cNvPr>
          <p:cNvCxnSpPr/>
          <p:nvPr/>
        </p:nvCxnSpPr>
        <p:spPr>
          <a:xfrm>
            <a:off x="3899768" y="4283270"/>
            <a:ext cx="100424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1" name="矩形 450">
            <a:extLst>
              <a:ext uri="{FF2B5EF4-FFF2-40B4-BE49-F238E27FC236}">
                <a16:creationId xmlns:a16="http://schemas.microsoft.com/office/drawing/2014/main" id="{035EF3C0-A204-4BC6-ABCE-4FED24A8E37A}"/>
              </a:ext>
            </a:extLst>
          </p:cNvPr>
          <p:cNvSpPr/>
          <p:nvPr/>
        </p:nvSpPr>
        <p:spPr>
          <a:xfrm>
            <a:off x="3840056" y="3756877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24:20</a:t>
            </a:r>
            <a:endParaRPr lang="zh-CN" altLang="en-US" sz="104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2" name="矩形 451">
            <a:extLst>
              <a:ext uri="{FF2B5EF4-FFF2-40B4-BE49-F238E27FC236}">
                <a16:creationId xmlns:a16="http://schemas.microsoft.com/office/drawing/2014/main" id="{7354D60D-8BCF-4B00-A93A-3FBBD9230F21}"/>
              </a:ext>
            </a:extLst>
          </p:cNvPr>
          <p:cNvSpPr/>
          <p:nvPr/>
        </p:nvSpPr>
        <p:spPr>
          <a:xfrm>
            <a:off x="3836424" y="3456040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19:15</a:t>
            </a:r>
            <a:endParaRPr lang="zh-CN" altLang="en-US" sz="104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3" name="矩形 452">
            <a:extLst>
              <a:ext uri="{FF2B5EF4-FFF2-40B4-BE49-F238E27FC236}">
                <a16:creationId xmlns:a16="http://schemas.microsoft.com/office/drawing/2014/main" id="{D02A05FA-0465-4273-9F16-42B63CECBDF4}"/>
              </a:ext>
            </a:extLst>
          </p:cNvPr>
          <p:cNvSpPr/>
          <p:nvPr/>
        </p:nvSpPr>
        <p:spPr>
          <a:xfrm>
            <a:off x="3832091" y="4049037"/>
            <a:ext cx="423514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11:7</a:t>
            </a:r>
            <a:endParaRPr lang="zh-CN" altLang="en-US" sz="104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54" name="组合 453">
            <a:extLst>
              <a:ext uri="{FF2B5EF4-FFF2-40B4-BE49-F238E27FC236}">
                <a16:creationId xmlns:a16="http://schemas.microsoft.com/office/drawing/2014/main" id="{8DDD527B-D130-45C3-8C60-89095837B64F}"/>
              </a:ext>
            </a:extLst>
          </p:cNvPr>
          <p:cNvGrpSpPr/>
          <p:nvPr/>
        </p:nvGrpSpPr>
        <p:grpSpPr>
          <a:xfrm>
            <a:off x="7076127" y="5039420"/>
            <a:ext cx="434734" cy="432807"/>
            <a:chOff x="7224265" y="4876233"/>
            <a:chExt cx="576677" cy="574121"/>
          </a:xfrm>
        </p:grpSpPr>
        <p:sp>
          <p:nvSpPr>
            <p:cNvPr id="468" name="平行四边形 467">
              <a:extLst>
                <a:ext uri="{FF2B5EF4-FFF2-40B4-BE49-F238E27FC236}">
                  <a16:creationId xmlns:a16="http://schemas.microsoft.com/office/drawing/2014/main" id="{E2ADD40C-56BF-4591-8DC8-6C679CCE8706}"/>
                </a:ext>
              </a:extLst>
            </p:cNvPr>
            <p:cNvSpPr/>
            <p:nvPr/>
          </p:nvSpPr>
          <p:spPr>
            <a:xfrm rot="4500000">
              <a:off x="7216515" y="4946030"/>
              <a:ext cx="574121" cy="434528"/>
            </a:xfrm>
            <a:prstGeom prst="parallelogram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469" name="矩形 468">
              <a:extLst>
                <a:ext uri="{FF2B5EF4-FFF2-40B4-BE49-F238E27FC236}">
                  <a16:creationId xmlns:a16="http://schemas.microsoft.com/office/drawing/2014/main" id="{4DEE7853-5B1C-4D68-B783-8812E90A11F1}"/>
                </a:ext>
              </a:extLst>
            </p:cNvPr>
            <p:cNvSpPr/>
            <p:nvPr/>
          </p:nvSpPr>
          <p:spPr>
            <a:xfrm>
              <a:off x="7224265" y="4960030"/>
              <a:ext cx="576677" cy="367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&lt;&lt;1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55" name="组合 454">
            <a:extLst>
              <a:ext uri="{FF2B5EF4-FFF2-40B4-BE49-F238E27FC236}">
                <a16:creationId xmlns:a16="http://schemas.microsoft.com/office/drawing/2014/main" id="{00AE49C2-35C5-4780-98BB-3F7CF4568217}"/>
              </a:ext>
            </a:extLst>
          </p:cNvPr>
          <p:cNvGrpSpPr/>
          <p:nvPr/>
        </p:nvGrpSpPr>
        <p:grpSpPr>
          <a:xfrm>
            <a:off x="4346336" y="5039629"/>
            <a:ext cx="465192" cy="430887"/>
            <a:chOff x="5019359" y="4847093"/>
            <a:chExt cx="1181792" cy="288870"/>
          </a:xfrm>
        </p:grpSpPr>
        <p:sp>
          <p:nvSpPr>
            <p:cNvPr id="466" name="矩形: 圆角 465">
              <a:extLst>
                <a:ext uri="{FF2B5EF4-FFF2-40B4-BE49-F238E27FC236}">
                  <a16:creationId xmlns:a16="http://schemas.microsoft.com/office/drawing/2014/main" id="{F13A0333-8085-4FCE-B190-9AFD84D1F77E}"/>
                </a:ext>
              </a:extLst>
            </p:cNvPr>
            <p:cNvSpPr/>
            <p:nvPr/>
          </p:nvSpPr>
          <p:spPr>
            <a:xfrm>
              <a:off x="5076681" y="4854002"/>
              <a:ext cx="1090903" cy="2684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7" name="矩形 466">
              <a:extLst>
                <a:ext uri="{FF2B5EF4-FFF2-40B4-BE49-F238E27FC236}">
                  <a16:creationId xmlns:a16="http://schemas.microsoft.com/office/drawing/2014/main" id="{63EA877C-0088-49A7-8E7B-84E5D6D429AB}"/>
                </a:ext>
              </a:extLst>
            </p:cNvPr>
            <p:cNvSpPr/>
            <p:nvPr/>
          </p:nvSpPr>
          <p:spPr>
            <a:xfrm>
              <a:off x="5019359" y="4847093"/>
              <a:ext cx="1181792" cy="2888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100" b="1" dirty="0" err="1">
                  <a:latin typeface="Segoe UI Emoji" panose="020B0502040204020203" pitchFamily="34" charset="0"/>
                  <a:ea typeface="Segoe UI Emoji" panose="020B0502040204020203" pitchFamily="34" charset="0"/>
                  <a:cs typeface="Times New Roman" panose="02020603050405020304" pitchFamily="18" charset="0"/>
                </a:rPr>
                <a:t>Imm</a:t>
              </a:r>
              <a:endParaRPr lang="en-US" altLang="zh-CN" sz="1100" b="1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1100" b="1" dirty="0">
                  <a:latin typeface="Segoe UI Emoji" panose="020B0502040204020203" pitchFamily="34" charset="0"/>
                  <a:ea typeface="Segoe UI Emoji" panose="020B0502040204020203" pitchFamily="34" charset="0"/>
                  <a:cs typeface="Times New Roman" panose="02020603050405020304" pitchFamily="18" charset="0"/>
                </a:rPr>
                <a:t>Gen</a:t>
              </a:r>
              <a:endParaRPr lang="zh-CN" altLang="en-US" sz="1327" b="1" dirty="0">
                <a:latin typeface="Segoe UI Emoji" panose="020B0502040204020203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56" name="矩形 455">
            <a:extLst>
              <a:ext uri="{FF2B5EF4-FFF2-40B4-BE49-F238E27FC236}">
                <a16:creationId xmlns:a16="http://schemas.microsoft.com/office/drawing/2014/main" id="{50564784-65C9-49D7-AB2C-5B7D718323E8}"/>
              </a:ext>
            </a:extLst>
          </p:cNvPr>
          <p:cNvSpPr/>
          <p:nvPr/>
        </p:nvSpPr>
        <p:spPr>
          <a:xfrm>
            <a:off x="4526429" y="2958641"/>
            <a:ext cx="83163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InstrType</a:t>
            </a:r>
            <a:endParaRPr lang="zh-CN" altLang="en-US" sz="1327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1" name="矩形 460">
            <a:extLst>
              <a:ext uri="{FF2B5EF4-FFF2-40B4-BE49-F238E27FC236}">
                <a16:creationId xmlns:a16="http://schemas.microsoft.com/office/drawing/2014/main" id="{A8DAE383-AAE1-45F1-BC06-2CB18D40C7EC}"/>
              </a:ext>
            </a:extLst>
          </p:cNvPr>
          <p:cNvSpPr/>
          <p:nvPr/>
        </p:nvSpPr>
        <p:spPr>
          <a:xfrm>
            <a:off x="3836424" y="2655299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31:25</a:t>
            </a:r>
            <a:endParaRPr lang="zh-CN" altLang="en-US" sz="104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2" name="直接连接符 461">
            <a:extLst>
              <a:ext uri="{FF2B5EF4-FFF2-40B4-BE49-F238E27FC236}">
                <a16:creationId xmlns:a16="http://schemas.microsoft.com/office/drawing/2014/main" id="{198BCF2B-AABE-43D2-8284-6A288F2ACADD}"/>
              </a:ext>
            </a:extLst>
          </p:cNvPr>
          <p:cNvCxnSpPr>
            <a:cxnSpLocks/>
          </p:cNvCxnSpPr>
          <p:nvPr/>
        </p:nvCxnSpPr>
        <p:spPr>
          <a:xfrm>
            <a:off x="3909369" y="2413792"/>
            <a:ext cx="346236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63" name="矩形 462">
            <a:extLst>
              <a:ext uri="{FF2B5EF4-FFF2-40B4-BE49-F238E27FC236}">
                <a16:creationId xmlns:a16="http://schemas.microsoft.com/office/drawing/2014/main" id="{A03EB47F-EF20-49A3-9168-C6FF4AEA10DF}"/>
              </a:ext>
            </a:extLst>
          </p:cNvPr>
          <p:cNvSpPr/>
          <p:nvPr/>
        </p:nvSpPr>
        <p:spPr>
          <a:xfrm>
            <a:off x="4214877" y="2736093"/>
            <a:ext cx="5405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Funct7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7" name="矩形 456">
            <a:extLst>
              <a:ext uri="{FF2B5EF4-FFF2-40B4-BE49-F238E27FC236}">
                <a16:creationId xmlns:a16="http://schemas.microsoft.com/office/drawing/2014/main" id="{CCDEEAFE-320B-46C2-8C25-38CBDE5079A9}"/>
              </a:ext>
            </a:extLst>
          </p:cNvPr>
          <p:cNvSpPr/>
          <p:nvPr/>
        </p:nvSpPr>
        <p:spPr>
          <a:xfrm>
            <a:off x="8150033" y="5235937"/>
            <a:ext cx="123142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BranchAddress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2" name="矩形 341">
            <a:extLst>
              <a:ext uri="{FF2B5EF4-FFF2-40B4-BE49-F238E27FC236}">
                <a16:creationId xmlns:a16="http://schemas.microsoft.com/office/drawing/2014/main" id="{BBB2C87E-201E-435E-808B-6F9CA6B4D3CB}"/>
              </a:ext>
            </a:extLst>
          </p:cNvPr>
          <p:cNvSpPr/>
          <p:nvPr/>
        </p:nvSpPr>
        <p:spPr>
          <a:xfrm>
            <a:off x="3369159" y="3653394"/>
            <a:ext cx="524503" cy="267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38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Instr</a:t>
            </a:r>
            <a:endParaRPr lang="zh-CN" altLang="en-US" sz="1138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</a:t>
            </a:r>
            <a:r>
              <a:rPr lang="zh-CN" altLang="en-US" dirty="0"/>
              <a:t>型运算指令数据通路建立过程</a:t>
            </a:r>
          </a:p>
        </p:txBody>
      </p: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765D7A1B-CF78-47EE-A9EC-089C54242AA8}"/>
              </a:ext>
            </a:extLst>
          </p:cNvPr>
          <p:cNvGrpSpPr/>
          <p:nvPr/>
        </p:nvGrpSpPr>
        <p:grpSpPr>
          <a:xfrm>
            <a:off x="7786204" y="5146854"/>
            <a:ext cx="407876" cy="694073"/>
            <a:chOff x="9836986" y="5214013"/>
            <a:chExt cx="493968" cy="840575"/>
          </a:xfrm>
        </p:grpSpPr>
        <p:sp>
          <p:nvSpPr>
            <p:cNvPr id="165" name="任意多边形 178">
              <a:extLst>
                <a:ext uri="{FF2B5EF4-FFF2-40B4-BE49-F238E27FC236}">
                  <a16:creationId xmlns:a16="http://schemas.microsoft.com/office/drawing/2014/main" id="{A2100713-3BC9-4988-8750-B8A6C60260D0}"/>
                </a:ext>
              </a:extLst>
            </p:cNvPr>
            <p:cNvSpPr/>
            <p:nvPr/>
          </p:nvSpPr>
          <p:spPr>
            <a:xfrm rot="5400000">
              <a:off x="9634310" y="5416689"/>
              <a:ext cx="840575" cy="435224"/>
            </a:xfrm>
            <a:custGeom>
              <a:avLst/>
              <a:gdLst>
                <a:gd name="connsiteX0" fmla="*/ 0 w 854252"/>
                <a:gd name="connsiteY0" fmla="*/ 437542 h 437542"/>
                <a:gd name="connsiteX1" fmla="*/ 206826 w 854252"/>
                <a:gd name="connsiteY1" fmla="*/ 0 h 437542"/>
                <a:gd name="connsiteX2" fmla="*/ 647426 w 854252"/>
                <a:gd name="connsiteY2" fmla="*/ 0 h 437542"/>
                <a:gd name="connsiteX3" fmla="*/ 854252 w 854252"/>
                <a:gd name="connsiteY3" fmla="*/ 437542 h 437542"/>
                <a:gd name="connsiteX4" fmla="*/ 478973 w 854252"/>
                <a:gd name="connsiteY4" fmla="*/ 437542 h 437542"/>
                <a:gd name="connsiteX5" fmla="*/ 422076 w 854252"/>
                <a:gd name="connsiteY5" fmla="*/ 321778 h 437542"/>
                <a:gd name="connsiteX6" fmla="*/ 365179 w 854252"/>
                <a:gd name="connsiteY6" fmla="*/ 437542 h 437542"/>
                <a:gd name="connsiteX7" fmla="*/ 0 w 854252"/>
                <a:gd name="connsiteY7" fmla="*/ 437542 h 43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4252" h="437542">
                  <a:moveTo>
                    <a:pt x="0" y="437542"/>
                  </a:moveTo>
                  <a:lnTo>
                    <a:pt x="206826" y="0"/>
                  </a:lnTo>
                  <a:lnTo>
                    <a:pt x="647426" y="0"/>
                  </a:lnTo>
                  <a:lnTo>
                    <a:pt x="854252" y="437542"/>
                  </a:lnTo>
                  <a:lnTo>
                    <a:pt x="478973" y="437542"/>
                  </a:lnTo>
                  <a:lnTo>
                    <a:pt x="422076" y="321778"/>
                  </a:lnTo>
                  <a:lnTo>
                    <a:pt x="365179" y="437542"/>
                  </a:lnTo>
                  <a:lnTo>
                    <a:pt x="0" y="437542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7E7CD7FC-96DD-48A9-AECE-121AE9363207}"/>
                </a:ext>
              </a:extLst>
            </p:cNvPr>
            <p:cNvSpPr/>
            <p:nvPr/>
          </p:nvSpPr>
          <p:spPr>
            <a:xfrm rot="5400000">
              <a:off x="9924822" y="5423647"/>
              <a:ext cx="402250" cy="4100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dirty="0"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+</a:t>
              </a:r>
              <a:endParaRPr lang="zh-CN" altLang="en-US" sz="1600" dirty="0">
                <a:latin typeface="Segoe UI Black" panose="020B0A02040204020203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718" name="直接连接符 717">
            <a:extLst>
              <a:ext uri="{FF2B5EF4-FFF2-40B4-BE49-F238E27FC236}">
                <a16:creationId xmlns:a16="http://schemas.microsoft.com/office/drawing/2014/main" id="{35AB4B70-7A10-4AF3-B2B6-402FF0F231CA}"/>
              </a:ext>
            </a:extLst>
          </p:cNvPr>
          <p:cNvCxnSpPr>
            <a:cxnSpLocks/>
          </p:cNvCxnSpPr>
          <p:nvPr/>
        </p:nvCxnSpPr>
        <p:spPr>
          <a:xfrm>
            <a:off x="4154468" y="4617520"/>
            <a:ext cx="741188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" name="直接连接符 718">
            <a:extLst>
              <a:ext uri="{FF2B5EF4-FFF2-40B4-BE49-F238E27FC236}">
                <a16:creationId xmlns:a16="http://schemas.microsoft.com/office/drawing/2014/main" id="{1C2B4CFF-EF30-44A7-96C9-9A75E0BCE205}"/>
              </a:ext>
            </a:extLst>
          </p:cNvPr>
          <p:cNvCxnSpPr>
            <a:cxnSpLocks/>
          </p:cNvCxnSpPr>
          <p:nvPr/>
        </p:nvCxnSpPr>
        <p:spPr>
          <a:xfrm>
            <a:off x="4154127" y="4578068"/>
            <a:ext cx="0" cy="1854832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" name="直接连接符 719">
            <a:extLst>
              <a:ext uri="{FF2B5EF4-FFF2-40B4-BE49-F238E27FC236}">
                <a16:creationId xmlns:a16="http://schemas.microsoft.com/office/drawing/2014/main" id="{F2CBEB53-5550-4F0D-89C1-510BC920FEB5}"/>
              </a:ext>
            </a:extLst>
          </p:cNvPr>
          <p:cNvCxnSpPr>
            <a:cxnSpLocks/>
          </p:cNvCxnSpPr>
          <p:nvPr/>
        </p:nvCxnSpPr>
        <p:spPr>
          <a:xfrm>
            <a:off x="4115300" y="6455664"/>
            <a:ext cx="7161394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1" name="组合 720">
            <a:extLst>
              <a:ext uri="{FF2B5EF4-FFF2-40B4-BE49-F238E27FC236}">
                <a16:creationId xmlns:a16="http://schemas.microsoft.com/office/drawing/2014/main" id="{50703ECD-B5D3-4710-90D8-2E62C5DC5A70}"/>
              </a:ext>
            </a:extLst>
          </p:cNvPr>
          <p:cNvGrpSpPr/>
          <p:nvPr/>
        </p:nvGrpSpPr>
        <p:grpSpPr>
          <a:xfrm>
            <a:off x="4524699" y="2958997"/>
            <a:ext cx="831638" cy="2126778"/>
            <a:chOff x="4526429" y="2958641"/>
            <a:chExt cx="831638" cy="2126778"/>
          </a:xfrm>
        </p:grpSpPr>
        <p:cxnSp>
          <p:nvCxnSpPr>
            <p:cNvPr id="722" name="直接连接符 721">
              <a:extLst>
                <a:ext uri="{FF2B5EF4-FFF2-40B4-BE49-F238E27FC236}">
                  <a16:creationId xmlns:a16="http://schemas.microsoft.com/office/drawing/2014/main" id="{D7400855-7875-4B45-A5CF-9655EB04847E}"/>
                </a:ext>
              </a:extLst>
            </p:cNvPr>
            <p:cNvCxnSpPr>
              <a:cxnSpLocks/>
            </p:cNvCxnSpPr>
            <p:nvPr/>
          </p:nvCxnSpPr>
          <p:spPr>
            <a:xfrm>
              <a:off x="4574878" y="2995725"/>
              <a:ext cx="0" cy="2089694"/>
            </a:xfrm>
            <a:prstGeom prst="line">
              <a:avLst/>
            </a:prstGeom>
            <a:noFill/>
            <a:ln w="28575" cap="sq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23" name="矩形 722">
              <a:extLst>
                <a:ext uri="{FF2B5EF4-FFF2-40B4-BE49-F238E27FC236}">
                  <a16:creationId xmlns:a16="http://schemas.microsoft.com/office/drawing/2014/main" id="{C6C6087D-7361-41D1-B715-80FBB8DE4431}"/>
                </a:ext>
              </a:extLst>
            </p:cNvPr>
            <p:cNvSpPr/>
            <p:nvPr/>
          </p:nvSpPr>
          <p:spPr>
            <a:xfrm>
              <a:off x="4526429" y="2958641"/>
              <a:ext cx="831638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 err="1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InstrType</a:t>
              </a:r>
              <a:endParaRPr lang="zh-CN" altLang="en-US" sz="1327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725" name="直接连接符 724">
            <a:extLst>
              <a:ext uri="{FF2B5EF4-FFF2-40B4-BE49-F238E27FC236}">
                <a16:creationId xmlns:a16="http://schemas.microsoft.com/office/drawing/2014/main" id="{26A10E0B-0322-4D0D-8B89-9C10E569B5DF}"/>
              </a:ext>
            </a:extLst>
          </p:cNvPr>
          <p:cNvCxnSpPr>
            <a:cxnSpLocks/>
          </p:cNvCxnSpPr>
          <p:nvPr/>
        </p:nvCxnSpPr>
        <p:spPr>
          <a:xfrm>
            <a:off x="2351529" y="3655033"/>
            <a:ext cx="0" cy="1388782"/>
          </a:xfrm>
          <a:prstGeom prst="line">
            <a:avLst/>
          </a:prstGeom>
          <a:noFill/>
          <a:ln w="6350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26" name="直接连接符 725">
            <a:extLst>
              <a:ext uri="{FF2B5EF4-FFF2-40B4-BE49-F238E27FC236}">
                <a16:creationId xmlns:a16="http://schemas.microsoft.com/office/drawing/2014/main" id="{D1FF9E68-7393-450A-854F-12AC52D246FA}"/>
              </a:ext>
            </a:extLst>
          </p:cNvPr>
          <p:cNvCxnSpPr>
            <a:cxnSpLocks/>
          </p:cNvCxnSpPr>
          <p:nvPr/>
        </p:nvCxnSpPr>
        <p:spPr>
          <a:xfrm>
            <a:off x="2202194" y="3643729"/>
            <a:ext cx="325285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直接连接符 726">
            <a:extLst>
              <a:ext uri="{FF2B5EF4-FFF2-40B4-BE49-F238E27FC236}">
                <a16:creationId xmlns:a16="http://schemas.microsoft.com/office/drawing/2014/main" id="{59F66EFA-8A5D-413B-83EA-4981188F4EE8}"/>
              </a:ext>
            </a:extLst>
          </p:cNvPr>
          <p:cNvCxnSpPr>
            <a:cxnSpLocks/>
          </p:cNvCxnSpPr>
          <p:nvPr/>
        </p:nvCxnSpPr>
        <p:spPr>
          <a:xfrm>
            <a:off x="11239335" y="3767211"/>
            <a:ext cx="0" cy="2683994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直接连接符 727">
            <a:extLst>
              <a:ext uri="{FF2B5EF4-FFF2-40B4-BE49-F238E27FC236}">
                <a16:creationId xmlns:a16="http://schemas.microsoft.com/office/drawing/2014/main" id="{40DD1BCD-BB78-4052-9B31-ACF7E72FE3E5}"/>
              </a:ext>
            </a:extLst>
          </p:cNvPr>
          <p:cNvCxnSpPr>
            <a:cxnSpLocks/>
          </p:cNvCxnSpPr>
          <p:nvPr/>
        </p:nvCxnSpPr>
        <p:spPr>
          <a:xfrm>
            <a:off x="8158587" y="3936044"/>
            <a:ext cx="1160567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直接连接符 728">
            <a:extLst>
              <a:ext uri="{FF2B5EF4-FFF2-40B4-BE49-F238E27FC236}">
                <a16:creationId xmlns:a16="http://schemas.microsoft.com/office/drawing/2014/main" id="{AB23A010-0238-40E3-9C25-10A5F6B696E8}"/>
              </a:ext>
            </a:extLst>
          </p:cNvPr>
          <p:cNvCxnSpPr/>
          <p:nvPr/>
        </p:nvCxnSpPr>
        <p:spPr>
          <a:xfrm>
            <a:off x="6238410" y="3659326"/>
            <a:ext cx="1476815" cy="1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0" name="组合 729">
            <a:extLst>
              <a:ext uri="{FF2B5EF4-FFF2-40B4-BE49-F238E27FC236}">
                <a16:creationId xmlns:a16="http://schemas.microsoft.com/office/drawing/2014/main" id="{D49C7AF8-3830-4266-A7F2-A390561E0135}"/>
              </a:ext>
            </a:extLst>
          </p:cNvPr>
          <p:cNvGrpSpPr/>
          <p:nvPr/>
        </p:nvGrpSpPr>
        <p:grpSpPr>
          <a:xfrm>
            <a:off x="1266579" y="3498498"/>
            <a:ext cx="211006" cy="1776964"/>
            <a:chOff x="1268309" y="3498142"/>
            <a:chExt cx="211006" cy="1776964"/>
          </a:xfrm>
        </p:grpSpPr>
        <p:cxnSp>
          <p:nvCxnSpPr>
            <p:cNvPr id="731" name="直接连接符 730">
              <a:extLst>
                <a:ext uri="{FF2B5EF4-FFF2-40B4-BE49-F238E27FC236}">
                  <a16:creationId xmlns:a16="http://schemas.microsoft.com/office/drawing/2014/main" id="{261CCA50-5BE3-41BB-8323-FA590A61487A}"/>
                </a:ext>
              </a:extLst>
            </p:cNvPr>
            <p:cNvCxnSpPr>
              <a:cxnSpLocks/>
            </p:cNvCxnSpPr>
            <p:nvPr/>
          </p:nvCxnSpPr>
          <p:spPr>
            <a:xfrm>
              <a:off x="1268309" y="3498142"/>
              <a:ext cx="0" cy="1776964"/>
            </a:xfrm>
            <a:prstGeom prst="line">
              <a:avLst/>
            </a:prstGeom>
            <a:noFill/>
            <a:ln w="6350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2" name="直接连接符 731">
              <a:extLst>
                <a:ext uri="{FF2B5EF4-FFF2-40B4-BE49-F238E27FC236}">
                  <a16:creationId xmlns:a16="http://schemas.microsoft.com/office/drawing/2014/main" id="{FDD39E31-1FA9-4DB9-AA8A-0D4290DF8D86}"/>
                </a:ext>
              </a:extLst>
            </p:cNvPr>
            <p:cNvCxnSpPr/>
            <p:nvPr/>
          </p:nvCxnSpPr>
          <p:spPr>
            <a:xfrm>
              <a:off x="1274492" y="3498142"/>
              <a:ext cx="204823" cy="0"/>
            </a:xfrm>
            <a:prstGeom prst="line">
              <a:avLst/>
            </a:prstGeom>
            <a:noFill/>
            <a:ln w="6350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733" name="直接连接符 732">
            <a:extLst>
              <a:ext uri="{FF2B5EF4-FFF2-40B4-BE49-F238E27FC236}">
                <a16:creationId xmlns:a16="http://schemas.microsoft.com/office/drawing/2014/main" id="{4DAB6722-E75C-4B3D-A66A-8B82D949E3BD}"/>
              </a:ext>
            </a:extLst>
          </p:cNvPr>
          <p:cNvCxnSpPr/>
          <p:nvPr/>
        </p:nvCxnSpPr>
        <p:spPr>
          <a:xfrm>
            <a:off x="6808385" y="4324426"/>
            <a:ext cx="270511" cy="0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34" name="直接连接符 733">
            <a:extLst>
              <a:ext uri="{FF2B5EF4-FFF2-40B4-BE49-F238E27FC236}">
                <a16:creationId xmlns:a16="http://schemas.microsoft.com/office/drawing/2014/main" id="{80E73463-2F9E-4536-9137-3F0E270ADBD7}"/>
              </a:ext>
            </a:extLst>
          </p:cNvPr>
          <p:cNvCxnSpPr>
            <a:cxnSpLocks/>
          </p:cNvCxnSpPr>
          <p:nvPr/>
        </p:nvCxnSpPr>
        <p:spPr>
          <a:xfrm flipV="1">
            <a:off x="7298686" y="4160216"/>
            <a:ext cx="438559" cy="3344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0" name="组合 739">
            <a:extLst>
              <a:ext uri="{FF2B5EF4-FFF2-40B4-BE49-F238E27FC236}">
                <a16:creationId xmlns:a16="http://schemas.microsoft.com/office/drawing/2014/main" id="{0F3D41F0-4EF0-4CDF-A320-5E5EFA57E1FD}"/>
              </a:ext>
            </a:extLst>
          </p:cNvPr>
          <p:cNvGrpSpPr/>
          <p:nvPr/>
        </p:nvGrpSpPr>
        <p:grpSpPr>
          <a:xfrm>
            <a:off x="4871481" y="2161390"/>
            <a:ext cx="3060091" cy="1388582"/>
            <a:chOff x="4873211" y="2161034"/>
            <a:chExt cx="3060091" cy="1388582"/>
          </a:xfrm>
        </p:grpSpPr>
        <p:grpSp>
          <p:nvGrpSpPr>
            <p:cNvPr id="741" name="组合 740">
              <a:extLst>
                <a:ext uri="{FF2B5EF4-FFF2-40B4-BE49-F238E27FC236}">
                  <a16:creationId xmlns:a16="http://schemas.microsoft.com/office/drawing/2014/main" id="{35E848A3-375E-46C5-BF11-0D2631D95339}"/>
                </a:ext>
              </a:extLst>
            </p:cNvPr>
            <p:cNvGrpSpPr/>
            <p:nvPr/>
          </p:nvGrpSpPr>
          <p:grpSpPr>
            <a:xfrm>
              <a:off x="4873362" y="2412581"/>
              <a:ext cx="3059940" cy="1137035"/>
              <a:chOff x="5039741" y="3208161"/>
              <a:chExt cx="597546" cy="457491"/>
            </a:xfrm>
          </p:grpSpPr>
          <p:cxnSp>
            <p:nvCxnSpPr>
              <p:cNvPr id="743" name="直接连接符 742">
                <a:extLst>
                  <a:ext uri="{FF2B5EF4-FFF2-40B4-BE49-F238E27FC236}">
                    <a16:creationId xmlns:a16="http://schemas.microsoft.com/office/drawing/2014/main" id="{382C2FBB-538E-453F-BB28-FD06A22EAB21}"/>
                  </a:ext>
                </a:extLst>
              </p:cNvPr>
              <p:cNvCxnSpPr/>
              <p:nvPr/>
            </p:nvCxnSpPr>
            <p:spPr>
              <a:xfrm>
                <a:off x="5637287" y="3208161"/>
                <a:ext cx="0" cy="457491"/>
              </a:xfrm>
              <a:prstGeom prst="line">
                <a:avLst/>
              </a:prstGeom>
              <a:noFill/>
              <a:ln w="28575" cap="sq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4" name="直接连接符 743">
                <a:extLst>
                  <a:ext uri="{FF2B5EF4-FFF2-40B4-BE49-F238E27FC236}">
                    <a16:creationId xmlns:a16="http://schemas.microsoft.com/office/drawing/2014/main" id="{060C55C3-2E92-4ABE-B2BF-B92211610D9F}"/>
                  </a:ext>
                </a:extLst>
              </p:cNvPr>
              <p:cNvCxnSpPr/>
              <p:nvPr/>
            </p:nvCxnSpPr>
            <p:spPr>
              <a:xfrm>
                <a:off x="5039741" y="3208161"/>
                <a:ext cx="597546" cy="0"/>
              </a:xfrm>
              <a:prstGeom prst="line">
                <a:avLst/>
              </a:prstGeom>
              <a:noFill/>
              <a:ln w="28575" cap="sq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42" name="矩形 741">
              <a:extLst>
                <a:ext uri="{FF2B5EF4-FFF2-40B4-BE49-F238E27FC236}">
                  <a16:creationId xmlns:a16="http://schemas.microsoft.com/office/drawing/2014/main" id="{850F7E7F-2CC6-4FBF-ABEB-3AC1BE867AED}"/>
                </a:ext>
              </a:extLst>
            </p:cNvPr>
            <p:cNvSpPr/>
            <p:nvPr/>
          </p:nvSpPr>
          <p:spPr>
            <a:xfrm>
              <a:off x="4873211" y="2161034"/>
              <a:ext cx="657552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 err="1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AluOP</a:t>
              </a:r>
              <a:endParaRPr lang="zh-CN" altLang="en-US" sz="1327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45" name="组合 744">
            <a:extLst>
              <a:ext uri="{FF2B5EF4-FFF2-40B4-BE49-F238E27FC236}">
                <a16:creationId xmlns:a16="http://schemas.microsoft.com/office/drawing/2014/main" id="{255888F3-AD47-491D-A028-5C1AA5E78CCD}"/>
              </a:ext>
            </a:extLst>
          </p:cNvPr>
          <p:cNvGrpSpPr/>
          <p:nvPr/>
        </p:nvGrpSpPr>
        <p:grpSpPr>
          <a:xfrm>
            <a:off x="4871481" y="2591194"/>
            <a:ext cx="836704" cy="702351"/>
            <a:chOff x="4873211" y="2590838"/>
            <a:chExt cx="836704" cy="702351"/>
          </a:xfrm>
        </p:grpSpPr>
        <p:grpSp>
          <p:nvGrpSpPr>
            <p:cNvPr id="746" name="组合 745">
              <a:extLst>
                <a:ext uri="{FF2B5EF4-FFF2-40B4-BE49-F238E27FC236}">
                  <a16:creationId xmlns:a16="http://schemas.microsoft.com/office/drawing/2014/main" id="{BD63C74F-F25A-4F21-AF1B-6B85868828D3}"/>
                </a:ext>
              </a:extLst>
            </p:cNvPr>
            <p:cNvGrpSpPr/>
            <p:nvPr/>
          </p:nvGrpSpPr>
          <p:grpSpPr>
            <a:xfrm>
              <a:off x="4894828" y="2843029"/>
              <a:ext cx="705542" cy="450160"/>
              <a:chOff x="5039741" y="3208161"/>
              <a:chExt cx="597546" cy="457491"/>
            </a:xfrm>
          </p:grpSpPr>
          <p:cxnSp>
            <p:nvCxnSpPr>
              <p:cNvPr id="748" name="直接连接符 747">
                <a:extLst>
                  <a:ext uri="{FF2B5EF4-FFF2-40B4-BE49-F238E27FC236}">
                    <a16:creationId xmlns:a16="http://schemas.microsoft.com/office/drawing/2014/main" id="{8D5165F9-FE4B-476A-88F6-65D152584846}"/>
                  </a:ext>
                </a:extLst>
              </p:cNvPr>
              <p:cNvCxnSpPr/>
              <p:nvPr/>
            </p:nvCxnSpPr>
            <p:spPr>
              <a:xfrm>
                <a:off x="5637287" y="3208161"/>
                <a:ext cx="0" cy="457491"/>
              </a:xfrm>
              <a:prstGeom prst="line">
                <a:avLst/>
              </a:prstGeom>
              <a:noFill/>
              <a:ln w="28575" cap="sq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9" name="直接连接符 748">
                <a:extLst>
                  <a:ext uri="{FF2B5EF4-FFF2-40B4-BE49-F238E27FC236}">
                    <a16:creationId xmlns:a16="http://schemas.microsoft.com/office/drawing/2014/main" id="{94EBC8D8-C4D4-4A85-A7B2-1E290AD4E09F}"/>
                  </a:ext>
                </a:extLst>
              </p:cNvPr>
              <p:cNvCxnSpPr/>
              <p:nvPr/>
            </p:nvCxnSpPr>
            <p:spPr>
              <a:xfrm>
                <a:off x="5039741" y="3208161"/>
                <a:ext cx="597546" cy="0"/>
              </a:xfrm>
              <a:prstGeom prst="line">
                <a:avLst/>
              </a:prstGeom>
              <a:noFill/>
              <a:ln w="28575" cap="sq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47" name="矩形 746">
              <a:extLst>
                <a:ext uri="{FF2B5EF4-FFF2-40B4-BE49-F238E27FC236}">
                  <a16:creationId xmlns:a16="http://schemas.microsoft.com/office/drawing/2014/main" id="{AEE0555B-C445-4525-BE81-F85803AF7AC1}"/>
                </a:ext>
              </a:extLst>
            </p:cNvPr>
            <p:cNvSpPr/>
            <p:nvPr/>
          </p:nvSpPr>
          <p:spPr>
            <a:xfrm>
              <a:off x="4873211" y="2590838"/>
              <a:ext cx="836704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 err="1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RegWrite</a:t>
              </a:r>
              <a:endParaRPr lang="zh-CN" altLang="en-US" sz="1327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53" name="组合 752">
            <a:extLst>
              <a:ext uri="{FF2B5EF4-FFF2-40B4-BE49-F238E27FC236}">
                <a16:creationId xmlns:a16="http://schemas.microsoft.com/office/drawing/2014/main" id="{6746230E-E68C-4252-888B-AC17DAA1E0E4}"/>
              </a:ext>
            </a:extLst>
          </p:cNvPr>
          <p:cNvGrpSpPr/>
          <p:nvPr/>
        </p:nvGrpSpPr>
        <p:grpSpPr>
          <a:xfrm>
            <a:off x="7034163" y="3914677"/>
            <a:ext cx="270776" cy="505805"/>
            <a:chOff x="7035893" y="3914321"/>
            <a:chExt cx="270776" cy="505805"/>
          </a:xfrm>
        </p:grpSpPr>
        <p:sp>
          <p:nvSpPr>
            <p:cNvPr id="754" name="流程图: 手动操作 753">
              <a:extLst>
                <a:ext uri="{FF2B5EF4-FFF2-40B4-BE49-F238E27FC236}">
                  <a16:creationId xmlns:a16="http://schemas.microsoft.com/office/drawing/2014/main" id="{3D5324A0-D7B0-45A0-8A00-876DD333CBD7}"/>
                </a:ext>
              </a:extLst>
            </p:cNvPr>
            <p:cNvSpPr/>
            <p:nvPr/>
          </p:nvSpPr>
          <p:spPr>
            <a:xfrm rot="16200000">
              <a:off x="6946384" y="4059841"/>
              <a:ext cx="505805" cy="214765"/>
            </a:xfrm>
            <a:prstGeom prst="flowChartManualOperation">
              <a:avLst/>
            </a:prstGeom>
            <a:solidFill>
              <a:srgbClr val="FFFF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755" name="矩形 754">
              <a:extLst>
                <a:ext uri="{FF2B5EF4-FFF2-40B4-BE49-F238E27FC236}">
                  <a16:creationId xmlns:a16="http://schemas.microsoft.com/office/drawing/2014/main" id="{DF247E0A-25CF-4C58-946E-6C83A4B37123}"/>
                </a:ext>
              </a:extLst>
            </p:cNvPr>
            <p:cNvSpPr/>
            <p:nvPr/>
          </p:nvSpPr>
          <p:spPr>
            <a:xfrm>
              <a:off x="7035893" y="3917424"/>
              <a:ext cx="269626" cy="500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56" name="组合 755">
            <a:extLst>
              <a:ext uri="{FF2B5EF4-FFF2-40B4-BE49-F238E27FC236}">
                <a16:creationId xmlns:a16="http://schemas.microsoft.com/office/drawing/2014/main" id="{816ADED7-06B1-49E6-A1EB-21ACB2F50786}"/>
              </a:ext>
            </a:extLst>
          </p:cNvPr>
          <p:cNvGrpSpPr/>
          <p:nvPr/>
        </p:nvGrpSpPr>
        <p:grpSpPr>
          <a:xfrm>
            <a:off x="10748558" y="3570462"/>
            <a:ext cx="269626" cy="519494"/>
            <a:chOff x="10750288" y="3570106"/>
            <a:chExt cx="269626" cy="519494"/>
          </a:xfrm>
        </p:grpSpPr>
        <p:sp>
          <p:nvSpPr>
            <p:cNvPr id="757" name="流程图: 手动操作 756">
              <a:extLst>
                <a:ext uri="{FF2B5EF4-FFF2-40B4-BE49-F238E27FC236}">
                  <a16:creationId xmlns:a16="http://schemas.microsoft.com/office/drawing/2014/main" id="{8A4C28EB-ED14-4A98-B922-85D5B9D50C93}"/>
                </a:ext>
              </a:extLst>
            </p:cNvPr>
            <p:cNvSpPr/>
            <p:nvPr/>
          </p:nvSpPr>
          <p:spPr>
            <a:xfrm rot="16200000">
              <a:off x="10659197" y="3715626"/>
              <a:ext cx="505805" cy="214765"/>
            </a:xfrm>
            <a:prstGeom prst="flowChartManualOperation">
              <a:avLst/>
            </a:prstGeom>
            <a:solidFill>
              <a:srgbClr val="FFFF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758" name="矩形 757">
              <a:extLst>
                <a:ext uri="{FF2B5EF4-FFF2-40B4-BE49-F238E27FC236}">
                  <a16:creationId xmlns:a16="http://schemas.microsoft.com/office/drawing/2014/main" id="{8503158C-64AF-48B3-B397-29C0A9EAF5FE}"/>
                </a:ext>
              </a:extLst>
            </p:cNvPr>
            <p:cNvSpPr/>
            <p:nvPr/>
          </p:nvSpPr>
          <p:spPr>
            <a:xfrm>
              <a:off x="10750288" y="3588822"/>
              <a:ext cx="269626" cy="500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780" name="直接连接符 779">
            <a:extLst>
              <a:ext uri="{FF2B5EF4-FFF2-40B4-BE49-F238E27FC236}">
                <a16:creationId xmlns:a16="http://schemas.microsoft.com/office/drawing/2014/main" id="{F0AAB0A2-ABC5-4D06-B0FB-ADB8F7CDEABB}"/>
              </a:ext>
            </a:extLst>
          </p:cNvPr>
          <p:cNvCxnSpPr/>
          <p:nvPr/>
        </p:nvCxnSpPr>
        <p:spPr>
          <a:xfrm>
            <a:off x="3898038" y="3659493"/>
            <a:ext cx="1004244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6" name="组合 785">
            <a:extLst>
              <a:ext uri="{FF2B5EF4-FFF2-40B4-BE49-F238E27FC236}">
                <a16:creationId xmlns:a16="http://schemas.microsoft.com/office/drawing/2014/main" id="{CEAB0D4C-7FB0-4AB9-A073-447703975E17}"/>
              </a:ext>
            </a:extLst>
          </p:cNvPr>
          <p:cNvGrpSpPr/>
          <p:nvPr/>
        </p:nvGrpSpPr>
        <p:grpSpPr>
          <a:xfrm>
            <a:off x="1958058" y="3424813"/>
            <a:ext cx="239223" cy="429550"/>
            <a:chOff x="1959788" y="3424457"/>
            <a:chExt cx="239223" cy="429550"/>
          </a:xfrm>
        </p:grpSpPr>
        <p:sp>
          <p:nvSpPr>
            <p:cNvPr id="787" name="矩形 786">
              <a:extLst>
                <a:ext uri="{FF2B5EF4-FFF2-40B4-BE49-F238E27FC236}">
                  <a16:creationId xmlns:a16="http://schemas.microsoft.com/office/drawing/2014/main" id="{BAC14092-3B5B-4136-AB8A-0820D4C13BB2}"/>
                </a:ext>
              </a:extLst>
            </p:cNvPr>
            <p:cNvSpPr/>
            <p:nvPr/>
          </p:nvSpPr>
          <p:spPr>
            <a:xfrm>
              <a:off x="1959788" y="3424457"/>
              <a:ext cx="239223" cy="429550"/>
            </a:xfrm>
            <a:prstGeom prst="rect">
              <a:avLst/>
            </a:prstGeom>
            <a:solidFill>
              <a:srgbClr val="59B2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788" name="等腰三角形 787">
              <a:extLst>
                <a:ext uri="{FF2B5EF4-FFF2-40B4-BE49-F238E27FC236}">
                  <a16:creationId xmlns:a16="http://schemas.microsoft.com/office/drawing/2014/main" id="{451F3A44-4DB1-4C51-9C99-680114381386}"/>
                </a:ext>
              </a:extLst>
            </p:cNvPr>
            <p:cNvSpPr/>
            <p:nvPr/>
          </p:nvSpPr>
          <p:spPr>
            <a:xfrm>
              <a:off x="1977124" y="3736555"/>
              <a:ext cx="205961" cy="115779"/>
            </a:xfrm>
            <a:prstGeom prst="triangle">
              <a:avLst/>
            </a:prstGeom>
            <a:solidFill>
              <a:srgbClr val="59B2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</p:grpSp>
      <p:cxnSp>
        <p:nvCxnSpPr>
          <p:cNvPr id="789" name="直接连接符 788">
            <a:extLst>
              <a:ext uri="{FF2B5EF4-FFF2-40B4-BE49-F238E27FC236}">
                <a16:creationId xmlns:a16="http://schemas.microsoft.com/office/drawing/2014/main" id="{E12B6B51-A7BF-4FC4-8687-358CC8DB8F4D}"/>
              </a:ext>
            </a:extLst>
          </p:cNvPr>
          <p:cNvCxnSpPr/>
          <p:nvPr/>
        </p:nvCxnSpPr>
        <p:spPr>
          <a:xfrm>
            <a:off x="3380722" y="3658087"/>
            <a:ext cx="517316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直接连接符 789">
            <a:extLst>
              <a:ext uri="{FF2B5EF4-FFF2-40B4-BE49-F238E27FC236}">
                <a16:creationId xmlns:a16="http://schemas.microsoft.com/office/drawing/2014/main" id="{FD5EEABE-A562-4E64-9E55-2CECE8BAF643}"/>
              </a:ext>
            </a:extLst>
          </p:cNvPr>
          <p:cNvCxnSpPr/>
          <p:nvPr/>
        </p:nvCxnSpPr>
        <p:spPr>
          <a:xfrm>
            <a:off x="3898038" y="4283626"/>
            <a:ext cx="1004244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直接连接符 790">
            <a:extLst>
              <a:ext uri="{FF2B5EF4-FFF2-40B4-BE49-F238E27FC236}">
                <a16:creationId xmlns:a16="http://schemas.microsoft.com/office/drawing/2014/main" id="{3AB3B711-8DAA-4B7A-B2C3-2F721E6CF7BA}"/>
              </a:ext>
            </a:extLst>
          </p:cNvPr>
          <p:cNvCxnSpPr>
            <a:cxnSpLocks/>
          </p:cNvCxnSpPr>
          <p:nvPr/>
        </p:nvCxnSpPr>
        <p:spPr>
          <a:xfrm>
            <a:off x="3907639" y="3663555"/>
            <a:ext cx="0" cy="1586957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92" name="组合 791">
            <a:extLst>
              <a:ext uri="{FF2B5EF4-FFF2-40B4-BE49-F238E27FC236}">
                <a16:creationId xmlns:a16="http://schemas.microsoft.com/office/drawing/2014/main" id="{717EC0E4-8969-435A-A82F-3309BB22710A}"/>
              </a:ext>
            </a:extLst>
          </p:cNvPr>
          <p:cNvGrpSpPr/>
          <p:nvPr/>
        </p:nvGrpSpPr>
        <p:grpSpPr>
          <a:xfrm>
            <a:off x="4884381" y="3258379"/>
            <a:ext cx="1434620" cy="1667444"/>
            <a:chOff x="4886111" y="3258023"/>
            <a:chExt cx="1434620" cy="1667444"/>
          </a:xfrm>
        </p:grpSpPr>
        <p:sp>
          <p:nvSpPr>
            <p:cNvPr id="793" name="矩形 792">
              <a:extLst>
                <a:ext uri="{FF2B5EF4-FFF2-40B4-BE49-F238E27FC236}">
                  <a16:creationId xmlns:a16="http://schemas.microsoft.com/office/drawing/2014/main" id="{B2D2914C-CA3D-4E8F-BE04-40E3C1B9C5A8}"/>
                </a:ext>
              </a:extLst>
            </p:cNvPr>
            <p:cNvSpPr/>
            <p:nvPr/>
          </p:nvSpPr>
          <p:spPr>
            <a:xfrm>
              <a:off x="5249107" y="4240539"/>
              <a:ext cx="864340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77">
                <a:defRPr/>
              </a:pPr>
              <a:r>
                <a:rPr lang="zh-CN" altLang="en-US" sz="1327" b="1" kern="0" dirty="0">
                  <a:solidFill>
                    <a:srgbClr val="000000"/>
                  </a:solidFill>
                  <a:latin typeface="微软雅黑"/>
                  <a:ea typeface="微软雅黑"/>
                </a:rPr>
                <a:t>寄存器堆</a:t>
              </a:r>
            </a:p>
          </p:txBody>
        </p:sp>
        <p:grpSp>
          <p:nvGrpSpPr>
            <p:cNvPr id="794" name="组合 793">
              <a:extLst>
                <a:ext uri="{FF2B5EF4-FFF2-40B4-BE49-F238E27FC236}">
                  <a16:creationId xmlns:a16="http://schemas.microsoft.com/office/drawing/2014/main" id="{CC13E476-366A-476D-8AD0-A5AD05412A40}"/>
                </a:ext>
              </a:extLst>
            </p:cNvPr>
            <p:cNvGrpSpPr/>
            <p:nvPr/>
          </p:nvGrpSpPr>
          <p:grpSpPr>
            <a:xfrm>
              <a:off x="5449195" y="4709154"/>
              <a:ext cx="205962" cy="216313"/>
              <a:chOff x="1994241" y="4285666"/>
              <a:chExt cx="217225" cy="228142"/>
            </a:xfrm>
            <a:solidFill>
              <a:srgbClr val="FFCCFF"/>
            </a:solidFill>
          </p:grpSpPr>
          <p:cxnSp>
            <p:nvCxnSpPr>
              <p:cNvPr id="806" name="直接连接符 805">
                <a:extLst>
                  <a:ext uri="{FF2B5EF4-FFF2-40B4-BE49-F238E27FC236}">
                    <a16:creationId xmlns:a16="http://schemas.microsoft.com/office/drawing/2014/main" id="{D6296AEC-C8B0-4DA4-845C-9AE21F77DC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7" name="等腰三角形 806">
                <a:extLst>
                  <a:ext uri="{FF2B5EF4-FFF2-40B4-BE49-F238E27FC236}">
                    <a16:creationId xmlns:a16="http://schemas.microsoft.com/office/drawing/2014/main" id="{8360F719-E626-42C8-822F-EC07D78A0A45}"/>
                  </a:ext>
                </a:extLst>
              </p:cNvPr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/>
              </a:p>
            </p:txBody>
          </p:sp>
        </p:grpSp>
        <p:grpSp>
          <p:nvGrpSpPr>
            <p:cNvPr id="795" name="组合 794">
              <a:extLst>
                <a:ext uri="{FF2B5EF4-FFF2-40B4-BE49-F238E27FC236}">
                  <a16:creationId xmlns:a16="http://schemas.microsoft.com/office/drawing/2014/main" id="{FF6A6F16-2A2D-42A4-A74A-EDEC18001AC4}"/>
                </a:ext>
              </a:extLst>
            </p:cNvPr>
            <p:cNvGrpSpPr/>
            <p:nvPr/>
          </p:nvGrpSpPr>
          <p:grpSpPr>
            <a:xfrm>
              <a:off x="4886111" y="3258023"/>
              <a:ext cx="1434620" cy="1571165"/>
              <a:chOff x="4886111" y="3258023"/>
              <a:chExt cx="1434620" cy="1571165"/>
            </a:xfrm>
          </p:grpSpPr>
          <p:sp>
            <p:nvSpPr>
              <p:cNvPr id="796" name="矩形 795">
                <a:extLst>
                  <a:ext uri="{FF2B5EF4-FFF2-40B4-BE49-F238E27FC236}">
                    <a16:creationId xmlns:a16="http://schemas.microsoft.com/office/drawing/2014/main" id="{149025B3-5E7B-4899-BACD-CBDAE456D07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08398" y="3293188"/>
                <a:ext cx="1343926" cy="1536000"/>
              </a:xfrm>
              <a:prstGeom prst="rect">
                <a:avLst/>
              </a:prstGeom>
              <a:solidFill>
                <a:srgbClr val="FFCCFF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/>
              </a:p>
            </p:txBody>
          </p:sp>
          <p:sp>
            <p:nvSpPr>
              <p:cNvPr id="797" name="矩形 796">
                <a:extLst>
                  <a:ext uri="{FF2B5EF4-FFF2-40B4-BE49-F238E27FC236}">
                    <a16:creationId xmlns:a16="http://schemas.microsoft.com/office/drawing/2014/main" id="{803E9517-9E0C-45B3-A1D8-4634631D4601}"/>
                  </a:ext>
                </a:extLst>
              </p:cNvPr>
              <p:cNvSpPr/>
              <p:nvPr/>
            </p:nvSpPr>
            <p:spPr>
              <a:xfrm>
                <a:off x="4893755" y="3503453"/>
                <a:ext cx="468398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R1#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8" name="矩形 797">
                <a:extLst>
                  <a:ext uri="{FF2B5EF4-FFF2-40B4-BE49-F238E27FC236}">
                    <a16:creationId xmlns:a16="http://schemas.microsoft.com/office/drawing/2014/main" id="{2AE78030-1597-477B-AE94-FA979479D6FE}"/>
                  </a:ext>
                </a:extLst>
              </p:cNvPr>
              <p:cNvSpPr/>
              <p:nvPr/>
            </p:nvSpPr>
            <p:spPr>
              <a:xfrm>
                <a:off x="4886111" y="3828531"/>
                <a:ext cx="468398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R2#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9" name="矩形 798">
                <a:extLst>
                  <a:ext uri="{FF2B5EF4-FFF2-40B4-BE49-F238E27FC236}">
                    <a16:creationId xmlns:a16="http://schemas.microsoft.com/office/drawing/2014/main" id="{B8E520A9-312F-4EF8-A8E6-CD4AAEF3A0A7}"/>
                  </a:ext>
                </a:extLst>
              </p:cNvPr>
              <p:cNvSpPr/>
              <p:nvPr/>
            </p:nvSpPr>
            <p:spPr>
              <a:xfrm>
                <a:off x="4888500" y="4137589"/>
                <a:ext cx="429926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W#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0" name="矩形 799">
                <a:extLst>
                  <a:ext uri="{FF2B5EF4-FFF2-40B4-BE49-F238E27FC236}">
                    <a16:creationId xmlns:a16="http://schemas.microsoft.com/office/drawing/2014/main" id="{1EA11C17-8611-4A29-AD0B-0871E8C4158B}"/>
                  </a:ext>
                </a:extLst>
              </p:cNvPr>
              <p:cNvSpPr/>
              <p:nvPr/>
            </p:nvSpPr>
            <p:spPr>
              <a:xfrm>
                <a:off x="4893755" y="4473862"/>
                <a:ext cx="468398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WD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1" name="矩形 800">
                <a:extLst>
                  <a:ext uri="{FF2B5EF4-FFF2-40B4-BE49-F238E27FC236}">
                    <a16:creationId xmlns:a16="http://schemas.microsoft.com/office/drawing/2014/main" id="{F6109350-5B8E-4F53-9349-98611955A707}"/>
                  </a:ext>
                </a:extLst>
              </p:cNvPr>
              <p:cNvSpPr/>
              <p:nvPr/>
            </p:nvSpPr>
            <p:spPr>
              <a:xfrm>
                <a:off x="5387391" y="3258023"/>
                <a:ext cx="449162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2" name="矩形 801">
                <a:extLst>
                  <a:ext uri="{FF2B5EF4-FFF2-40B4-BE49-F238E27FC236}">
                    <a16:creationId xmlns:a16="http://schemas.microsoft.com/office/drawing/2014/main" id="{257E2E19-42AF-4648-A0AA-21E7F0F5293C}"/>
                  </a:ext>
                </a:extLst>
              </p:cNvPr>
              <p:cNvSpPr/>
              <p:nvPr/>
            </p:nvSpPr>
            <p:spPr>
              <a:xfrm>
                <a:off x="5249107" y="4240539"/>
                <a:ext cx="864340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277">
                  <a:defRPr/>
                </a:pPr>
                <a:r>
                  <a:rPr lang="zh-CN" altLang="en-US" sz="1327" b="1" kern="0" dirty="0">
                    <a:solidFill>
                      <a:srgbClr val="000000"/>
                    </a:solidFill>
                    <a:latin typeface="微软雅黑"/>
                    <a:ea typeface="微软雅黑"/>
                  </a:rPr>
                  <a:t>寄存器堆</a:t>
                </a:r>
              </a:p>
            </p:txBody>
          </p:sp>
          <p:sp>
            <p:nvSpPr>
              <p:cNvPr id="803" name="矩形 802">
                <a:extLst>
                  <a:ext uri="{FF2B5EF4-FFF2-40B4-BE49-F238E27FC236}">
                    <a16:creationId xmlns:a16="http://schemas.microsoft.com/office/drawing/2014/main" id="{0B058E89-6FA0-4187-8249-5103CB2B8165}"/>
                  </a:ext>
                </a:extLst>
              </p:cNvPr>
              <p:cNvSpPr/>
              <p:nvPr/>
            </p:nvSpPr>
            <p:spPr>
              <a:xfrm>
                <a:off x="5937293" y="3513191"/>
                <a:ext cx="383438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R1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4" name="矩形 803">
                <a:extLst>
                  <a:ext uri="{FF2B5EF4-FFF2-40B4-BE49-F238E27FC236}">
                    <a16:creationId xmlns:a16="http://schemas.microsoft.com/office/drawing/2014/main" id="{FE822C42-1BFD-4E42-81A4-354EB4D317FB}"/>
                  </a:ext>
                </a:extLst>
              </p:cNvPr>
              <p:cNvSpPr/>
              <p:nvPr/>
            </p:nvSpPr>
            <p:spPr>
              <a:xfrm>
                <a:off x="5929574" y="3910896"/>
                <a:ext cx="383438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R2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5" name="等腰三角形 804">
                <a:extLst>
                  <a:ext uri="{FF2B5EF4-FFF2-40B4-BE49-F238E27FC236}">
                    <a16:creationId xmlns:a16="http://schemas.microsoft.com/office/drawing/2014/main" id="{542F5686-C97E-4FD7-A614-D22CFFFF24AF}"/>
                  </a:ext>
                </a:extLst>
              </p:cNvPr>
              <p:cNvSpPr/>
              <p:nvPr/>
            </p:nvSpPr>
            <p:spPr>
              <a:xfrm>
                <a:off x="5449195" y="4709154"/>
                <a:ext cx="205962" cy="115780"/>
              </a:xfrm>
              <a:prstGeom prst="triangle">
                <a:avLst/>
              </a:prstGeom>
              <a:solidFill>
                <a:srgbClr val="FFC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/>
              </a:p>
            </p:txBody>
          </p:sp>
        </p:grpSp>
      </p:grpSp>
      <p:cxnSp>
        <p:nvCxnSpPr>
          <p:cNvPr id="808" name="直接连接符 807">
            <a:extLst>
              <a:ext uri="{FF2B5EF4-FFF2-40B4-BE49-F238E27FC236}">
                <a16:creationId xmlns:a16="http://schemas.microsoft.com/office/drawing/2014/main" id="{5CE26136-D681-4D5B-A6E3-6C9DEBEA8DD3}"/>
              </a:ext>
            </a:extLst>
          </p:cNvPr>
          <p:cNvCxnSpPr>
            <a:cxnSpLocks/>
          </p:cNvCxnSpPr>
          <p:nvPr/>
        </p:nvCxnSpPr>
        <p:spPr>
          <a:xfrm>
            <a:off x="6789994" y="4324041"/>
            <a:ext cx="0" cy="914413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09" name="任意多边形: 形状 256">
            <a:extLst>
              <a:ext uri="{FF2B5EF4-FFF2-40B4-BE49-F238E27FC236}">
                <a16:creationId xmlns:a16="http://schemas.microsoft.com/office/drawing/2014/main" id="{E1B9EC6B-2A60-42B3-B86D-77B5DD3877F1}"/>
              </a:ext>
            </a:extLst>
          </p:cNvPr>
          <p:cNvSpPr/>
          <p:nvPr/>
        </p:nvSpPr>
        <p:spPr>
          <a:xfrm flipV="1">
            <a:off x="11032013" y="3661918"/>
            <a:ext cx="213448" cy="145964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cxnSp>
        <p:nvCxnSpPr>
          <p:cNvPr id="810" name="直接连接符 809">
            <a:extLst>
              <a:ext uri="{FF2B5EF4-FFF2-40B4-BE49-F238E27FC236}">
                <a16:creationId xmlns:a16="http://schemas.microsoft.com/office/drawing/2014/main" id="{38D477ED-3B3D-47AF-9185-CEF2E95A526A}"/>
              </a:ext>
            </a:extLst>
          </p:cNvPr>
          <p:cNvCxnSpPr>
            <a:cxnSpLocks/>
          </p:cNvCxnSpPr>
          <p:nvPr/>
        </p:nvCxnSpPr>
        <p:spPr>
          <a:xfrm>
            <a:off x="1266579" y="5276441"/>
            <a:ext cx="520767" cy="0"/>
          </a:xfrm>
          <a:prstGeom prst="line">
            <a:avLst/>
          </a:prstGeom>
          <a:noFill/>
          <a:ln w="6350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11" name="直接连接符 810">
            <a:extLst>
              <a:ext uri="{FF2B5EF4-FFF2-40B4-BE49-F238E27FC236}">
                <a16:creationId xmlns:a16="http://schemas.microsoft.com/office/drawing/2014/main" id="{8C0EA146-C383-4355-8565-7AD57215C7FD}"/>
              </a:ext>
            </a:extLst>
          </p:cNvPr>
          <p:cNvCxnSpPr>
            <a:cxnSpLocks/>
          </p:cNvCxnSpPr>
          <p:nvPr/>
        </p:nvCxnSpPr>
        <p:spPr>
          <a:xfrm>
            <a:off x="2107009" y="5491280"/>
            <a:ext cx="287167" cy="0"/>
          </a:xfrm>
          <a:prstGeom prst="line">
            <a:avLst/>
          </a:prstGeom>
          <a:noFill/>
          <a:ln w="6350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12" name="直接连接符 811">
            <a:extLst>
              <a:ext uri="{FF2B5EF4-FFF2-40B4-BE49-F238E27FC236}">
                <a16:creationId xmlns:a16="http://schemas.microsoft.com/office/drawing/2014/main" id="{07AAB604-DC26-4B2F-9E8D-9FBAB2094ED1}"/>
              </a:ext>
            </a:extLst>
          </p:cNvPr>
          <p:cNvCxnSpPr>
            <a:cxnSpLocks/>
          </p:cNvCxnSpPr>
          <p:nvPr/>
        </p:nvCxnSpPr>
        <p:spPr>
          <a:xfrm>
            <a:off x="2105085" y="5048108"/>
            <a:ext cx="244712" cy="0"/>
          </a:xfrm>
          <a:prstGeom prst="line">
            <a:avLst/>
          </a:prstGeom>
          <a:noFill/>
          <a:ln w="6350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816" name="组合 815">
            <a:extLst>
              <a:ext uri="{FF2B5EF4-FFF2-40B4-BE49-F238E27FC236}">
                <a16:creationId xmlns:a16="http://schemas.microsoft.com/office/drawing/2014/main" id="{46BFE7B7-E00F-4381-8074-11A6AEE15E0B}"/>
              </a:ext>
            </a:extLst>
          </p:cNvPr>
          <p:cNvGrpSpPr/>
          <p:nvPr/>
        </p:nvGrpSpPr>
        <p:grpSpPr>
          <a:xfrm>
            <a:off x="2519347" y="3334018"/>
            <a:ext cx="895566" cy="1370404"/>
            <a:chOff x="2153669" y="3581315"/>
            <a:chExt cx="981236" cy="1387999"/>
          </a:xfrm>
        </p:grpSpPr>
        <p:sp>
          <p:nvSpPr>
            <p:cNvPr id="817" name="矩形 816">
              <a:extLst>
                <a:ext uri="{FF2B5EF4-FFF2-40B4-BE49-F238E27FC236}">
                  <a16:creationId xmlns:a16="http://schemas.microsoft.com/office/drawing/2014/main" id="{78067B01-9386-4D6C-9ED4-C7D09565C4A6}"/>
                </a:ext>
              </a:extLst>
            </p:cNvPr>
            <p:cNvSpPr/>
            <p:nvPr/>
          </p:nvSpPr>
          <p:spPr>
            <a:xfrm>
              <a:off x="2162582" y="3581315"/>
              <a:ext cx="920297" cy="138799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818" name="矩形 817">
              <a:extLst>
                <a:ext uri="{FF2B5EF4-FFF2-40B4-BE49-F238E27FC236}">
                  <a16:creationId xmlns:a16="http://schemas.microsoft.com/office/drawing/2014/main" id="{3AE0719C-1394-4FEC-8F99-9E02D74DFDF1}"/>
                </a:ext>
              </a:extLst>
            </p:cNvPr>
            <p:cNvSpPr/>
            <p:nvPr/>
          </p:nvSpPr>
          <p:spPr>
            <a:xfrm>
              <a:off x="2672635" y="3769167"/>
              <a:ext cx="462270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lang="zh-CN" altLang="en-US" sz="1327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9" name="矩形 818">
              <a:extLst>
                <a:ext uri="{FF2B5EF4-FFF2-40B4-BE49-F238E27FC236}">
                  <a16:creationId xmlns:a16="http://schemas.microsoft.com/office/drawing/2014/main" id="{2B4C820B-B707-44AC-A40A-CEED18C8E303}"/>
                </a:ext>
              </a:extLst>
            </p:cNvPr>
            <p:cNvSpPr/>
            <p:nvPr/>
          </p:nvSpPr>
          <p:spPr>
            <a:xfrm>
              <a:off x="2153669" y="3768090"/>
              <a:ext cx="337571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1327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0" name="矩形 819">
              <a:extLst>
                <a:ext uri="{FF2B5EF4-FFF2-40B4-BE49-F238E27FC236}">
                  <a16:creationId xmlns:a16="http://schemas.microsoft.com/office/drawing/2014/main" id="{01970EFD-C483-4BD4-A27F-C394AE2B157B}"/>
                </a:ext>
              </a:extLst>
            </p:cNvPr>
            <p:cNvSpPr/>
            <p:nvPr/>
          </p:nvSpPr>
          <p:spPr>
            <a:xfrm>
              <a:off x="2247903" y="4158047"/>
              <a:ext cx="760851" cy="5072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77"/>
              <a:r>
                <a:rPr lang="zh-CN" altLang="en-US" sz="1327" b="1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指令</a:t>
              </a:r>
              <a:endParaRPr lang="en-US" altLang="zh-CN" sz="1327" b="1" kern="0" dirty="0">
                <a:solidFill>
                  <a:schemeClr val="bg1"/>
                </a:solidFill>
                <a:latin typeface="微软雅黑"/>
                <a:ea typeface="微软雅黑"/>
              </a:endParaRPr>
            </a:p>
            <a:p>
              <a:pPr algn="ctr" defTabSz="914277"/>
              <a:r>
                <a:rPr lang="zh-CN" altLang="en-US" sz="1327" b="1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存储器</a:t>
              </a:r>
            </a:p>
          </p:txBody>
        </p:sp>
      </p:grpSp>
      <p:cxnSp>
        <p:nvCxnSpPr>
          <p:cNvPr id="822" name="直接连接符 821">
            <a:extLst>
              <a:ext uri="{FF2B5EF4-FFF2-40B4-BE49-F238E27FC236}">
                <a16:creationId xmlns:a16="http://schemas.microsoft.com/office/drawing/2014/main" id="{D98CDCA3-28B1-4F4A-9FC6-1B218C80563E}"/>
              </a:ext>
            </a:extLst>
          </p:cNvPr>
          <p:cNvCxnSpPr>
            <a:cxnSpLocks/>
          </p:cNvCxnSpPr>
          <p:nvPr/>
        </p:nvCxnSpPr>
        <p:spPr>
          <a:xfrm>
            <a:off x="4843094" y="5246121"/>
            <a:ext cx="1944080" cy="0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FE8C5E80-575F-4769-8869-D70197094B3B}"/>
              </a:ext>
            </a:extLst>
          </p:cNvPr>
          <p:cNvGrpSpPr/>
          <p:nvPr/>
        </p:nvGrpSpPr>
        <p:grpSpPr>
          <a:xfrm>
            <a:off x="3920271" y="5039985"/>
            <a:ext cx="889527" cy="430887"/>
            <a:chOff x="3920271" y="5039985"/>
            <a:chExt cx="889527" cy="430887"/>
          </a:xfrm>
        </p:grpSpPr>
        <p:cxnSp>
          <p:nvCxnSpPr>
            <p:cNvPr id="821" name="直接连接符 820">
              <a:extLst>
                <a:ext uri="{FF2B5EF4-FFF2-40B4-BE49-F238E27FC236}">
                  <a16:creationId xmlns:a16="http://schemas.microsoft.com/office/drawing/2014/main" id="{BD548E3D-2315-49DE-8CF8-579873F0E261}"/>
                </a:ext>
              </a:extLst>
            </p:cNvPr>
            <p:cNvCxnSpPr>
              <a:cxnSpLocks/>
              <a:endCxn id="774" idx="1"/>
            </p:cNvCxnSpPr>
            <p:nvPr/>
          </p:nvCxnSpPr>
          <p:spPr>
            <a:xfrm>
              <a:off x="3920271" y="5249953"/>
              <a:ext cx="446899" cy="560"/>
            </a:xfrm>
            <a:prstGeom prst="line">
              <a:avLst/>
            </a:prstGeom>
            <a:noFill/>
            <a:ln w="76200" cap="sq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73" name="组合 772">
              <a:extLst>
                <a:ext uri="{FF2B5EF4-FFF2-40B4-BE49-F238E27FC236}">
                  <a16:creationId xmlns:a16="http://schemas.microsoft.com/office/drawing/2014/main" id="{FD54E296-1B0D-4AA3-A152-A606DFDEA4EF}"/>
                </a:ext>
              </a:extLst>
            </p:cNvPr>
            <p:cNvGrpSpPr/>
            <p:nvPr/>
          </p:nvGrpSpPr>
          <p:grpSpPr>
            <a:xfrm>
              <a:off x="4344606" y="5039985"/>
              <a:ext cx="465192" cy="430887"/>
              <a:chOff x="5019359" y="4847093"/>
              <a:chExt cx="1181792" cy="288870"/>
            </a:xfrm>
          </p:grpSpPr>
          <p:sp>
            <p:nvSpPr>
              <p:cNvPr id="774" name="矩形: 圆角 773">
                <a:extLst>
                  <a:ext uri="{FF2B5EF4-FFF2-40B4-BE49-F238E27FC236}">
                    <a16:creationId xmlns:a16="http://schemas.microsoft.com/office/drawing/2014/main" id="{9D695C9E-3386-4A83-A75A-505D268588BF}"/>
                  </a:ext>
                </a:extLst>
              </p:cNvPr>
              <p:cNvSpPr/>
              <p:nvPr/>
            </p:nvSpPr>
            <p:spPr>
              <a:xfrm>
                <a:off x="5076681" y="4854002"/>
                <a:ext cx="1090903" cy="268460"/>
              </a:xfrm>
              <a:prstGeom prst="roundRect">
                <a:avLst/>
              </a:prstGeom>
              <a:solidFill>
                <a:schemeClr val="accent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5" name="矩形 774">
                <a:extLst>
                  <a:ext uri="{FF2B5EF4-FFF2-40B4-BE49-F238E27FC236}">
                    <a16:creationId xmlns:a16="http://schemas.microsoft.com/office/drawing/2014/main" id="{47FB04FF-3E74-4FB4-8F15-1F216A6B006D}"/>
                  </a:ext>
                </a:extLst>
              </p:cNvPr>
              <p:cNvSpPr/>
              <p:nvPr/>
            </p:nvSpPr>
            <p:spPr>
              <a:xfrm>
                <a:off x="5019359" y="4847093"/>
                <a:ext cx="1181792" cy="2888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100" b="1" dirty="0" err="1">
                    <a:latin typeface="Segoe UI Emoji" panose="020B0502040204020203" pitchFamily="34" charset="0"/>
                    <a:ea typeface="Segoe UI Emoji" panose="020B0502040204020203" pitchFamily="34" charset="0"/>
                    <a:cs typeface="Times New Roman" panose="02020603050405020304" pitchFamily="18" charset="0"/>
                  </a:rPr>
                  <a:t>Imm</a:t>
                </a:r>
                <a:endParaRPr lang="en-US" altLang="zh-CN" sz="1100" b="1" dirty="0">
                  <a:latin typeface="Segoe UI Emoji" panose="020B0502040204020203" pitchFamily="34" charset="0"/>
                  <a:ea typeface="Segoe UI Emoji" panose="020B0502040204020203" pitchFamily="34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zh-CN" sz="1100" b="1" dirty="0">
                    <a:latin typeface="Segoe UI Emoji" panose="020B0502040204020203" pitchFamily="34" charset="0"/>
                    <a:ea typeface="Segoe UI Emoji" panose="020B0502040204020203" pitchFamily="34" charset="0"/>
                    <a:cs typeface="Times New Roman" panose="02020603050405020304" pitchFamily="18" charset="0"/>
                  </a:rPr>
                  <a:t>Gen</a:t>
                </a:r>
                <a:endParaRPr lang="zh-CN" altLang="en-US" sz="1327" b="1" dirty="0">
                  <a:latin typeface="Segoe UI Emoji" panose="020B0502040204020203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618C635-550B-4394-B16E-1885C8145B4A}"/>
              </a:ext>
            </a:extLst>
          </p:cNvPr>
          <p:cNvGrpSpPr/>
          <p:nvPr/>
        </p:nvGrpSpPr>
        <p:grpSpPr>
          <a:xfrm>
            <a:off x="4873211" y="2381393"/>
            <a:ext cx="2337807" cy="1568438"/>
            <a:chOff x="4873211" y="2381393"/>
            <a:chExt cx="2337807" cy="1568438"/>
          </a:xfrm>
        </p:grpSpPr>
        <p:cxnSp>
          <p:nvCxnSpPr>
            <p:cNvPr id="823" name="直接连接符 822">
              <a:extLst>
                <a:ext uri="{FF2B5EF4-FFF2-40B4-BE49-F238E27FC236}">
                  <a16:creationId xmlns:a16="http://schemas.microsoft.com/office/drawing/2014/main" id="{7A96C10E-F4DC-453C-B71B-92B197E67E30}"/>
                </a:ext>
              </a:extLst>
            </p:cNvPr>
            <p:cNvCxnSpPr/>
            <p:nvPr/>
          </p:nvCxnSpPr>
          <p:spPr>
            <a:xfrm>
              <a:off x="7211018" y="2632207"/>
              <a:ext cx="0" cy="1317624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24" name="直接连接符 823">
              <a:extLst>
                <a:ext uri="{FF2B5EF4-FFF2-40B4-BE49-F238E27FC236}">
                  <a16:creationId xmlns:a16="http://schemas.microsoft.com/office/drawing/2014/main" id="{5A259F45-CAD0-4DDE-8E94-62A0ABF51454}"/>
                </a:ext>
              </a:extLst>
            </p:cNvPr>
            <p:cNvCxnSpPr/>
            <p:nvPr/>
          </p:nvCxnSpPr>
          <p:spPr>
            <a:xfrm>
              <a:off x="4905791" y="2632207"/>
              <a:ext cx="2305227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25" name="矩形 824">
              <a:extLst>
                <a:ext uri="{FF2B5EF4-FFF2-40B4-BE49-F238E27FC236}">
                  <a16:creationId xmlns:a16="http://schemas.microsoft.com/office/drawing/2014/main" id="{B488C241-6056-4E7E-90A7-9030319AE152}"/>
                </a:ext>
              </a:extLst>
            </p:cNvPr>
            <p:cNvSpPr/>
            <p:nvPr/>
          </p:nvSpPr>
          <p:spPr>
            <a:xfrm>
              <a:off x="4873211" y="2381393"/>
              <a:ext cx="665567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 err="1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AluSrc</a:t>
              </a:r>
              <a:endParaRPr lang="zh-CN" altLang="en-US" sz="1327" baseline="-25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26" name="组合 825">
            <a:extLst>
              <a:ext uri="{FF2B5EF4-FFF2-40B4-BE49-F238E27FC236}">
                <a16:creationId xmlns:a16="http://schemas.microsoft.com/office/drawing/2014/main" id="{2B0E6759-7A35-4CC7-BC75-DEAC07C2B446}"/>
              </a:ext>
            </a:extLst>
          </p:cNvPr>
          <p:cNvGrpSpPr/>
          <p:nvPr/>
        </p:nvGrpSpPr>
        <p:grpSpPr>
          <a:xfrm>
            <a:off x="4871639" y="2380286"/>
            <a:ext cx="2337807" cy="1568438"/>
            <a:chOff x="4873211" y="2381393"/>
            <a:chExt cx="2337807" cy="1568438"/>
          </a:xfrm>
        </p:grpSpPr>
        <p:cxnSp>
          <p:nvCxnSpPr>
            <p:cNvPr id="827" name="直接连接符 826">
              <a:extLst>
                <a:ext uri="{FF2B5EF4-FFF2-40B4-BE49-F238E27FC236}">
                  <a16:creationId xmlns:a16="http://schemas.microsoft.com/office/drawing/2014/main" id="{E10492DC-890E-44EE-BFC9-82D46698898C}"/>
                </a:ext>
              </a:extLst>
            </p:cNvPr>
            <p:cNvCxnSpPr/>
            <p:nvPr/>
          </p:nvCxnSpPr>
          <p:spPr>
            <a:xfrm>
              <a:off x="7211018" y="2632207"/>
              <a:ext cx="0" cy="1317624"/>
            </a:xfrm>
            <a:prstGeom prst="line">
              <a:avLst/>
            </a:prstGeom>
            <a:noFill/>
            <a:ln w="28575" cap="sq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28" name="直接连接符 827">
              <a:extLst>
                <a:ext uri="{FF2B5EF4-FFF2-40B4-BE49-F238E27FC236}">
                  <a16:creationId xmlns:a16="http://schemas.microsoft.com/office/drawing/2014/main" id="{5A9C8B09-C6FC-41F4-B6DC-930E87036832}"/>
                </a:ext>
              </a:extLst>
            </p:cNvPr>
            <p:cNvCxnSpPr/>
            <p:nvPr/>
          </p:nvCxnSpPr>
          <p:spPr>
            <a:xfrm>
              <a:off x="4905791" y="2632207"/>
              <a:ext cx="2305227" cy="0"/>
            </a:xfrm>
            <a:prstGeom prst="line">
              <a:avLst/>
            </a:prstGeom>
            <a:noFill/>
            <a:ln w="28575" cap="sq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29" name="矩形 828">
              <a:extLst>
                <a:ext uri="{FF2B5EF4-FFF2-40B4-BE49-F238E27FC236}">
                  <a16:creationId xmlns:a16="http://schemas.microsoft.com/office/drawing/2014/main" id="{00DB5B7A-DFD5-46C3-B465-6288C0937C6E}"/>
                </a:ext>
              </a:extLst>
            </p:cNvPr>
            <p:cNvSpPr/>
            <p:nvPr/>
          </p:nvSpPr>
          <p:spPr>
            <a:xfrm>
              <a:off x="4873211" y="2381393"/>
              <a:ext cx="665567" cy="296556"/>
            </a:xfrm>
            <a:prstGeom prst="rect">
              <a:avLst/>
            </a:prstGeom>
            <a:ln w="2857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1327" dirty="0" err="1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AluSrc</a:t>
              </a:r>
              <a:endParaRPr lang="zh-CN" altLang="en-US" sz="1327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85F153B3-4B35-4C8D-8ABF-9EFF36136FD1}"/>
              </a:ext>
            </a:extLst>
          </p:cNvPr>
          <p:cNvGrpSpPr/>
          <p:nvPr/>
        </p:nvGrpSpPr>
        <p:grpSpPr>
          <a:xfrm flipH="1">
            <a:off x="1698938" y="4926450"/>
            <a:ext cx="407876" cy="694073"/>
            <a:chOff x="9836986" y="5214013"/>
            <a:chExt cx="493968" cy="840575"/>
          </a:xfrm>
        </p:grpSpPr>
        <p:sp>
          <p:nvSpPr>
            <p:cNvPr id="168" name="任意多边形 178">
              <a:extLst>
                <a:ext uri="{FF2B5EF4-FFF2-40B4-BE49-F238E27FC236}">
                  <a16:creationId xmlns:a16="http://schemas.microsoft.com/office/drawing/2014/main" id="{73DDF4C6-E6EB-4EA3-B1A8-DBF4D1B45900}"/>
                </a:ext>
              </a:extLst>
            </p:cNvPr>
            <p:cNvSpPr/>
            <p:nvPr/>
          </p:nvSpPr>
          <p:spPr>
            <a:xfrm rot="5400000">
              <a:off x="9634310" y="5416689"/>
              <a:ext cx="840575" cy="435224"/>
            </a:xfrm>
            <a:custGeom>
              <a:avLst/>
              <a:gdLst>
                <a:gd name="connsiteX0" fmla="*/ 0 w 854252"/>
                <a:gd name="connsiteY0" fmla="*/ 437542 h 437542"/>
                <a:gd name="connsiteX1" fmla="*/ 206826 w 854252"/>
                <a:gd name="connsiteY1" fmla="*/ 0 h 437542"/>
                <a:gd name="connsiteX2" fmla="*/ 647426 w 854252"/>
                <a:gd name="connsiteY2" fmla="*/ 0 h 437542"/>
                <a:gd name="connsiteX3" fmla="*/ 854252 w 854252"/>
                <a:gd name="connsiteY3" fmla="*/ 437542 h 437542"/>
                <a:gd name="connsiteX4" fmla="*/ 478973 w 854252"/>
                <a:gd name="connsiteY4" fmla="*/ 437542 h 437542"/>
                <a:gd name="connsiteX5" fmla="*/ 422076 w 854252"/>
                <a:gd name="connsiteY5" fmla="*/ 321778 h 437542"/>
                <a:gd name="connsiteX6" fmla="*/ 365179 w 854252"/>
                <a:gd name="connsiteY6" fmla="*/ 437542 h 437542"/>
                <a:gd name="connsiteX7" fmla="*/ 0 w 854252"/>
                <a:gd name="connsiteY7" fmla="*/ 437542 h 43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4252" h="437542">
                  <a:moveTo>
                    <a:pt x="0" y="437542"/>
                  </a:moveTo>
                  <a:lnTo>
                    <a:pt x="206826" y="0"/>
                  </a:lnTo>
                  <a:lnTo>
                    <a:pt x="647426" y="0"/>
                  </a:lnTo>
                  <a:lnTo>
                    <a:pt x="854252" y="437542"/>
                  </a:lnTo>
                  <a:lnTo>
                    <a:pt x="478973" y="437542"/>
                  </a:lnTo>
                  <a:lnTo>
                    <a:pt x="422076" y="321778"/>
                  </a:lnTo>
                  <a:lnTo>
                    <a:pt x="365179" y="437542"/>
                  </a:lnTo>
                  <a:lnTo>
                    <a:pt x="0" y="437542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7A545D7B-A81C-4A0D-BB0A-50E357224D29}"/>
                </a:ext>
              </a:extLst>
            </p:cNvPr>
            <p:cNvSpPr/>
            <p:nvPr/>
          </p:nvSpPr>
          <p:spPr>
            <a:xfrm rot="5400000">
              <a:off x="9924822" y="5423647"/>
              <a:ext cx="402250" cy="4100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dirty="0"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+</a:t>
              </a:r>
              <a:endParaRPr lang="zh-CN" altLang="en-US" sz="1600" dirty="0">
                <a:latin typeface="Segoe UI Black" panose="020B0A02040204020203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13" name="组合 812">
            <a:extLst>
              <a:ext uri="{FF2B5EF4-FFF2-40B4-BE49-F238E27FC236}">
                <a16:creationId xmlns:a16="http://schemas.microsoft.com/office/drawing/2014/main" id="{3C7A653F-5C2A-4712-AF89-08E884818F49}"/>
              </a:ext>
            </a:extLst>
          </p:cNvPr>
          <p:cNvGrpSpPr/>
          <p:nvPr/>
        </p:nvGrpSpPr>
        <p:grpSpPr>
          <a:xfrm flipH="1">
            <a:off x="1697208" y="4926806"/>
            <a:ext cx="407876" cy="694073"/>
            <a:chOff x="9836986" y="5214013"/>
            <a:chExt cx="493968" cy="840575"/>
          </a:xfrm>
        </p:grpSpPr>
        <p:sp>
          <p:nvSpPr>
            <p:cNvPr id="814" name="任意多边形 178">
              <a:extLst>
                <a:ext uri="{FF2B5EF4-FFF2-40B4-BE49-F238E27FC236}">
                  <a16:creationId xmlns:a16="http://schemas.microsoft.com/office/drawing/2014/main" id="{82AA9B21-6971-47BD-B55B-3431D54A288D}"/>
                </a:ext>
              </a:extLst>
            </p:cNvPr>
            <p:cNvSpPr/>
            <p:nvPr/>
          </p:nvSpPr>
          <p:spPr>
            <a:xfrm rot="5400000">
              <a:off x="9634310" y="5416689"/>
              <a:ext cx="840575" cy="435224"/>
            </a:xfrm>
            <a:custGeom>
              <a:avLst/>
              <a:gdLst>
                <a:gd name="connsiteX0" fmla="*/ 0 w 854252"/>
                <a:gd name="connsiteY0" fmla="*/ 437542 h 437542"/>
                <a:gd name="connsiteX1" fmla="*/ 206826 w 854252"/>
                <a:gd name="connsiteY1" fmla="*/ 0 h 437542"/>
                <a:gd name="connsiteX2" fmla="*/ 647426 w 854252"/>
                <a:gd name="connsiteY2" fmla="*/ 0 h 437542"/>
                <a:gd name="connsiteX3" fmla="*/ 854252 w 854252"/>
                <a:gd name="connsiteY3" fmla="*/ 437542 h 437542"/>
                <a:gd name="connsiteX4" fmla="*/ 478973 w 854252"/>
                <a:gd name="connsiteY4" fmla="*/ 437542 h 437542"/>
                <a:gd name="connsiteX5" fmla="*/ 422076 w 854252"/>
                <a:gd name="connsiteY5" fmla="*/ 321778 h 437542"/>
                <a:gd name="connsiteX6" fmla="*/ 365179 w 854252"/>
                <a:gd name="connsiteY6" fmla="*/ 437542 h 437542"/>
                <a:gd name="connsiteX7" fmla="*/ 0 w 854252"/>
                <a:gd name="connsiteY7" fmla="*/ 437542 h 43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4252" h="437542">
                  <a:moveTo>
                    <a:pt x="0" y="437542"/>
                  </a:moveTo>
                  <a:lnTo>
                    <a:pt x="206826" y="0"/>
                  </a:lnTo>
                  <a:lnTo>
                    <a:pt x="647426" y="0"/>
                  </a:lnTo>
                  <a:lnTo>
                    <a:pt x="854252" y="437542"/>
                  </a:lnTo>
                  <a:lnTo>
                    <a:pt x="478973" y="437542"/>
                  </a:lnTo>
                  <a:lnTo>
                    <a:pt x="422076" y="321778"/>
                  </a:lnTo>
                  <a:lnTo>
                    <a:pt x="365179" y="437542"/>
                  </a:lnTo>
                  <a:lnTo>
                    <a:pt x="0" y="437542"/>
                  </a:lnTo>
                  <a:close/>
                </a:path>
              </a:pathLst>
            </a:custGeom>
            <a:solidFill>
              <a:schemeClr val="accent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15" name="矩形 814">
              <a:extLst>
                <a:ext uri="{FF2B5EF4-FFF2-40B4-BE49-F238E27FC236}">
                  <a16:creationId xmlns:a16="http://schemas.microsoft.com/office/drawing/2014/main" id="{60762DE9-FA87-4022-A25E-7EABB253F98E}"/>
                </a:ext>
              </a:extLst>
            </p:cNvPr>
            <p:cNvSpPr/>
            <p:nvPr/>
          </p:nvSpPr>
          <p:spPr>
            <a:xfrm rot="5400000">
              <a:off x="9924822" y="5423647"/>
              <a:ext cx="402250" cy="4100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dirty="0"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+</a:t>
              </a:r>
              <a:endParaRPr lang="zh-CN" altLang="en-US" sz="1600" dirty="0">
                <a:latin typeface="Segoe UI Black" panose="020B0A02040204020203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58" name="组合 457">
            <a:extLst>
              <a:ext uri="{FF2B5EF4-FFF2-40B4-BE49-F238E27FC236}">
                <a16:creationId xmlns:a16="http://schemas.microsoft.com/office/drawing/2014/main" id="{E1C94FC5-DFA7-4A27-B90D-4E449D5B69DE}"/>
              </a:ext>
            </a:extLst>
          </p:cNvPr>
          <p:cNvGrpSpPr/>
          <p:nvPr/>
        </p:nvGrpSpPr>
        <p:grpSpPr>
          <a:xfrm>
            <a:off x="7716659" y="3482039"/>
            <a:ext cx="435224" cy="840575"/>
            <a:chOff x="7041675" y="2710616"/>
            <a:chExt cx="382605" cy="854252"/>
          </a:xfrm>
        </p:grpSpPr>
        <p:sp>
          <p:nvSpPr>
            <p:cNvPr id="464" name="任意多边形 178">
              <a:extLst>
                <a:ext uri="{FF2B5EF4-FFF2-40B4-BE49-F238E27FC236}">
                  <a16:creationId xmlns:a16="http://schemas.microsoft.com/office/drawing/2014/main" id="{2510E301-ECCE-4D56-A8CD-386E841FA7C3}"/>
                </a:ext>
              </a:extLst>
            </p:cNvPr>
            <p:cNvSpPr/>
            <p:nvPr/>
          </p:nvSpPr>
          <p:spPr>
            <a:xfrm rot="5400000">
              <a:off x="6805852" y="2946439"/>
              <a:ext cx="854252" cy="382605"/>
            </a:xfrm>
            <a:custGeom>
              <a:avLst/>
              <a:gdLst>
                <a:gd name="connsiteX0" fmla="*/ 0 w 854252"/>
                <a:gd name="connsiteY0" fmla="*/ 437542 h 437542"/>
                <a:gd name="connsiteX1" fmla="*/ 206826 w 854252"/>
                <a:gd name="connsiteY1" fmla="*/ 0 h 437542"/>
                <a:gd name="connsiteX2" fmla="*/ 647426 w 854252"/>
                <a:gd name="connsiteY2" fmla="*/ 0 h 437542"/>
                <a:gd name="connsiteX3" fmla="*/ 854252 w 854252"/>
                <a:gd name="connsiteY3" fmla="*/ 437542 h 437542"/>
                <a:gd name="connsiteX4" fmla="*/ 478973 w 854252"/>
                <a:gd name="connsiteY4" fmla="*/ 437542 h 437542"/>
                <a:gd name="connsiteX5" fmla="*/ 422076 w 854252"/>
                <a:gd name="connsiteY5" fmla="*/ 321778 h 437542"/>
                <a:gd name="connsiteX6" fmla="*/ 365179 w 854252"/>
                <a:gd name="connsiteY6" fmla="*/ 437542 h 437542"/>
                <a:gd name="connsiteX7" fmla="*/ 0 w 854252"/>
                <a:gd name="connsiteY7" fmla="*/ 437542 h 43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4252" h="437542">
                  <a:moveTo>
                    <a:pt x="0" y="437542"/>
                  </a:moveTo>
                  <a:lnTo>
                    <a:pt x="206826" y="0"/>
                  </a:lnTo>
                  <a:lnTo>
                    <a:pt x="647426" y="0"/>
                  </a:lnTo>
                  <a:lnTo>
                    <a:pt x="854252" y="437542"/>
                  </a:lnTo>
                  <a:lnTo>
                    <a:pt x="478973" y="437542"/>
                  </a:lnTo>
                  <a:lnTo>
                    <a:pt x="422076" y="321778"/>
                  </a:lnTo>
                  <a:lnTo>
                    <a:pt x="365179" y="437542"/>
                  </a:lnTo>
                  <a:lnTo>
                    <a:pt x="0" y="437542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65" name="矩形 464">
              <a:extLst>
                <a:ext uri="{FF2B5EF4-FFF2-40B4-BE49-F238E27FC236}">
                  <a16:creationId xmlns:a16="http://schemas.microsoft.com/office/drawing/2014/main" id="{3C63C4F1-C1D6-446F-9C59-80C28EEB8B10}"/>
                </a:ext>
              </a:extLst>
            </p:cNvPr>
            <p:cNvSpPr/>
            <p:nvPr/>
          </p:nvSpPr>
          <p:spPr>
            <a:xfrm rot="5400000">
              <a:off x="6988336" y="2996719"/>
              <a:ext cx="559103" cy="2705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dirty="0"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ALU</a:t>
              </a:r>
              <a:endParaRPr lang="zh-CN" altLang="en-US" sz="1400" dirty="0">
                <a:latin typeface="Segoe UI Black" panose="020B0A02040204020203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76" name="组合 775">
            <a:extLst>
              <a:ext uri="{FF2B5EF4-FFF2-40B4-BE49-F238E27FC236}">
                <a16:creationId xmlns:a16="http://schemas.microsoft.com/office/drawing/2014/main" id="{AE968BCB-7D96-47DE-B62D-A76D053053E0}"/>
              </a:ext>
            </a:extLst>
          </p:cNvPr>
          <p:cNvGrpSpPr/>
          <p:nvPr/>
        </p:nvGrpSpPr>
        <p:grpSpPr>
          <a:xfrm>
            <a:off x="7714929" y="3482395"/>
            <a:ext cx="435224" cy="840575"/>
            <a:chOff x="7041675" y="2710616"/>
            <a:chExt cx="382605" cy="854252"/>
          </a:xfrm>
        </p:grpSpPr>
        <p:sp>
          <p:nvSpPr>
            <p:cNvPr id="777" name="任意多边形 178">
              <a:extLst>
                <a:ext uri="{FF2B5EF4-FFF2-40B4-BE49-F238E27FC236}">
                  <a16:creationId xmlns:a16="http://schemas.microsoft.com/office/drawing/2014/main" id="{1EAA20F8-73A3-4806-9671-173559BAA758}"/>
                </a:ext>
              </a:extLst>
            </p:cNvPr>
            <p:cNvSpPr/>
            <p:nvPr/>
          </p:nvSpPr>
          <p:spPr>
            <a:xfrm rot="5400000">
              <a:off x="6805852" y="2946439"/>
              <a:ext cx="854252" cy="382605"/>
            </a:xfrm>
            <a:custGeom>
              <a:avLst/>
              <a:gdLst>
                <a:gd name="connsiteX0" fmla="*/ 0 w 854252"/>
                <a:gd name="connsiteY0" fmla="*/ 437542 h 437542"/>
                <a:gd name="connsiteX1" fmla="*/ 206826 w 854252"/>
                <a:gd name="connsiteY1" fmla="*/ 0 h 437542"/>
                <a:gd name="connsiteX2" fmla="*/ 647426 w 854252"/>
                <a:gd name="connsiteY2" fmla="*/ 0 h 437542"/>
                <a:gd name="connsiteX3" fmla="*/ 854252 w 854252"/>
                <a:gd name="connsiteY3" fmla="*/ 437542 h 437542"/>
                <a:gd name="connsiteX4" fmla="*/ 478973 w 854252"/>
                <a:gd name="connsiteY4" fmla="*/ 437542 h 437542"/>
                <a:gd name="connsiteX5" fmla="*/ 422076 w 854252"/>
                <a:gd name="connsiteY5" fmla="*/ 321778 h 437542"/>
                <a:gd name="connsiteX6" fmla="*/ 365179 w 854252"/>
                <a:gd name="connsiteY6" fmla="*/ 437542 h 437542"/>
                <a:gd name="connsiteX7" fmla="*/ 0 w 854252"/>
                <a:gd name="connsiteY7" fmla="*/ 437542 h 43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4252" h="437542">
                  <a:moveTo>
                    <a:pt x="0" y="437542"/>
                  </a:moveTo>
                  <a:lnTo>
                    <a:pt x="206826" y="0"/>
                  </a:lnTo>
                  <a:lnTo>
                    <a:pt x="647426" y="0"/>
                  </a:lnTo>
                  <a:lnTo>
                    <a:pt x="854252" y="437542"/>
                  </a:lnTo>
                  <a:lnTo>
                    <a:pt x="478973" y="437542"/>
                  </a:lnTo>
                  <a:lnTo>
                    <a:pt x="422076" y="321778"/>
                  </a:lnTo>
                  <a:lnTo>
                    <a:pt x="365179" y="437542"/>
                  </a:lnTo>
                  <a:lnTo>
                    <a:pt x="0" y="437542"/>
                  </a:lnTo>
                  <a:close/>
                </a:path>
              </a:pathLst>
            </a:custGeom>
            <a:solidFill>
              <a:schemeClr val="accent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78" name="矩形 777">
              <a:extLst>
                <a:ext uri="{FF2B5EF4-FFF2-40B4-BE49-F238E27FC236}">
                  <a16:creationId xmlns:a16="http://schemas.microsoft.com/office/drawing/2014/main" id="{C41207DA-886E-4E14-A73C-9924036353EC}"/>
                </a:ext>
              </a:extLst>
            </p:cNvPr>
            <p:cNvSpPr/>
            <p:nvPr/>
          </p:nvSpPr>
          <p:spPr>
            <a:xfrm rot="5400000">
              <a:off x="6988336" y="2996719"/>
              <a:ext cx="559103" cy="2705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dirty="0"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ALU</a:t>
              </a:r>
              <a:endParaRPr lang="zh-CN" altLang="en-US" sz="1400" dirty="0">
                <a:latin typeface="Segoe UI Black" panose="020B0A02040204020203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85" name="流程图: 手动操作 384">
            <a:extLst>
              <a:ext uri="{FF2B5EF4-FFF2-40B4-BE49-F238E27FC236}">
                <a16:creationId xmlns:a16="http://schemas.microsoft.com/office/drawing/2014/main" id="{202D661F-9431-45EC-81D3-135D09260C43}"/>
              </a:ext>
            </a:extLst>
          </p:cNvPr>
          <p:cNvSpPr/>
          <p:nvPr/>
        </p:nvSpPr>
        <p:spPr>
          <a:xfrm rot="16200000">
            <a:off x="1338154" y="3530605"/>
            <a:ext cx="505805" cy="214765"/>
          </a:xfrm>
          <a:prstGeom prst="flowChartManualOperation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386" name="矩形 385">
            <a:extLst>
              <a:ext uri="{FF2B5EF4-FFF2-40B4-BE49-F238E27FC236}">
                <a16:creationId xmlns:a16="http://schemas.microsoft.com/office/drawing/2014/main" id="{51BB3289-364C-408B-A78C-E28CEBA5E693}"/>
              </a:ext>
            </a:extLst>
          </p:cNvPr>
          <p:cNvSpPr/>
          <p:nvPr/>
        </p:nvSpPr>
        <p:spPr>
          <a:xfrm>
            <a:off x="1425427" y="3379391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1" name="流程图: 手动操作 750">
            <a:extLst>
              <a:ext uri="{FF2B5EF4-FFF2-40B4-BE49-F238E27FC236}">
                <a16:creationId xmlns:a16="http://schemas.microsoft.com/office/drawing/2014/main" id="{F5BBE6C7-1332-4B50-BBD9-403670346C69}"/>
              </a:ext>
            </a:extLst>
          </p:cNvPr>
          <p:cNvSpPr/>
          <p:nvPr/>
        </p:nvSpPr>
        <p:spPr>
          <a:xfrm rot="16200000">
            <a:off x="1336424" y="3530961"/>
            <a:ext cx="505805" cy="214765"/>
          </a:xfrm>
          <a:prstGeom prst="flowChartManualOperation">
            <a:avLst/>
          </a:prstGeom>
          <a:solidFill>
            <a:srgbClr val="FFFF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752" name="矩形 751">
            <a:extLst>
              <a:ext uri="{FF2B5EF4-FFF2-40B4-BE49-F238E27FC236}">
                <a16:creationId xmlns:a16="http://schemas.microsoft.com/office/drawing/2014/main" id="{E0BE1051-063A-4AA4-B2AC-EF4D4C33FF1A}"/>
              </a:ext>
            </a:extLst>
          </p:cNvPr>
          <p:cNvSpPr/>
          <p:nvPr/>
        </p:nvSpPr>
        <p:spPr>
          <a:xfrm>
            <a:off x="1423697" y="3379747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30" name="组合 829">
            <a:extLst>
              <a:ext uri="{FF2B5EF4-FFF2-40B4-BE49-F238E27FC236}">
                <a16:creationId xmlns:a16="http://schemas.microsoft.com/office/drawing/2014/main" id="{74F688E5-3FC9-4C96-B344-9528EDB297CD}"/>
              </a:ext>
            </a:extLst>
          </p:cNvPr>
          <p:cNvGrpSpPr/>
          <p:nvPr/>
        </p:nvGrpSpPr>
        <p:grpSpPr>
          <a:xfrm>
            <a:off x="4203031" y="1608696"/>
            <a:ext cx="676538" cy="1383549"/>
            <a:chOff x="4191305" y="1888664"/>
            <a:chExt cx="713537" cy="1459212"/>
          </a:xfrm>
        </p:grpSpPr>
        <p:sp>
          <p:nvSpPr>
            <p:cNvPr id="831" name="矩形: 圆角 196">
              <a:extLst>
                <a:ext uri="{FF2B5EF4-FFF2-40B4-BE49-F238E27FC236}">
                  <a16:creationId xmlns:a16="http://schemas.microsoft.com/office/drawing/2014/main" id="{93EC9EF8-AC8B-49F0-B570-220FCEBBB64F}"/>
                </a:ext>
              </a:extLst>
            </p:cNvPr>
            <p:cNvSpPr/>
            <p:nvPr/>
          </p:nvSpPr>
          <p:spPr>
            <a:xfrm>
              <a:off x="4269139" y="1888664"/>
              <a:ext cx="635703" cy="1459212"/>
            </a:xfrm>
            <a:prstGeom prst="round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solidFill>
                  <a:schemeClr val="bg1"/>
                </a:solidFill>
              </a:endParaRPr>
            </a:p>
          </p:txBody>
        </p:sp>
        <p:sp>
          <p:nvSpPr>
            <p:cNvPr id="832" name="矩形 831">
              <a:extLst>
                <a:ext uri="{FF2B5EF4-FFF2-40B4-BE49-F238E27FC236}">
                  <a16:creationId xmlns:a16="http://schemas.microsoft.com/office/drawing/2014/main" id="{8B0EC35C-2F73-4DE9-9AB6-8B16806075A5}"/>
                </a:ext>
              </a:extLst>
            </p:cNvPr>
            <p:cNvSpPr/>
            <p:nvPr/>
          </p:nvSpPr>
          <p:spPr>
            <a:xfrm>
              <a:off x="4391201" y="2039205"/>
              <a:ext cx="399337" cy="836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51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控</a:t>
              </a:r>
              <a:endParaRPr lang="en-US" altLang="zh-CN" sz="151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r>
                <a:rPr lang="zh-CN" altLang="en-US" sz="151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制</a:t>
              </a:r>
              <a:endParaRPr lang="en-US" altLang="zh-CN" sz="151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r>
                <a:rPr lang="zh-CN" altLang="en-US" sz="151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器</a:t>
              </a:r>
            </a:p>
          </p:txBody>
        </p:sp>
        <p:sp>
          <p:nvSpPr>
            <p:cNvPr id="833" name="矩形 832">
              <a:extLst>
                <a:ext uri="{FF2B5EF4-FFF2-40B4-BE49-F238E27FC236}">
                  <a16:creationId xmlns:a16="http://schemas.microsoft.com/office/drawing/2014/main" id="{2EC611A5-2732-460D-A627-B5A4EC3759A4}"/>
                </a:ext>
              </a:extLst>
            </p:cNvPr>
            <p:cNvSpPr/>
            <p:nvPr/>
          </p:nvSpPr>
          <p:spPr>
            <a:xfrm>
              <a:off x="4199989" y="2836673"/>
              <a:ext cx="570094" cy="2596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Funct3</a:t>
              </a:r>
              <a:endParaRPr lang="zh-CN" altLang="en-US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4" name="矩形 833">
              <a:extLst>
                <a:ext uri="{FF2B5EF4-FFF2-40B4-BE49-F238E27FC236}">
                  <a16:creationId xmlns:a16="http://schemas.microsoft.com/office/drawing/2014/main" id="{E16C5D58-88F8-4424-A39B-D49F0546D5F5}"/>
                </a:ext>
              </a:extLst>
            </p:cNvPr>
            <p:cNvSpPr/>
            <p:nvPr/>
          </p:nvSpPr>
          <p:spPr>
            <a:xfrm>
              <a:off x="4191305" y="2594229"/>
              <a:ext cx="360450" cy="2596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</a:t>
              </a:r>
              <a:endParaRPr lang="zh-CN" altLang="en-US" sz="1327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F7FC2733-5781-4FBB-94FB-BDE3F6557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912" y="766607"/>
            <a:ext cx="4826709" cy="541773"/>
          </a:xfrm>
          <a:prstGeom prst="rect">
            <a:avLst/>
          </a:prstGeom>
        </p:spPr>
      </p:pic>
      <p:grpSp>
        <p:nvGrpSpPr>
          <p:cNvPr id="846" name="组合 845">
            <a:extLst>
              <a:ext uri="{FF2B5EF4-FFF2-40B4-BE49-F238E27FC236}">
                <a16:creationId xmlns:a16="http://schemas.microsoft.com/office/drawing/2014/main" id="{5CFC9A31-7A27-4623-A600-954701B0341D}"/>
              </a:ext>
            </a:extLst>
          </p:cNvPr>
          <p:cNvGrpSpPr/>
          <p:nvPr/>
        </p:nvGrpSpPr>
        <p:grpSpPr>
          <a:xfrm>
            <a:off x="1474394" y="3924287"/>
            <a:ext cx="3956342" cy="1320155"/>
            <a:chOff x="1474394" y="3924287"/>
            <a:chExt cx="3956342" cy="1320155"/>
          </a:xfrm>
        </p:grpSpPr>
        <p:sp>
          <p:nvSpPr>
            <p:cNvPr id="847" name="矩形 846">
              <a:extLst>
                <a:ext uri="{FF2B5EF4-FFF2-40B4-BE49-F238E27FC236}">
                  <a16:creationId xmlns:a16="http://schemas.microsoft.com/office/drawing/2014/main" id="{6DE837D0-E364-4497-8FD7-5DF5E7953375}"/>
                </a:ext>
              </a:extLst>
            </p:cNvPr>
            <p:cNvSpPr/>
            <p:nvPr/>
          </p:nvSpPr>
          <p:spPr>
            <a:xfrm>
              <a:off x="4893409" y="4895629"/>
              <a:ext cx="537327" cy="3488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698">
                <a:lnSpc>
                  <a:spcPts val="1975"/>
                </a:lnSpc>
              </a:pPr>
              <a:r>
                <a:rPr lang="zh-CN" altLang="en-US" sz="2655" b="1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①</a:t>
              </a:r>
            </a:p>
          </p:txBody>
        </p:sp>
        <p:sp>
          <p:nvSpPr>
            <p:cNvPr id="848" name="矩形 847">
              <a:extLst>
                <a:ext uri="{FF2B5EF4-FFF2-40B4-BE49-F238E27FC236}">
                  <a16:creationId xmlns:a16="http://schemas.microsoft.com/office/drawing/2014/main" id="{4F9C5D2C-C365-41EC-A57C-8C429909ECB1}"/>
                </a:ext>
              </a:extLst>
            </p:cNvPr>
            <p:cNvSpPr/>
            <p:nvPr/>
          </p:nvSpPr>
          <p:spPr>
            <a:xfrm>
              <a:off x="1474394" y="3924287"/>
              <a:ext cx="537327" cy="3488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698">
                <a:lnSpc>
                  <a:spcPts val="1975"/>
                </a:lnSpc>
              </a:pPr>
              <a:r>
                <a:rPr lang="zh-CN" altLang="en-US" sz="2655" b="1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①</a:t>
              </a:r>
            </a:p>
          </p:txBody>
        </p:sp>
      </p:grpSp>
      <p:grpSp>
        <p:nvGrpSpPr>
          <p:cNvPr id="401" name="组合 400">
            <a:extLst>
              <a:ext uri="{FF2B5EF4-FFF2-40B4-BE49-F238E27FC236}">
                <a16:creationId xmlns:a16="http://schemas.microsoft.com/office/drawing/2014/main" id="{F25F8187-C304-43A7-87F7-59C426220B69}"/>
              </a:ext>
            </a:extLst>
          </p:cNvPr>
          <p:cNvGrpSpPr/>
          <p:nvPr/>
        </p:nvGrpSpPr>
        <p:grpSpPr>
          <a:xfrm>
            <a:off x="9258838" y="3360725"/>
            <a:ext cx="869365" cy="1361582"/>
            <a:chOff x="2106940" y="3477998"/>
            <a:chExt cx="952529" cy="1491834"/>
          </a:xfrm>
        </p:grpSpPr>
        <p:sp>
          <p:nvSpPr>
            <p:cNvPr id="482" name="矩形 481">
              <a:extLst>
                <a:ext uri="{FF2B5EF4-FFF2-40B4-BE49-F238E27FC236}">
                  <a16:creationId xmlns:a16="http://schemas.microsoft.com/office/drawing/2014/main" id="{BA6FA0A5-E584-42D5-AE71-EFA50D6A06BB}"/>
                </a:ext>
              </a:extLst>
            </p:cNvPr>
            <p:cNvSpPr/>
            <p:nvPr/>
          </p:nvSpPr>
          <p:spPr>
            <a:xfrm>
              <a:off x="2162583" y="3477998"/>
              <a:ext cx="828902" cy="149183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 dirty="0"/>
            </a:p>
          </p:txBody>
        </p:sp>
        <p:sp>
          <p:nvSpPr>
            <p:cNvPr id="483" name="矩形 482">
              <a:extLst>
                <a:ext uri="{FF2B5EF4-FFF2-40B4-BE49-F238E27FC236}">
                  <a16:creationId xmlns:a16="http://schemas.microsoft.com/office/drawing/2014/main" id="{532C3D86-E04D-4F12-B146-CB15D717FD0A}"/>
                </a:ext>
              </a:extLst>
            </p:cNvPr>
            <p:cNvSpPr/>
            <p:nvPr/>
          </p:nvSpPr>
          <p:spPr>
            <a:xfrm>
              <a:off x="2317534" y="3480984"/>
              <a:ext cx="492129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4" name="矩形 483">
              <a:extLst>
                <a:ext uri="{FF2B5EF4-FFF2-40B4-BE49-F238E27FC236}">
                  <a16:creationId xmlns:a16="http://schemas.microsoft.com/office/drawing/2014/main" id="{064EAB24-CDE0-4B6F-880C-9B019761FE01}"/>
                </a:ext>
              </a:extLst>
            </p:cNvPr>
            <p:cNvSpPr/>
            <p:nvPr/>
          </p:nvSpPr>
          <p:spPr>
            <a:xfrm>
              <a:off x="2597199" y="3861428"/>
              <a:ext cx="462270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5" name="矩形 484">
              <a:extLst>
                <a:ext uri="{FF2B5EF4-FFF2-40B4-BE49-F238E27FC236}">
                  <a16:creationId xmlns:a16="http://schemas.microsoft.com/office/drawing/2014/main" id="{ADD3C271-4D83-4BC0-8C2C-C2011D6D9DDE}"/>
                </a:ext>
              </a:extLst>
            </p:cNvPr>
            <p:cNvSpPr/>
            <p:nvPr/>
          </p:nvSpPr>
          <p:spPr>
            <a:xfrm>
              <a:off x="2146656" y="3834566"/>
              <a:ext cx="337571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6" name="矩形 485">
              <a:extLst>
                <a:ext uri="{FF2B5EF4-FFF2-40B4-BE49-F238E27FC236}">
                  <a16:creationId xmlns:a16="http://schemas.microsoft.com/office/drawing/2014/main" id="{99AA0F9F-E1A1-409B-8CA9-AF09777585C5}"/>
                </a:ext>
              </a:extLst>
            </p:cNvPr>
            <p:cNvSpPr/>
            <p:nvPr/>
          </p:nvSpPr>
          <p:spPr>
            <a:xfrm>
              <a:off x="2182706" y="4068361"/>
              <a:ext cx="760851" cy="5486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77"/>
              <a:r>
                <a:rPr lang="zh-CN" altLang="en-US" sz="1327" b="1" kern="0" dirty="0">
                  <a:latin typeface="微软雅黑"/>
                  <a:ea typeface="微软雅黑"/>
                </a:rPr>
                <a:t>数据</a:t>
              </a:r>
              <a:endParaRPr lang="en-US" altLang="zh-CN" sz="1327" b="1" kern="0" dirty="0">
                <a:latin typeface="微软雅黑"/>
                <a:ea typeface="微软雅黑"/>
              </a:endParaRPr>
            </a:p>
            <a:p>
              <a:pPr algn="ctr" defTabSz="914277"/>
              <a:r>
                <a:rPr lang="zh-CN" altLang="en-US" sz="1327" b="1" kern="0" dirty="0">
                  <a:latin typeface="微软雅黑"/>
                  <a:ea typeface="微软雅黑"/>
                </a:rPr>
                <a:t>存储器</a:t>
              </a:r>
            </a:p>
          </p:txBody>
        </p:sp>
        <p:sp>
          <p:nvSpPr>
            <p:cNvPr id="487" name="矩形 486">
              <a:extLst>
                <a:ext uri="{FF2B5EF4-FFF2-40B4-BE49-F238E27FC236}">
                  <a16:creationId xmlns:a16="http://schemas.microsoft.com/office/drawing/2014/main" id="{620A6AE4-CC03-4A44-8197-816E1E5E7DCE}"/>
                </a:ext>
              </a:extLst>
            </p:cNvPr>
            <p:cNvSpPr/>
            <p:nvPr/>
          </p:nvSpPr>
          <p:spPr>
            <a:xfrm>
              <a:off x="2106940" y="4556521"/>
              <a:ext cx="513205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73" name="直接连接符 272">
            <a:extLst>
              <a:ext uri="{FF2B5EF4-FFF2-40B4-BE49-F238E27FC236}">
                <a16:creationId xmlns:a16="http://schemas.microsoft.com/office/drawing/2014/main" id="{E4A3F940-3DAF-48B3-BD4F-3A433A775410}"/>
              </a:ext>
            </a:extLst>
          </p:cNvPr>
          <p:cNvCxnSpPr>
            <a:cxnSpLocks/>
          </p:cNvCxnSpPr>
          <p:nvPr/>
        </p:nvCxnSpPr>
        <p:spPr>
          <a:xfrm>
            <a:off x="10348228" y="3133496"/>
            <a:ext cx="0" cy="528422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585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500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00"/>
                            </p:stCondLst>
                            <p:childTnLst>
                              <p:par>
                                <p:cTn id="1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1"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500"/>
                            </p:stCondLst>
                            <p:childTnLst>
                              <p:par>
                                <p:cTn id="1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000"/>
                            </p:stCondLst>
                            <p:childTnLst>
                              <p:par>
                                <p:cTn id="1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9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3" dur="5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000"/>
                            </p:stCondLst>
                            <p:childTnLst>
                              <p:par>
                                <p:cTn id="16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7" dur="5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2" dur="5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7" dur="5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000"/>
                            </p:stCondLst>
                            <p:childTnLst>
                              <p:par>
                                <p:cTn id="1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1" dur="1000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" grpId="0" animBg="1"/>
      <p:bldP spid="75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3" name="直接连接符 342">
            <a:extLst>
              <a:ext uri="{FF2B5EF4-FFF2-40B4-BE49-F238E27FC236}">
                <a16:creationId xmlns:a16="http://schemas.microsoft.com/office/drawing/2014/main" id="{A49591CB-F969-4B9A-BC2D-B92BB71F85D3}"/>
              </a:ext>
            </a:extLst>
          </p:cNvPr>
          <p:cNvCxnSpPr>
            <a:cxnSpLocks/>
          </p:cNvCxnSpPr>
          <p:nvPr/>
        </p:nvCxnSpPr>
        <p:spPr>
          <a:xfrm>
            <a:off x="4574878" y="2995725"/>
            <a:ext cx="0" cy="2089694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4" name="直接连接符 343">
            <a:extLst>
              <a:ext uri="{FF2B5EF4-FFF2-40B4-BE49-F238E27FC236}">
                <a16:creationId xmlns:a16="http://schemas.microsoft.com/office/drawing/2014/main" id="{80DB7B7A-C335-42FA-A319-01E9A641269C}"/>
              </a:ext>
            </a:extLst>
          </p:cNvPr>
          <p:cNvCxnSpPr>
            <a:cxnSpLocks/>
          </p:cNvCxnSpPr>
          <p:nvPr/>
        </p:nvCxnSpPr>
        <p:spPr>
          <a:xfrm>
            <a:off x="1268309" y="5276085"/>
            <a:ext cx="52076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直接连接符 344">
            <a:extLst>
              <a:ext uri="{FF2B5EF4-FFF2-40B4-BE49-F238E27FC236}">
                <a16:creationId xmlns:a16="http://schemas.microsoft.com/office/drawing/2014/main" id="{D3651273-2BA3-40A2-9FEB-6236ACA2D743}"/>
              </a:ext>
            </a:extLst>
          </p:cNvPr>
          <p:cNvCxnSpPr>
            <a:cxnSpLocks/>
          </p:cNvCxnSpPr>
          <p:nvPr/>
        </p:nvCxnSpPr>
        <p:spPr>
          <a:xfrm>
            <a:off x="3899768" y="5255824"/>
            <a:ext cx="3508565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6" name="直接连接符 345">
            <a:extLst>
              <a:ext uri="{FF2B5EF4-FFF2-40B4-BE49-F238E27FC236}">
                <a16:creationId xmlns:a16="http://schemas.microsoft.com/office/drawing/2014/main" id="{7D22D280-3276-40A4-9C8E-9A672ED9CF47}"/>
              </a:ext>
            </a:extLst>
          </p:cNvPr>
          <p:cNvCxnSpPr>
            <a:cxnSpLocks/>
          </p:cNvCxnSpPr>
          <p:nvPr/>
        </p:nvCxnSpPr>
        <p:spPr>
          <a:xfrm>
            <a:off x="6166499" y="4036326"/>
            <a:ext cx="924532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直接连接符 346">
            <a:extLst>
              <a:ext uri="{FF2B5EF4-FFF2-40B4-BE49-F238E27FC236}">
                <a16:creationId xmlns:a16="http://schemas.microsoft.com/office/drawing/2014/main" id="{9EB2D0D8-05D3-4006-9EBC-9E2395B074F7}"/>
              </a:ext>
            </a:extLst>
          </p:cNvPr>
          <p:cNvCxnSpPr>
            <a:cxnSpLocks/>
          </p:cNvCxnSpPr>
          <p:nvPr/>
        </p:nvCxnSpPr>
        <p:spPr>
          <a:xfrm>
            <a:off x="4168082" y="4617164"/>
            <a:ext cx="72441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8" name="直接连接符 347">
            <a:extLst>
              <a:ext uri="{FF2B5EF4-FFF2-40B4-BE49-F238E27FC236}">
                <a16:creationId xmlns:a16="http://schemas.microsoft.com/office/drawing/2014/main" id="{2BDE56DB-8823-4611-B661-058E99C344E0}"/>
              </a:ext>
            </a:extLst>
          </p:cNvPr>
          <p:cNvCxnSpPr/>
          <p:nvPr/>
        </p:nvCxnSpPr>
        <p:spPr>
          <a:xfrm>
            <a:off x="3920271" y="3979360"/>
            <a:ext cx="100424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9" name="直接连接符 348">
            <a:extLst>
              <a:ext uri="{FF2B5EF4-FFF2-40B4-BE49-F238E27FC236}">
                <a16:creationId xmlns:a16="http://schemas.microsoft.com/office/drawing/2014/main" id="{285839E5-CAAC-4C74-8C36-B13F62166DE6}"/>
              </a:ext>
            </a:extLst>
          </p:cNvPr>
          <p:cNvCxnSpPr/>
          <p:nvPr/>
        </p:nvCxnSpPr>
        <p:spPr>
          <a:xfrm>
            <a:off x="3899768" y="3654677"/>
            <a:ext cx="100424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50" name="组合 349">
            <a:extLst>
              <a:ext uri="{FF2B5EF4-FFF2-40B4-BE49-F238E27FC236}">
                <a16:creationId xmlns:a16="http://schemas.microsoft.com/office/drawing/2014/main" id="{7FE8DB14-4210-4030-9FF0-43C2B13D4C4B}"/>
              </a:ext>
            </a:extLst>
          </p:cNvPr>
          <p:cNvGrpSpPr/>
          <p:nvPr/>
        </p:nvGrpSpPr>
        <p:grpSpPr>
          <a:xfrm>
            <a:off x="4877301" y="1779024"/>
            <a:ext cx="6006406" cy="1849765"/>
            <a:chOff x="5039741" y="3208161"/>
            <a:chExt cx="597546" cy="457491"/>
          </a:xfrm>
        </p:grpSpPr>
        <p:cxnSp>
          <p:nvCxnSpPr>
            <p:cNvPr id="496" name="直接连接符 495">
              <a:extLst>
                <a:ext uri="{FF2B5EF4-FFF2-40B4-BE49-F238E27FC236}">
                  <a16:creationId xmlns:a16="http://schemas.microsoft.com/office/drawing/2014/main" id="{167E67EA-B588-49D5-BA62-DE93D884D462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7" name="直接连接符 496">
              <a:extLst>
                <a:ext uri="{FF2B5EF4-FFF2-40B4-BE49-F238E27FC236}">
                  <a16:creationId xmlns:a16="http://schemas.microsoft.com/office/drawing/2014/main" id="{C1E228EA-DF7D-4914-944D-AB6C4312C0B0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351" name="直接连接符 350">
            <a:extLst>
              <a:ext uri="{FF2B5EF4-FFF2-40B4-BE49-F238E27FC236}">
                <a16:creationId xmlns:a16="http://schemas.microsoft.com/office/drawing/2014/main" id="{E637117D-E728-4AAE-8F9F-81D3883BB5FC}"/>
              </a:ext>
            </a:extLst>
          </p:cNvPr>
          <p:cNvCxnSpPr/>
          <p:nvPr/>
        </p:nvCxnSpPr>
        <p:spPr>
          <a:xfrm>
            <a:off x="4881299" y="2200937"/>
            <a:ext cx="3917227" cy="0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52" name="组合 351">
            <a:extLst>
              <a:ext uri="{FF2B5EF4-FFF2-40B4-BE49-F238E27FC236}">
                <a16:creationId xmlns:a16="http://schemas.microsoft.com/office/drawing/2014/main" id="{3493E292-9CBF-40FB-81F3-DC48A635D64E}"/>
              </a:ext>
            </a:extLst>
          </p:cNvPr>
          <p:cNvGrpSpPr/>
          <p:nvPr/>
        </p:nvGrpSpPr>
        <p:grpSpPr>
          <a:xfrm>
            <a:off x="4873362" y="2412583"/>
            <a:ext cx="3059940" cy="1176242"/>
            <a:chOff x="5039741" y="3208161"/>
            <a:chExt cx="597546" cy="473266"/>
          </a:xfrm>
        </p:grpSpPr>
        <p:cxnSp>
          <p:nvCxnSpPr>
            <p:cNvPr id="494" name="直接连接符 493">
              <a:extLst>
                <a:ext uri="{FF2B5EF4-FFF2-40B4-BE49-F238E27FC236}">
                  <a16:creationId xmlns:a16="http://schemas.microsoft.com/office/drawing/2014/main" id="{C70DAA23-9144-4192-B3E2-90202BA70399}"/>
                </a:ext>
              </a:extLst>
            </p:cNvPr>
            <p:cNvCxnSpPr>
              <a:cxnSpLocks/>
            </p:cNvCxnSpPr>
            <p:nvPr/>
          </p:nvCxnSpPr>
          <p:spPr>
            <a:xfrm>
              <a:off x="5637287" y="3208161"/>
              <a:ext cx="0" cy="473266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5" name="直接连接符 494">
              <a:extLst>
                <a:ext uri="{FF2B5EF4-FFF2-40B4-BE49-F238E27FC236}">
                  <a16:creationId xmlns:a16="http://schemas.microsoft.com/office/drawing/2014/main" id="{86B4AB2A-8A42-4AE7-8444-CDB8F63E2544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53" name="组合 352">
            <a:extLst>
              <a:ext uri="{FF2B5EF4-FFF2-40B4-BE49-F238E27FC236}">
                <a16:creationId xmlns:a16="http://schemas.microsoft.com/office/drawing/2014/main" id="{118FA9B7-017A-40EF-90C7-9B0A73E8E804}"/>
              </a:ext>
            </a:extLst>
          </p:cNvPr>
          <p:cNvGrpSpPr/>
          <p:nvPr/>
        </p:nvGrpSpPr>
        <p:grpSpPr>
          <a:xfrm>
            <a:off x="4894828" y="2843029"/>
            <a:ext cx="705542" cy="450160"/>
            <a:chOff x="5039741" y="3208161"/>
            <a:chExt cx="597546" cy="457491"/>
          </a:xfrm>
        </p:grpSpPr>
        <p:cxnSp>
          <p:nvCxnSpPr>
            <p:cNvPr id="492" name="直接连接符 491">
              <a:extLst>
                <a:ext uri="{FF2B5EF4-FFF2-40B4-BE49-F238E27FC236}">
                  <a16:creationId xmlns:a16="http://schemas.microsoft.com/office/drawing/2014/main" id="{4FF5A763-2270-418A-AEAF-7E9BB91200C4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3" name="直接连接符 492">
              <a:extLst>
                <a:ext uri="{FF2B5EF4-FFF2-40B4-BE49-F238E27FC236}">
                  <a16:creationId xmlns:a16="http://schemas.microsoft.com/office/drawing/2014/main" id="{B79BEA11-DC2C-403F-9ABF-2A7E545D3517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54" name="任意多边形: 形状 191">
            <a:extLst>
              <a:ext uri="{FF2B5EF4-FFF2-40B4-BE49-F238E27FC236}">
                <a16:creationId xmlns:a16="http://schemas.microsoft.com/office/drawing/2014/main" id="{3EC077C6-9010-4670-995D-B31B736C86A2}"/>
              </a:ext>
            </a:extLst>
          </p:cNvPr>
          <p:cNvSpPr/>
          <p:nvPr/>
        </p:nvSpPr>
        <p:spPr>
          <a:xfrm>
            <a:off x="4887741" y="1990210"/>
            <a:ext cx="4809684" cy="1399342"/>
          </a:xfrm>
          <a:custGeom>
            <a:avLst/>
            <a:gdLst>
              <a:gd name="connsiteX0" fmla="*/ 0 w 4762500"/>
              <a:gd name="connsiteY0" fmla="*/ 0 h 1600200"/>
              <a:gd name="connsiteX1" fmla="*/ 4762500 w 4762500"/>
              <a:gd name="connsiteY1" fmla="*/ 0 h 1600200"/>
              <a:gd name="connsiteX2" fmla="*/ 4762500 w 4762500"/>
              <a:gd name="connsiteY2" fmla="*/ 1600200 h 1600200"/>
              <a:gd name="connsiteX0" fmla="*/ 0 w 4762500"/>
              <a:gd name="connsiteY0" fmla="*/ 0 h 1593057"/>
              <a:gd name="connsiteX1" fmla="*/ 4762500 w 4762500"/>
              <a:gd name="connsiteY1" fmla="*/ 0 h 1593057"/>
              <a:gd name="connsiteX2" fmla="*/ 4762500 w 4762500"/>
              <a:gd name="connsiteY2" fmla="*/ 1593057 h 1593057"/>
              <a:gd name="connsiteX0" fmla="*/ 0 w 4762500"/>
              <a:gd name="connsiteY0" fmla="*/ 0 h 1600201"/>
              <a:gd name="connsiteX1" fmla="*/ 4762500 w 4762500"/>
              <a:gd name="connsiteY1" fmla="*/ 0 h 1600201"/>
              <a:gd name="connsiteX2" fmla="*/ 4762500 w 4762500"/>
              <a:gd name="connsiteY2" fmla="*/ 1600201 h 1600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0" h="1600201">
                <a:moveTo>
                  <a:pt x="0" y="0"/>
                </a:moveTo>
                <a:lnTo>
                  <a:pt x="4762500" y="0"/>
                </a:lnTo>
                <a:lnTo>
                  <a:pt x="4762500" y="1600201"/>
                </a:lnTo>
              </a:path>
            </a:pathLst>
          </a:cu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355" name="矩形 354">
            <a:extLst>
              <a:ext uri="{FF2B5EF4-FFF2-40B4-BE49-F238E27FC236}">
                <a16:creationId xmlns:a16="http://schemas.microsoft.com/office/drawing/2014/main" id="{5DCDE144-6D22-47DC-9CE0-2D03236E1DCF}"/>
              </a:ext>
            </a:extLst>
          </p:cNvPr>
          <p:cNvSpPr/>
          <p:nvPr/>
        </p:nvSpPr>
        <p:spPr>
          <a:xfrm>
            <a:off x="4873211" y="1532696"/>
            <a:ext cx="949299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MemtoReg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6" name="矩形 355">
            <a:extLst>
              <a:ext uri="{FF2B5EF4-FFF2-40B4-BE49-F238E27FC236}">
                <a16:creationId xmlns:a16="http://schemas.microsoft.com/office/drawing/2014/main" id="{6E4730AA-A600-4B17-A5C9-BE5954F46E2F}"/>
              </a:ext>
            </a:extLst>
          </p:cNvPr>
          <p:cNvSpPr/>
          <p:nvPr/>
        </p:nvSpPr>
        <p:spPr>
          <a:xfrm>
            <a:off x="4873211" y="1742142"/>
            <a:ext cx="92166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MemWrite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7" name="矩形 356">
            <a:extLst>
              <a:ext uri="{FF2B5EF4-FFF2-40B4-BE49-F238E27FC236}">
                <a16:creationId xmlns:a16="http://schemas.microsoft.com/office/drawing/2014/main" id="{E1B2AD77-12C5-4B81-BF8C-578871317E8D}"/>
              </a:ext>
            </a:extLst>
          </p:cNvPr>
          <p:cNvSpPr/>
          <p:nvPr/>
        </p:nvSpPr>
        <p:spPr>
          <a:xfrm>
            <a:off x="4873211" y="1951588"/>
            <a:ext cx="67518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" name="矩形 357">
            <a:extLst>
              <a:ext uri="{FF2B5EF4-FFF2-40B4-BE49-F238E27FC236}">
                <a16:creationId xmlns:a16="http://schemas.microsoft.com/office/drawing/2014/main" id="{1C6F4C51-06C3-47C9-948C-99052C65997D}"/>
              </a:ext>
            </a:extLst>
          </p:cNvPr>
          <p:cNvSpPr/>
          <p:nvPr/>
        </p:nvSpPr>
        <p:spPr>
          <a:xfrm>
            <a:off x="4873211" y="2161034"/>
            <a:ext cx="657552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AluOP</a:t>
            </a:r>
            <a:endParaRPr lang="zh-CN" altLang="en-US" sz="1327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0" name="矩形 359">
            <a:extLst>
              <a:ext uri="{FF2B5EF4-FFF2-40B4-BE49-F238E27FC236}">
                <a16:creationId xmlns:a16="http://schemas.microsoft.com/office/drawing/2014/main" id="{88727B9C-06E9-4142-A159-4EE7E840FCED}"/>
              </a:ext>
            </a:extLst>
          </p:cNvPr>
          <p:cNvSpPr/>
          <p:nvPr/>
        </p:nvSpPr>
        <p:spPr>
          <a:xfrm>
            <a:off x="4873211" y="2590838"/>
            <a:ext cx="836704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RegWrite</a:t>
            </a:r>
            <a:endParaRPr lang="zh-CN" altLang="en-US" sz="1327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1" name="矩形 360">
            <a:extLst>
              <a:ext uri="{FF2B5EF4-FFF2-40B4-BE49-F238E27FC236}">
                <a16:creationId xmlns:a16="http://schemas.microsoft.com/office/drawing/2014/main" id="{C14E61AB-D045-4A52-9343-C936ABB2FDE8}"/>
              </a:ext>
            </a:extLst>
          </p:cNvPr>
          <p:cNvSpPr/>
          <p:nvPr/>
        </p:nvSpPr>
        <p:spPr>
          <a:xfrm>
            <a:off x="9001599" y="2200937"/>
            <a:ext cx="61908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PCSrc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2" name="矩形 361">
            <a:extLst>
              <a:ext uri="{FF2B5EF4-FFF2-40B4-BE49-F238E27FC236}">
                <a16:creationId xmlns:a16="http://schemas.microsoft.com/office/drawing/2014/main" id="{1F17EE66-C0EF-45EA-91F6-0C50271D4D8A}"/>
              </a:ext>
            </a:extLst>
          </p:cNvPr>
          <p:cNvSpPr/>
          <p:nvPr/>
        </p:nvSpPr>
        <p:spPr>
          <a:xfrm>
            <a:off x="1959788" y="3424457"/>
            <a:ext cx="239223" cy="4295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cxnSp>
        <p:nvCxnSpPr>
          <p:cNvPr id="363" name="直接连接符 362">
            <a:extLst>
              <a:ext uri="{FF2B5EF4-FFF2-40B4-BE49-F238E27FC236}">
                <a16:creationId xmlns:a16="http://schemas.microsoft.com/office/drawing/2014/main" id="{5E830066-9BFC-493F-B468-1539B4B9121B}"/>
              </a:ext>
            </a:extLst>
          </p:cNvPr>
          <p:cNvCxnSpPr>
            <a:cxnSpLocks/>
          </p:cNvCxnSpPr>
          <p:nvPr/>
        </p:nvCxnSpPr>
        <p:spPr>
          <a:xfrm flipV="1">
            <a:off x="2080105" y="3857240"/>
            <a:ext cx="0" cy="95627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矩形 363">
            <a:extLst>
              <a:ext uri="{FF2B5EF4-FFF2-40B4-BE49-F238E27FC236}">
                <a16:creationId xmlns:a16="http://schemas.microsoft.com/office/drawing/2014/main" id="{A761AD15-C016-44C2-81CD-4326403A1A1C}"/>
              </a:ext>
            </a:extLst>
          </p:cNvPr>
          <p:cNvSpPr/>
          <p:nvPr/>
        </p:nvSpPr>
        <p:spPr>
          <a:xfrm>
            <a:off x="1843897" y="3902157"/>
            <a:ext cx="50687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zh-CN" altLang="en-US" sz="1327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5" name="直接连接符 364">
            <a:extLst>
              <a:ext uri="{FF2B5EF4-FFF2-40B4-BE49-F238E27FC236}">
                <a16:creationId xmlns:a16="http://schemas.microsoft.com/office/drawing/2014/main" id="{601AB9E5-7CDB-45FB-BA84-FEE254CE5E82}"/>
              </a:ext>
            </a:extLst>
          </p:cNvPr>
          <p:cNvCxnSpPr>
            <a:cxnSpLocks/>
            <a:endCxn id="362" idx="1"/>
          </p:cNvCxnSpPr>
          <p:nvPr/>
        </p:nvCxnSpPr>
        <p:spPr>
          <a:xfrm>
            <a:off x="1665151" y="3638784"/>
            <a:ext cx="294637" cy="44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直接连接符 365">
            <a:extLst>
              <a:ext uri="{FF2B5EF4-FFF2-40B4-BE49-F238E27FC236}">
                <a16:creationId xmlns:a16="http://schemas.microsoft.com/office/drawing/2014/main" id="{0D4025DF-556A-4B66-B503-26C338593664}"/>
              </a:ext>
            </a:extLst>
          </p:cNvPr>
          <p:cNvCxnSpPr>
            <a:cxnSpLocks/>
          </p:cNvCxnSpPr>
          <p:nvPr/>
        </p:nvCxnSpPr>
        <p:spPr>
          <a:xfrm>
            <a:off x="2203924" y="3643373"/>
            <a:ext cx="325285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矩形 366">
            <a:extLst>
              <a:ext uri="{FF2B5EF4-FFF2-40B4-BE49-F238E27FC236}">
                <a16:creationId xmlns:a16="http://schemas.microsoft.com/office/drawing/2014/main" id="{EAEEE8C5-9418-4C51-B33A-6BF3938AB768}"/>
              </a:ext>
            </a:extLst>
          </p:cNvPr>
          <p:cNvSpPr/>
          <p:nvPr/>
        </p:nvSpPr>
        <p:spPr>
          <a:xfrm>
            <a:off x="1879799" y="3103899"/>
            <a:ext cx="434734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17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lang="zh-CN" altLang="en-US" sz="1517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368" name="组合 367">
            <a:extLst>
              <a:ext uri="{FF2B5EF4-FFF2-40B4-BE49-F238E27FC236}">
                <a16:creationId xmlns:a16="http://schemas.microsoft.com/office/drawing/2014/main" id="{7443C795-09E5-4C51-9478-D82EAFF6B823}"/>
              </a:ext>
            </a:extLst>
          </p:cNvPr>
          <p:cNvGrpSpPr/>
          <p:nvPr/>
        </p:nvGrpSpPr>
        <p:grpSpPr>
          <a:xfrm>
            <a:off x="2521077" y="3333662"/>
            <a:ext cx="895566" cy="1370404"/>
            <a:chOff x="2153669" y="3581315"/>
            <a:chExt cx="981236" cy="1387999"/>
          </a:xfrm>
        </p:grpSpPr>
        <p:sp>
          <p:nvSpPr>
            <p:cNvPr id="488" name="矩形 487">
              <a:extLst>
                <a:ext uri="{FF2B5EF4-FFF2-40B4-BE49-F238E27FC236}">
                  <a16:creationId xmlns:a16="http://schemas.microsoft.com/office/drawing/2014/main" id="{AE1416B7-C466-4C35-8B1A-FCC113FB7403}"/>
                </a:ext>
              </a:extLst>
            </p:cNvPr>
            <p:cNvSpPr/>
            <p:nvPr/>
          </p:nvSpPr>
          <p:spPr>
            <a:xfrm>
              <a:off x="2162582" y="3581315"/>
              <a:ext cx="920297" cy="138799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489" name="矩形 488">
              <a:extLst>
                <a:ext uri="{FF2B5EF4-FFF2-40B4-BE49-F238E27FC236}">
                  <a16:creationId xmlns:a16="http://schemas.microsoft.com/office/drawing/2014/main" id="{670280D6-F353-4693-8C13-6CA74E34069F}"/>
                </a:ext>
              </a:extLst>
            </p:cNvPr>
            <p:cNvSpPr/>
            <p:nvPr/>
          </p:nvSpPr>
          <p:spPr>
            <a:xfrm>
              <a:off x="2672635" y="3769167"/>
              <a:ext cx="462270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0" name="矩形 489">
              <a:extLst>
                <a:ext uri="{FF2B5EF4-FFF2-40B4-BE49-F238E27FC236}">
                  <a16:creationId xmlns:a16="http://schemas.microsoft.com/office/drawing/2014/main" id="{6AF82F1F-5173-4851-A334-1E05370C13A3}"/>
                </a:ext>
              </a:extLst>
            </p:cNvPr>
            <p:cNvSpPr/>
            <p:nvPr/>
          </p:nvSpPr>
          <p:spPr>
            <a:xfrm>
              <a:off x="2153669" y="3768090"/>
              <a:ext cx="337571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1" name="矩形 490">
              <a:extLst>
                <a:ext uri="{FF2B5EF4-FFF2-40B4-BE49-F238E27FC236}">
                  <a16:creationId xmlns:a16="http://schemas.microsoft.com/office/drawing/2014/main" id="{E6F8493C-F6E4-4C6A-9681-09F58103A3BA}"/>
                </a:ext>
              </a:extLst>
            </p:cNvPr>
            <p:cNvSpPr/>
            <p:nvPr/>
          </p:nvSpPr>
          <p:spPr>
            <a:xfrm>
              <a:off x="2247903" y="4158047"/>
              <a:ext cx="760851" cy="5072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77"/>
              <a:r>
                <a:rPr lang="zh-CN" altLang="en-US" sz="1327" b="1" kern="0" dirty="0">
                  <a:latin typeface="微软雅黑"/>
                  <a:ea typeface="微软雅黑"/>
                </a:rPr>
                <a:t>指令</a:t>
              </a:r>
              <a:endParaRPr lang="en-US" altLang="zh-CN" sz="1327" b="1" kern="0" dirty="0">
                <a:latin typeface="微软雅黑"/>
                <a:ea typeface="微软雅黑"/>
              </a:endParaRPr>
            </a:p>
            <a:p>
              <a:pPr algn="ctr" defTabSz="914277"/>
              <a:r>
                <a:rPr lang="zh-CN" altLang="en-US" sz="1327" b="1" kern="0" dirty="0">
                  <a:latin typeface="微软雅黑"/>
                  <a:ea typeface="微软雅黑"/>
                </a:rPr>
                <a:t>存储器</a:t>
              </a:r>
            </a:p>
          </p:txBody>
        </p:sp>
      </p:grpSp>
      <p:sp>
        <p:nvSpPr>
          <p:cNvPr id="369" name="矩形 368">
            <a:extLst>
              <a:ext uri="{FF2B5EF4-FFF2-40B4-BE49-F238E27FC236}">
                <a16:creationId xmlns:a16="http://schemas.microsoft.com/office/drawing/2014/main" id="{114EE96A-5310-44D9-9DD6-132B47A1DFF5}"/>
              </a:ext>
            </a:extLst>
          </p:cNvPr>
          <p:cNvSpPr/>
          <p:nvPr/>
        </p:nvSpPr>
        <p:spPr>
          <a:xfrm>
            <a:off x="3328317" y="3395095"/>
            <a:ext cx="622286" cy="267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38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指令字</a:t>
            </a:r>
          </a:p>
        </p:txBody>
      </p:sp>
      <p:sp>
        <p:nvSpPr>
          <p:cNvPr id="370" name="矩形 369">
            <a:extLst>
              <a:ext uri="{FF2B5EF4-FFF2-40B4-BE49-F238E27FC236}">
                <a16:creationId xmlns:a16="http://schemas.microsoft.com/office/drawing/2014/main" id="{878DA350-ABB3-4D2D-826E-E1C14F775EA3}"/>
              </a:ext>
            </a:extLst>
          </p:cNvPr>
          <p:cNvSpPr/>
          <p:nvPr/>
        </p:nvSpPr>
        <p:spPr>
          <a:xfrm>
            <a:off x="2341645" y="5347724"/>
            <a:ext cx="205122" cy="296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1" name="直接连接符 370">
            <a:extLst>
              <a:ext uri="{FF2B5EF4-FFF2-40B4-BE49-F238E27FC236}">
                <a16:creationId xmlns:a16="http://schemas.microsoft.com/office/drawing/2014/main" id="{666B9B65-9DD6-488F-BC32-5FDD76E6C758}"/>
              </a:ext>
            </a:extLst>
          </p:cNvPr>
          <p:cNvCxnSpPr>
            <a:cxnSpLocks/>
          </p:cNvCxnSpPr>
          <p:nvPr/>
        </p:nvCxnSpPr>
        <p:spPr>
          <a:xfrm>
            <a:off x="2079399" y="5490924"/>
            <a:ext cx="28716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任意多边形: 形状 251">
            <a:extLst>
              <a:ext uri="{FF2B5EF4-FFF2-40B4-BE49-F238E27FC236}">
                <a16:creationId xmlns:a16="http://schemas.microsoft.com/office/drawing/2014/main" id="{9033B6A9-064B-4F02-A89A-7D4E84EEEDB9}"/>
              </a:ext>
            </a:extLst>
          </p:cNvPr>
          <p:cNvSpPr/>
          <p:nvPr/>
        </p:nvSpPr>
        <p:spPr>
          <a:xfrm>
            <a:off x="2323279" y="5047752"/>
            <a:ext cx="348018" cy="672926"/>
          </a:xfrm>
          <a:custGeom>
            <a:avLst/>
            <a:gdLst>
              <a:gd name="connsiteX0" fmla="*/ 0 w 234950"/>
              <a:gd name="connsiteY0" fmla="*/ 0 h 812800"/>
              <a:gd name="connsiteX1" fmla="*/ 234950 w 234950"/>
              <a:gd name="connsiteY1" fmla="*/ 0 h 812800"/>
              <a:gd name="connsiteX2" fmla="*/ 234950 w 234950"/>
              <a:gd name="connsiteY2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950" h="812800">
                <a:moveTo>
                  <a:pt x="0" y="0"/>
                </a:moveTo>
                <a:lnTo>
                  <a:pt x="234950" y="0"/>
                </a:lnTo>
                <a:lnTo>
                  <a:pt x="234950" y="812800"/>
                </a:lnTo>
              </a:path>
            </a:pathLst>
          </a:cu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373" name="矩形 372">
            <a:extLst>
              <a:ext uri="{FF2B5EF4-FFF2-40B4-BE49-F238E27FC236}">
                <a16:creationId xmlns:a16="http://schemas.microsoft.com/office/drawing/2014/main" id="{5B05FD75-C706-4EEB-A269-71696D8AE8FE}"/>
              </a:ext>
            </a:extLst>
          </p:cNvPr>
          <p:cNvSpPr/>
          <p:nvPr/>
        </p:nvSpPr>
        <p:spPr>
          <a:xfrm>
            <a:off x="1180290" y="5275106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PC+4</a:t>
            </a:r>
            <a:endParaRPr lang="zh-CN" altLang="en-US" sz="132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4" name="矩形 373">
            <a:extLst>
              <a:ext uri="{FF2B5EF4-FFF2-40B4-BE49-F238E27FC236}">
                <a16:creationId xmlns:a16="http://schemas.microsoft.com/office/drawing/2014/main" id="{AF1E1BD6-A98E-49E9-B9D0-709598ECAAF4}"/>
              </a:ext>
            </a:extLst>
          </p:cNvPr>
          <p:cNvSpPr/>
          <p:nvPr/>
        </p:nvSpPr>
        <p:spPr>
          <a:xfrm>
            <a:off x="3834838" y="2414156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14:12</a:t>
            </a:r>
            <a:endParaRPr lang="zh-CN" altLang="en-US" sz="104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5" name="矩形 374">
            <a:extLst>
              <a:ext uri="{FF2B5EF4-FFF2-40B4-BE49-F238E27FC236}">
                <a16:creationId xmlns:a16="http://schemas.microsoft.com/office/drawing/2014/main" id="{6EB843D0-2FD5-497D-BD17-6732BCB31224}"/>
              </a:ext>
            </a:extLst>
          </p:cNvPr>
          <p:cNvSpPr/>
          <p:nvPr/>
        </p:nvSpPr>
        <p:spPr>
          <a:xfrm>
            <a:off x="5284704" y="5216220"/>
            <a:ext cx="81785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SignImm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6" name="矩形 375">
            <a:extLst>
              <a:ext uri="{FF2B5EF4-FFF2-40B4-BE49-F238E27FC236}">
                <a16:creationId xmlns:a16="http://schemas.microsoft.com/office/drawing/2014/main" id="{A601C011-719C-4755-AE93-07845EFF2F2A}"/>
              </a:ext>
            </a:extLst>
          </p:cNvPr>
          <p:cNvSpPr>
            <a:spLocks/>
          </p:cNvSpPr>
          <p:nvPr/>
        </p:nvSpPr>
        <p:spPr>
          <a:xfrm>
            <a:off x="4908398" y="3293188"/>
            <a:ext cx="1343926" cy="1536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377" name="矩形 376">
            <a:extLst>
              <a:ext uri="{FF2B5EF4-FFF2-40B4-BE49-F238E27FC236}">
                <a16:creationId xmlns:a16="http://schemas.microsoft.com/office/drawing/2014/main" id="{01FF155E-336A-4634-8326-4B0CE554E823}"/>
              </a:ext>
            </a:extLst>
          </p:cNvPr>
          <p:cNvSpPr/>
          <p:nvPr/>
        </p:nvSpPr>
        <p:spPr>
          <a:xfrm>
            <a:off x="4893755" y="3503453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R1#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8" name="矩形 377">
            <a:extLst>
              <a:ext uri="{FF2B5EF4-FFF2-40B4-BE49-F238E27FC236}">
                <a16:creationId xmlns:a16="http://schemas.microsoft.com/office/drawing/2014/main" id="{CA57D7DC-BAC6-44F0-95EB-90C8D214B241}"/>
              </a:ext>
            </a:extLst>
          </p:cNvPr>
          <p:cNvSpPr/>
          <p:nvPr/>
        </p:nvSpPr>
        <p:spPr>
          <a:xfrm>
            <a:off x="4886111" y="3828531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R2#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9" name="矩形 378">
            <a:extLst>
              <a:ext uri="{FF2B5EF4-FFF2-40B4-BE49-F238E27FC236}">
                <a16:creationId xmlns:a16="http://schemas.microsoft.com/office/drawing/2014/main" id="{B95D4B08-5FDA-4682-BE03-13B3E52FFA40}"/>
              </a:ext>
            </a:extLst>
          </p:cNvPr>
          <p:cNvSpPr/>
          <p:nvPr/>
        </p:nvSpPr>
        <p:spPr>
          <a:xfrm>
            <a:off x="4888500" y="4137589"/>
            <a:ext cx="42992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W#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0" name="矩形 379">
            <a:extLst>
              <a:ext uri="{FF2B5EF4-FFF2-40B4-BE49-F238E27FC236}">
                <a16:creationId xmlns:a16="http://schemas.microsoft.com/office/drawing/2014/main" id="{43F33CEE-0929-4EEC-8A70-86C3555BCD52}"/>
              </a:ext>
            </a:extLst>
          </p:cNvPr>
          <p:cNvSpPr/>
          <p:nvPr/>
        </p:nvSpPr>
        <p:spPr>
          <a:xfrm>
            <a:off x="4893755" y="4473862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WD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1" name="矩形 380">
            <a:extLst>
              <a:ext uri="{FF2B5EF4-FFF2-40B4-BE49-F238E27FC236}">
                <a16:creationId xmlns:a16="http://schemas.microsoft.com/office/drawing/2014/main" id="{1D932071-67EC-4254-B0FB-6DD5168CB060}"/>
              </a:ext>
            </a:extLst>
          </p:cNvPr>
          <p:cNvSpPr/>
          <p:nvPr/>
        </p:nvSpPr>
        <p:spPr>
          <a:xfrm>
            <a:off x="5387391" y="3258023"/>
            <a:ext cx="449162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2" name="矩形 381">
            <a:extLst>
              <a:ext uri="{FF2B5EF4-FFF2-40B4-BE49-F238E27FC236}">
                <a16:creationId xmlns:a16="http://schemas.microsoft.com/office/drawing/2014/main" id="{5C0C8604-58FC-459A-AAA3-EC64CEADF500}"/>
              </a:ext>
            </a:extLst>
          </p:cNvPr>
          <p:cNvSpPr/>
          <p:nvPr/>
        </p:nvSpPr>
        <p:spPr>
          <a:xfrm>
            <a:off x="5249107" y="4240539"/>
            <a:ext cx="86434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77">
              <a:defRPr/>
            </a:pPr>
            <a:r>
              <a:rPr lang="zh-CN" altLang="en-US" sz="1327" b="1" kern="0" dirty="0">
                <a:solidFill>
                  <a:srgbClr val="000000"/>
                </a:solidFill>
                <a:latin typeface="微软雅黑"/>
                <a:ea typeface="微软雅黑"/>
              </a:rPr>
              <a:t>寄存器堆</a:t>
            </a:r>
          </a:p>
        </p:txBody>
      </p:sp>
      <p:sp>
        <p:nvSpPr>
          <p:cNvPr id="383" name="矩形 382">
            <a:extLst>
              <a:ext uri="{FF2B5EF4-FFF2-40B4-BE49-F238E27FC236}">
                <a16:creationId xmlns:a16="http://schemas.microsoft.com/office/drawing/2014/main" id="{26FD5819-D560-41AA-BBF5-4B67D36562AF}"/>
              </a:ext>
            </a:extLst>
          </p:cNvPr>
          <p:cNvSpPr/>
          <p:nvPr/>
        </p:nvSpPr>
        <p:spPr>
          <a:xfrm>
            <a:off x="5937293" y="3513191"/>
            <a:ext cx="38343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4" name="矩形 383">
            <a:extLst>
              <a:ext uri="{FF2B5EF4-FFF2-40B4-BE49-F238E27FC236}">
                <a16:creationId xmlns:a16="http://schemas.microsoft.com/office/drawing/2014/main" id="{190D81C5-9FAC-41E5-B4AF-BB8C96C6089B}"/>
              </a:ext>
            </a:extLst>
          </p:cNvPr>
          <p:cNvSpPr/>
          <p:nvPr/>
        </p:nvSpPr>
        <p:spPr>
          <a:xfrm>
            <a:off x="5929574" y="3910896"/>
            <a:ext cx="38343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7" name="流程图: 手动操作 386">
            <a:extLst>
              <a:ext uri="{FF2B5EF4-FFF2-40B4-BE49-F238E27FC236}">
                <a16:creationId xmlns:a16="http://schemas.microsoft.com/office/drawing/2014/main" id="{393973E5-A5F5-45C6-9EC1-5599514F927C}"/>
              </a:ext>
            </a:extLst>
          </p:cNvPr>
          <p:cNvSpPr/>
          <p:nvPr/>
        </p:nvSpPr>
        <p:spPr>
          <a:xfrm rot="16200000">
            <a:off x="6946384" y="4059841"/>
            <a:ext cx="505805" cy="214765"/>
          </a:xfrm>
          <a:prstGeom prst="flowChartManualOperation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388" name="矩形 387">
            <a:extLst>
              <a:ext uri="{FF2B5EF4-FFF2-40B4-BE49-F238E27FC236}">
                <a16:creationId xmlns:a16="http://schemas.microsoft.com/office/drawing/2014/main" id="{8E0B8B9A-CCB9-4C7B-8540-B8EAE8BA97C4}"/>
              </a:ext>
            </a:extLst>
          </p:cNvPr>
          <p:cNvSpPr/>
          <p:nvPr/>
        </p:nvSpPr>
        <p:spPr>
          <a:xfrm>
            <a:off x="7035893" y="3917424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9" name="流程图: 手动操作 388">
            <a:extLst>
              <a:ext uri="{FF2B5EF4-FFF2-40B4-BE49-F238E27FC236}">
                <a16:creationId xmlns:a16="http://schemas.microsoft.com/office/drawing/2014/main" id="{5FE698EE-1154-4CBA-B635-073FDBD4ACA5}"/>
              </a:ext>
            </a:extLst>
          </p:cNvPr>
          <p:cNvSpPr/>
          <p:nvPr/>
        </p:nvSpPr>
        <p:spPr>
          <a:xfrm rot="16200000">
            <a:off x="10659197" y="3715626"/>
            <a:ext cx="505805" cy="214765"/>
          </a:xfrm>
          <a:prstGeom prst="flowChartManualOperation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390" name="矩形 389">
            <a:extLst>
              <a:ext uri="{FF2B5EF4-FFF2-40B4-BE49-F238E27FC236}">
                <a16:creationId xmlns:a16="http://schemas.microsoft.com/office/drawing/2014/main" id="{8FEBF603-8BF4-41FF-8A2E-B0D1A09F845B}"/>
              </a:ext>
            </a:extLst>
          </p:cNvPr>
          <p:cNvSpPr/>
          <p:nvPr/>
        </p:nvSpPr>
        <p:spPr>
          <a:xfrm>
            <a:off x="10750288" y="3588822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1" name="直接连接符 390">
            <a:extLst>
              <a:ext uri="{FF2B5EF4-FFF2-40B4-BE49-F238E27FC236}">
                <a16:creationId xmlns:a16="http://schemas.microsoft.com/office/drawing/2014/main" id="{9B552632-17CD-4FFD-BB5E-B5633071E77D}"/>
              </a:ext>
            </a:extLst>
          </p:cNvPr>
          <p:cNvCxnSpPr/>
          <p:nvPr/>
        </p:nvCxnSpPr>
        <p:spPr>
          <a:xfrm>
            <a:off x="6240140" y="3658970"/>
            <a:ext cx="1476815" cy="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直接连接符 391">
            <a:extLst>
              <a:ext uri="{FF2B5EF4-FFF2-40B4-BE49-F238E27FC236}">
                <a16:creationId xmlns:a16="http://schemas.microsoft.com/office/drawing/2014/main" id="{2420F462-8928-4F15-AB06-7FFE024E7029}"/>
              </a:ext>
            </a:extLst>
          </p:cNvPr>
          <p:cNvCxnSpPr>
            <a:cxnSpLocks/>
          </p:cNvCxnSpPr>
          <p:nvPr/>
        </p:nvCxnSpPr>
        <p:spPr>
          <a:xfrm>
            <a:off x="7427948" y="5237179"/>
            <a:ext cx="397524" cy="560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直接连接符 392">
            <a:extLst>
              <a:ext uri="{FF2B5EF4-FFF2-40B4-BE49-F238E27FC236}">
                <a16:creationId xmlns:a16="http://schemas.microsoft.com/office/drawing/2014/main" id="{A84ABD64-FC5B-40D5-B73F-5301F7A6DF48}"/>
              </a:ext>
            </a:extLst>
          </p:cNvPr>
          <p:cNvCxnSpPr>
            <a:cxnSpLocks/>
          </p:cNvCxnSpPr>
          <p:nvPr/>
        </p:nvCxnSpPr>
        <p:spPr>
          <a:xfrm flipV="1">
            <a:off x="7299674" y="4158366"/>
            <a:ext cx="438559" cy="334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4" name="矩形 393">
            <a:extLst>
              <a:ext uri="{FF2B5EF4-FFF2-40B4-BE49-F238E27FC236}">
                <a16:creationId xmlns:a16="http://schemas.microsoft.com/office/drawing/2014/main" id="{DCED550A-F9AF-4D06-A681-FC62C8524D91}"/>
              </a:ext>
            </a:extLst>
          </p:cNvPr>
          <p:cNvSpPr/>
          <p:nvPr/>
        </p:nvSpPr>
        <p:spPr>
          <a:xfrm>
            <a:off x="7261827" y="3892426"/>
            <a:ext cx="52450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SrcB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5" name="矩形 394">
            <a:extLst>
              <a:ext uri="{FF2B5EF4-FFF2-40B4-BE49-F238E27FC236}">
                <a16:creationId xmlns:a16="http://schemas.microsoft.com/office/drawing/2014/main" id="{4327A17A-5181-474D-8BC7-781A2B6657D5}"/>
              </a:ext>
            </a:extLst>
          </p:cNvPr>
          <p:cNvSpPr/>
          <p:nvPr/>
        </p:nvSpPr>
        <p:spPr>
          <a:xfrm>
            <a:off x="7251586" y="3424457"/>
            <a:ext cx="5341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SrcA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6" name="矩形 395">
            <a:extLst>
              <a:ext uri="{FF2B5EF4-FFF2-40B4-BE49-F238E27FC236}">
                <a16:creationId xmlns:a16="http://schemas.microsoft.com/office/drawing/2014/main" id="{C60D41A4-B9A2-48A5-8D94-879CE31E26FB}"/>
              </a:ext>
            </a:extLst>
          </p:cNvPr>
          <p:cNvSpPr/>
          <p:nvPr/>
        </p:nvSpPr>
        <p:spPr>
          <a:xfrm>
            <a:off x="8098386" y="3412310"/>
            <a:ext cx="58060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Equal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7" name="矩形 396">
            <a:extLst>
              <a:ext uri="{FF2B5EF4-FFF2-40B4-BE49-F238E27FC236}">
                <a16:creationId xmlns:a16="http://schemas.microsoft.com/office/drawing/2014/main" id="{0989652B-DD9D-4B1D-A232-BA1AC459E038}"/>
              </a:ext>
            </a:extLst>
          </p:cNvPr>
          <p:cNvSpPr/>
          <p:nvPr/>
        </p:nvSpPr>
        <p:spPr>
          <a:xfrm>
            <a:off x="8146132" y="3664825"/>
            <a:ext cx="96853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ALUResult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8" name="矩形 397">
            <a:extLst>
              <a:ext uri="{FF2B5EF4-FFF2-40B4-BE49-F238E27FC236}">
                <a16:creationId xmlns:a16="http://schemas.microsoft.com/office/drawing/2014/main" id="{174620C1-853C-44C4-9D6A-FCEBD798FD0A}"/>
              </a:ext>
            </a:extLst>
          </p:cNvPr>
          <p:cNvSpPr/>
          <p:nvPr/>
        </p:nvSpPr>
        <p:spPr>
          <a:xfrm>
            <a:off x="8128712" y="4231708"/>
            <a:ext cx="88319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WriteData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9" name="直接连接符 398">
            <a:extLst>
              <a:ext uri="{FF2B5EF4-FFF2-40B4-BE49-F238E27FC236}">
                <a16:creationId xmlns:a16="http://schemas.microsoft.com/office/drawing/2014/main" id="{BCE95952-D2A3-49B9-B2F9-D17CA921CF53}"/>
              </a:ext>
            </a:extLst>
          </p:cNvPr>
          <p:cNvCxnSpPr>
            <a:cxnSpLocks/>
          </p:cNvCxnSpPr>
          <p:nvPr/>
        </p:nvCxnSpPr>
        <p:spPr>
          <a:xfrm>
            <a:off x="8160317" y="3935688"/>
            <a:ext cx="116056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直接连接符 399">
            <a:extLst>
              <a:ext uri="{FF2B5EF4-FFF2-40B4-BE49-F238E27FC236}">
                <a16:creationId xmlns:a16="http://schemas.microsoft.com/office/drawing/2014/main" id="{6816D8E5-DDA8-4AF3-AA0D-1A7700727296}"/>
              </a:ext>
            </a:extLst>
          </p:cNvPr>
          <p:cNvCxnSpPr/>
          <p:nvPr/>
        </p:nvCxnSpPr>
        <p:spPr>
          <a:xfrm>
            <a:off x="10065087" y="3934916"/>
            <a:ext cx="73963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1" name="组合 400">
            <a:extLst>
              <a:ext uri="{FF2B5EF4-FFF2-40B4-BE49-F238E27FC236}">
                <a16:creationId xmlns:a16="http://schemas.microsoft.com/office/drawing/2014/main" id="{F25F8187-C304-43A7-87F7-59C426220B69}"/>
              </a:ext>
            </a:extLst>
          </p:cNvPr>
          <p:cNvGrpSpPr/>
          <p:nvPr/>
        </p:nvGrpSpPr>
        <p:grpSpPr>
          <a:xfrm>
            <a:off x="9258838" y="3360725"/>
            <a:ext cx="869365" cy="1361582"/>
            <a:chOff x="2106940" y="3477998"/>
            <a:chExt cx="952529" cy="1491834"/>
          </a:xfrm>
        </p:grpSpPr>
        <p:sp>
          <p:nvSpPr>
            <p:cNvPr id="482" name="矩形 481">
              <a:extLst>
                <a:ext uri="{FF2B5EF4-FFF2-40B4-BE49-F238E27FC236}">
                  <a16:creationId xmlns:a16="http://schemas.microsoft.com/office/drawing/2014/main" id="{BA6FA0A5-E584-42D5-AE71-EFA50D6A06BB}"/>
                </a:ext>
              </a:extLst>
            </p:cNvPr>
            <p:cNvSpPr/>
            <p:nvPr/>
          </p:nvSpPr>
          <p:spPr>
            <a:xfrm>
              <a:off x="2162583" y="3477998"/>
              <a:ext cx="828902" cy="149183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 dirty="0"/>
            </a:p>
          </p:txBody>
        </p:sp>
        <p:sp>
          <p:nvSpPr>
            <p:cNvPr id="483" name="矩形 482">
              <a:extLst>
                <a:ext uri="{FF2B5EF4-FFF2-40B4-BE49-F238E27FC236}">
                  <a16:creationId xmlns:a16="http://schemas.microsoft.com/office/drawing/2014/main" id="{532C3D86-E04D-4F12-B146-CB15D717FD0A}"/>
                </a:ext>
              </a:extLst>
            </p:cNvPr>
            <p:cNvSpPr/>
            <p:nvPr/>
          </p:nvSpPr>
          <p:spPr>
            <a:xfrm>
              <a:off x="2317534" y="3480984"/>
              <a:ext cx="492129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4" name="矩形 483">
              <a:extLst>
                <a:ext uri="{FF2B5EF4-FFF2-40B4-BE49-F238E27FC236}">
                  <a16:creationId xmlns:a16="http://schemas.microsoft.com/office/drawing/2014/main" id="{064EAB24-CDE0-4B6F-880C-9B019761FE01}"/>
                </a:ext>
              </a:extLst>
            </p:cNvPr>
            <p:cNvSpPr/>
            <p:nvPr/>
          </p:nvSpPr>
          <p:spPr>
            <a:xfrm>
              <a:off x="2597199" y="3861428"/>
              <a:ext cx="462270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5" name="矩形 484">
              <a:extLst>
                <a:ext uri="{FF2B5EF4-FFF2-40B4-BE49-F238E27FC236}">
                  <a16:creationId xmlns:a16="http://schemas.microsoft.com/office/drawing/2014/main" id="{ADD3C271-4D83-4BC0-8C2C-C2011D6D9DDE}"/>
                </a:ext>
              </a:extLst>
            </p:cNvPr>
            <p:cNvSpPr/>
            <p:nvPr/>
          </p:nvSpPr>
          <p:spPr>
            <a:xfrm>
              <a:off x="2146656" y="3834566"/>
              <a:ext cx="337571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6" name="矩形 485">
              <a:extLst>
                <a:ext uri="{FF2B5EF4-FFF2-40B4-BE49-F238E27FC236}">
                  <a16:creationId xmlns:a16="http://schemas.microsoft.com/office/drawing/2014/main" id="{99AA0F9F-E1A1-409B-8CA9-AF09777585C5}"/>
                </a:ext>
              </a:extLst>
            </p:cNvPr>
            <p:cNvSpPr/>
            <p:nvPr/>
          </p:nvSpPr>
          <p:spPr>
            <a:xfrm>
              <a:off x="2182706" y="4068361"/>
              <a:ext cx="760851" cy="5486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77"/>
              <a:r>
                <a:rPr lang="zh-CN" altLang="en-US" sz="1327" b="1" kern="0" dirty="0">
                  <a:latin typeface="微软雅黑"/>
                  <a:ea typeface="微软雅黑"/>
                </a:rPr>
                <a:t>数据</a:t>
              </a:r>
              <a:endParaRPr lang="en-US" altLang="zh-CN" sz="1327" b="1" kern="0" dirty="0">
                <a:latin typeface="微软雅黑"/>
                <a:ea typeface="微软雅黑"/>
              </a:endParaRPr>
            </a:p>
            <a:p>
              <a:pPr algn="ctr" defTabSz="914277"/>
              <a:r>
                <a:rPr lang="zh-CN" altLang="en-US" sz="1327" b="1" kern="0" dirty="0">
                  <a:latin typeface="微软雅黑"/>
                  <a:ea typeface="微软雅黑"/>
                </a:rPr>
                <a:t>存储器</a:t>
              </a:r>
            </a:p>
          </p:txBody>
        </p:sp>
        <p:sp>
          <p:nvSpPr>
            <p:cNvPr id="487" name="矩形 486">
              <a:extLst>
                <a:ext uri="{FF2B5EF4-FFF2-40B4-BE49-F238E27FC236}">
                  <a16:creationId xmlns:a16="http://schemas.microsoft.com/office/drawing/2014/main" id="{620A6AE4-CC03-4A44-8197-816E1E5E7DCE}"/>
                </a:ext>
              </a:extLst>
            </p:cNvPr>
            <p:cNvSpPr/>
            <p:nvPr/>
          </p:nvSpPr>
          <p:spPr>
            <a:xfrm>
              <a:off x="2106940" y="4556521"/>
              <a:ext cx="513205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02" name="矩形 401">
            <a:extLst>
              <a:ext uri="{FF2B5EF4-FFF2-40B4-BE49-F238E27FC236}">
                <a16:creationId xmlns:a16="http://schemas.microsoft.com/office/drawing/2014/main" id="{550B1C2A-D605-48D2-98A5-3FAC6C5AC720}"/>
              </a:ext>
            </a:extLst>
          </p:cNvPr>
          <p:cNvSpPr/>
          <p:nvPr/>
        </p:nvSpPr>
        <p:spPr>
          <a:xfrm>
            <a:off x="10011268" y="3674099"/>
            <a:ext cx="8547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ReadData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3" name="矩形 402">
            <a:extLst>
              <a:ext uri="{FF2B5EF4-FFF2-40B4-BE49-F238E27FC236}">
                <a16:creationId xmlns:a16="http://schemas.microsoft.com/office/drawing/2014/main" id="{F25DCD21-152A-4D05-BDAA-B8FA6497E410}"/>
              </a:ext>
            </a:extLst>
          </p:cNvPr>
          <p:cNvSpPr/>
          <p:nvPr/>
        </p:nvSpPr>
        <p:spPr>
          <a:xfrm>
            <a:off x="10032132" y="6173533"/>
            <a:ext cx="123264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WriteBackData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4" name="矩形 403">
            <a:extLst>
              <a:ext uri="{FF2B5EF4-FFF2-40B4-BE49-F238E27FC236}">
                <a16:creationId xmlns:a16="http://schemas.microsoft.com/office/drawing/2014/main" id="{4625EDAC-33CB-4BA7-8372-1175CCC6ED6F}"/>
              </a:ext>
            </a:extLst>
          </p:cNvPr>
          <p:cNvSpPr/>
          <p:nvPr/>
        </p:nvSpPr>
        <p:spPr>
          <a:xfrm>
            <a:off x="954873" y="5811816"/>
            <a:ext cx="123142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BranchAddress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5" name="直接连接符 404">
            <a:extLst>
              <a:ext uri="{FF2B5EF4-FFF2-40B4-BE49-F238E27FC236}">
                <a16:creationId xmlns:a16="http://schemas.microsoft.com/office/drawing/2014/main" id="{C569E3EA-AD1C-400B-A792-70628A7887DF}"/>
              </a:ext>
            </a:extLst>
          </p:cNvPr>
          <p:cNvCxnSpPr>
            <a:cxnSpLocks/>
          </p:cNvCxnSpPr>
          <p:nvPr/>
        </p:nvCxnSpPr>
        <p:spPr>
          <a:xfrm>
            <a:off x="3899768" y="2412418"/>
            <a:ext cx="0" cy="2829054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6" name="任意多边形: 形状 256">
            <a:extLst>
              <a:ext uri="{FF2B5EF4-FFF2-40B4-BE49-F238E27FC236}">
                <a16:creationId xmlns:a16="http://schemas.microsoft.com/office/drawing/2014/main" id="{48358B0D-4743-4A70-AD4E-25B2704C6A1F}"/>
              </a:ext>
            </a:extLst>
          </p:cNvPr>
          <p:cNvSpPr/>
          <p:nvPr/>
        </p:nvSpPr>
        <p:spPr>
          <a:xfrm flipV="1">
            <a:off x="11019482" y="3659045"/>
            <a:ext cx="213448" cy="145964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cxnSp>
        <p:nvCxnSpPr>
          <p:cNvPr id="407" name="直接连接符 406">
            <a:extLst>
              <a:ext uri="{FF2B5EF4-FFF2-40B4-BE49-F238E27FC236}">
                <a16:creationId xmlns:a16="http://schemas.microsoft.com/office/drawing/2014/main" id="{9A4B7645-E150-44F2-A00D-A97B9D5D65BA}"/>
              </a:ext>
            </a:extLst>
          </p:cNvPr>
          <p:cNvCxnSpPr>
            <a:cxnSpLocks/>
            <a:stCxn id="406" idx="0"/>
          </p:cNvCxnSpPr>
          <p:nvPr/>
        </p:nvCxnSpPr>
        <p:spPr>
          <a:xfrm>
            <a:off x="11232930" y="3805009"/>
            <a:ext cx="8135" cy="2650300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直接连接符 407">
            <a:extLst>
              <a:ext uri="{FF2B5EF4-FFF2-40B4-BE49-F238E27FC236}">
                <a16:creationId xmlns:a16="http://schemas.microsoft.com/office/drawing/2014/main" id="{86C4EFE3-6D76-42F3-BBE9-68485FB744C2}"/>
              </a:ext>
            </a:extLst>
          </p:cNvPr>
          <p:cNvCxnSpPr/>
          <p:nvPr/>
        </p:nvCxnSpPr>
        <p:spPr>
          <a:xfrm>
            <a:off x="3899768" y="2637408"/>
            <a:ext cx="503080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9" name="直接连接符 408">
            <a:extLst>
              <a:ext uri="{FF2B5EF4-FFF2-40B4-BE49-F238E27FC236}">
                <a16:creationId xmlns:a16="http://schemas.microsoft.com/office/drawing/2014/main" id="{F82EF7B7-6731-4DD4-BB6D-D7DBC66749EA}"/>
              </a:ext>
            </a:extLst>
          </p:cNvPr>
          <p:cNvCxnSpPr>
            <a:cxnSpLocks/>
          </p:cNvCxnSpPr>
          <p:nvPr/>
        </p:nvCxnSpPr>
        <p:spPr>
          <a:xfrm>
            <a:off x="4151308" y="4617164"/>
            <a:ext cx="0" cy="1838144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0" name="直接连接符 409">
            <a:extLst>
              <a:ext uri="{FF2B5EF4-FFF2-40B4-BE49-F238E27FC236}">
                <a16:creationId xmlns:a16="http://schemas.microsoft.com/office/drawing/2014/main" id="{8BACA20C-4DB7-4CD5-A0C7-517D25D60F66}"/>
              </a:ext>
            </a:extLst>
          </p:cNvPr>
          <p:cNvCxnSpPr>
            <a:cxnSpLocks/>
          </p:cNvCxnSpPr>
          <p:nvPr/>
        </p:nvCxnSpPr>
        <p:spPr>
          <a:xfrm>
            <a:off x="4168082" y="6455308"/>
            <a:ext cx="7062898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1" name="直接连接符 410">
            <a:extLst>
              <a:ext uri="{FF2B5EF4-FFF2-40B4-BE49-F238E27FC236}">
                <a16:creationId xmlns:a16="http://schemas.microsoft.com/office/drawing/2014/main" id="{8B1A4586-C0E3-4AC0-BAD0-DAA3D0E4F55A}"/>
              </a:ext>
            </a:extLst>
          </p:cNvPr>
          <p:cNvCxnSpPr/>
          <p:nvPr/>
        </p:nvCxnSpPr>
        <p:spPr>
          <a:xfrm>
            <a:off x="9071070" y="3163427"/>
            <a:ext cx="1278915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2" name="直接连接符 411">
            <a:extLst>
              <a:ext uri="{FF2B5EF4-FFF2-40B4-BE49-F238E27FC236}">
                <a16:creationId xmlns:a16="http://schemas.microsoft.com/office/drawing/2014/main" id="{F0A6361B-96A2-483A-9B2C-3259B04B4BFA}"/>
              </a:ext>
            </a:extLst>
          </p:cNvPr>
          <p:cNvCxnSpPr/>
          <p:nvPr/>
        </p:nvCxnSpPr>
        <p:spPr>
          <a:xfrm>
            <a:off x="9071070" y="3163427"/>
            <a:ext cx="0" cy="746901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3" name="直接连接符 412">
            <a:extLst>
              <a:ext uri="{FF2B5EF4-FFF2-40B4-BE49-F238E27FC236}">
                <a16:creationId xmlns:a16="http://schemas.microsoft.com/office/drawing/2014/main" id="{9F983B01-A781-41F2-9EAC-F57CC86E1940}"/>
              </a:ext>
            </a:extLst>
          </p:cNvPr>
          <p:cNvCxnSpPr/>
          <p:nvPr/>
        </p:nvCxnSpPr>
        <p:spPr>
          <a:xfrm>
            <a:off x="10349986" y="3163427"/>
            <a:ext cx="0" cy="475357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4" name="直接连接符 413">
            <a:extLst>
              <a:ext uri="{FF2B5EF4-FFF2-40B4-BE49-F238E27FC236}">
                <a16:creationId xmlns:a16="http://schemas.microsoft.com/office/drawing/2014/main" id="{4024EA4A-17E2-4B48-8FDC-4C7ADE6877DC}"/>
              </a:ext>
            </a:extLst>
          </p:cNvPr>
          <p:cNvCxnSpPr/>
          <p:nvPr/>
        </p:nvCxnSpPr>
        <p:spPr>
          <a:xfrm>
            <a:off x="10348228" y="3647643"/>
            <a:ext cx="447781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5" name="直接连接符 414">
            <a:extLst>
              <a:ext uri="{FF2B5EF4-FFF2-40B4-BE49-F238E27FC236}">
                <a16:creationId xmlns:a16="http://schemas.microsoft.com/office/drawing/2014/main" id="{77167E73-812F-49FC-81EE-9C887B19A26A}"/>
              </a:ext>
            </a:extLst>
          </p:cNvPr>
          <p:cNvCxnSpPr/>
          <p:nvPr/>
        </p:nvCxnSpPr>
        <p:spPr>
          <a:xfrm>
            <a:off x="6531609" y="4512613"/>
            <a:ext cx="2763477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6" name="直接连接符 415">
            <a:extLst>
              <a:ext uri="{FF2B5EF4-FFF2-40B4-BE49-F238E27FC236}">
                <a16:creationId xmlns:a16="http://schemas.microsoft.com/office/drawing/2014/main" id="{A35B0AA9-0D65-4D21-9F25-18CD9B62F1E8}"/>
              </a:ext>
            </a:extLst>
          </p:cNvPr>
          <p:cNvCxnSpPr/>
          <p:nvPr/>
        </p:nvCxnSpPr>
        <p:spPr>
          <a:xfrm>
            <a:off x="6531609" y="4053928"/>
            <a:ext cx="0" cy="458685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7" name="直接连接符 416">
            <a:extLst>
              <a:ext uri="{FF2B5EF4-FFF2-40B4-BE49-F238E27FC236}">
                <a16:creationId xmlns:a16="http://schemas.microsoft.com/office/drawing/2014/main" id="{FDA6BFA4-75AB-49B3-B8A5-D4DF7D7BD637}"/>
              </a:ext>
            </a:extLst>
          </p:cNvPr>
          <p:cNvCxnSpPr>
            <a:cxnSpLocks/>
          </p:cNvCxnSpPr>
          <p:nvPr/>
        </p:nvCxnSpPr>
        <p:spPr>
          <a:xfrm>
            <a:off x="6791724" y="4323685"/>
            <a:ext cx="0" cy="914413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8" name="直接连接符 417">
            <a:extLst>
              <a:ext uri="{FF2B5EF4-FFF2-40B4-BE49-F238E27FC236}">
                <a16:creationId xmlns:a16="http://schemas.microsoft.com/office/drawing/2014/main" id="{41005A6E-B626-462B-B5CA-31BB14B536A4}"/>
              </a:ext>
            </a:extLst>
          </p:cNvPr>
          <p:cNvCxnSpPr/>
          <p:nvPr/>
        </p:nvCxnSpPr>
        <p:spPr>
          <a:xfrm>
            <a:off x="6810115" y="4324070"/>
            <a:ext cx="270511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9" name="直接连接符 418">
            <a:extLst>
              <a:ext uri="{FF2B5EF4-FFF2-40B4-BE49-F238E27FC236}">
                <a16:creationId xmlns:a16="http://schemas.microsoft.com/office/drawing/2014/main" id="{4FB3664D-2BBA-4216-BC3A-887CDF499E07}"/>
              </a:ext>
            </a:extLst>
          </p:cNvPr>
          <p:cNvCxnSpPr/>
          <p:nvPr/>
        </p:nvCxnSpPr>
        <p:spPr>
          <a:xfrm>
            <a:off x="3920271" y="2883996"/>
            <a:ext cx="495622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0" name="矩形 419">
            <a:extLst>
              <a:ext uri="{FF2B5EF4-FFF2-40B4-BE49-F238E27FC236}">
                <a16:creationId xmlns:a16="http://schemas.microsoft.com/office/drawing/2014/main" id="{49CFCDBE-A41A-467A-931C-7C55C49C0D2E}"/>
              </a:ext>
            </a:extLst>
          </p:cNvPr>
          <p:cNvSpPr/>
          <p:nvPr/>
        </p:nvSpPr>
        <p:spPr>
          <a:xfrm>
            <a:off x="3871637" y="2170262"/>
            <a:ext cx="356188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6:0</a:t>
            </a:r>
            <a:endParaRPr lang="zh-CN" altLang="en-US" sz="104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1" name="等腰三角形 420">
            <a:extLst>
              <a:ext uri="{FF2B5EF4-FFF2-40B4-BE49-F238E27FC236}">
                <a16:creationId xmlns:a16="http://schemas.microsoft.com/office/drawing/2014/main" id="{661605A0-26B9-40C0-9253-531A597812C9}"/>
              </a:ext>
            </a:extLst>
          </p:cNvPr>
          <p:cNvSpPr/>
          <p:nvPr/>
        </p:nvSpPr>
        <p:spPr>
          <a:xfrm>
            <a:off x="1977124" y="3736555"/>
            <a:ext cx="205961" cy="11577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grpSp>
        <p:nvGrpSpPr>
          <p:cNvPr id="422" name="组合 421">
            <a:extLst>
              <a:ext uri="{FF2B5EF4-FFF2-40B4-BE49-F238E27FC236}">
                <a16:creationId xmlns:a16="http://schemas.microsoft.com/office/drawing/2014/main" id="{948871E8-3BEF-44DF-8C32-4656ADA9AF80}"/>
              </a:ext>
            </a:extLst>
          </p:cNvPr>
          <p:cNvGrpSpPr/>
          <p:nvPr/>
        </p:nvGrpSpPr>
        <p:grpSpPr>
          <a:xfrm>
            <a:off x="5315965" y="4709145"/>
            <a:ext cx="506870" cy="462158"/>
            <a:chOff x="1853728" y="4285666"/>
            <a:chExt cx="534589" cy="487432"/>
          </a:xfrm>
          <a:solidFill>
            <a:srgbClr val="FFCCFF"/>
          </a:solidFill>
        </p:grpSpPr>
        <p:cxnSp>
          <p:nvCxnSpPr>
            <p:cNvPr id="479" name="直接连接符 478">
              <a:extLst>
                <a:ext uri="{FF2B5EF4-FFF2-40B4-BE49-F238E27FC236}">
                  <a16:creationId xmlns:a16="http://schemas.microsoft.com/office/drawing/2014/main" id="{5C63E3FB-4D9A-4DB2-AD60-52B52978B9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853" y="4412951"/>
              <a:ext cx="0" cy="100857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0" name="矩形 479">
              <a:extLst>
                <a:ext uri="{FF2B5EF4-FFF2-40B4-BE49-F238E27FC236}">
                  <a16:creationId xmlns:a16="http://schemas.microsoft.com/office/drawing/2014/main" id="{21FA990C-C30B-466B-939F-755EC5638A6C}"/>
                </a:ext>
              </a:extLst>
            </p:cNvPr>
            <p:cNvSpPr/>
            <p:nvPr/>
          </p:nvSpPr>
          <p:spPr>
            <a:xfrm>
              <a:off x="1853728" y="4460324"/>
              <a:ext cx="534589" cy="3127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1327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lang="zh-CN" altLang="en-US" sz="1327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1" name="等腰三角形 480">
              <a:extLst>
                <a:ext uri="{FF2B5EF4-FFF2-40B4-BE49-F238E27FC236}">
                  <a16:creationId xmlns:a16="http://schemas.microsoft.com/office/drawing/2014/main" id="{90022B67-3A8C-4368-9CAA-C494D2B4FD79}"/>
                </a:ext>
              </a:extLst>
            </p:cNvPr>
            <p:cNvSpPr/>
            <p:nvPr/>
          </p:nvSpPr>
          <p:spPr>
            <a:xfrm>
              <a:off x="1994241" y="4285666"/>
              <a:ext cx="217225" cy="12211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</p:grpSp>
      <p:grpSp>
        <p:nvGrpSpPr>
          <p:cNvPr id="423" name="组合 422">
            <a:extLst>
              <a:ext uri="{FF2B5EF4-FFF2-40B4-BE49-F238E27FC236}">
                <a16:creationId xmlns:a16="http://schemas.microsoft.com/office/drawing/2014/main" id="{8CF67367-1124-458B-A99B-DF12411558B8}"/>
              </a:ext>
            </a:extLst>
          </p:cNvPr>
          <p:cNvGrpSpPr/>
          <p:nvPr/>
        </p:nvGrpSpPr>
        <p:grpSpPr>
          <a:xfrm>
            <a:off x="9461217" y="4600476"/>
            <a:ext cx="506870" cy="462158"/>
            <a:chOff x="1853728" y="4285666"/>
            <a:chExt cx="534589" cy="487432"/>
          </a:xfrm>
          <a:solidFill>
            <a:srgbClr val="00B050"/>
          </a:solidFill>
        </p:grpSpPr>
        <p:cxnSp>
          <p:nvCxnSpPr>
            <p:cNvPr id="476" name="直接连接符 475">
              <a:extLst>
                <a:ext uri="{FF2B5EF4-FFF2-40B4-BE49-F238E27FC236}">
                  <a16:creationId xmlns:a16="http://schemas.microsoft.com/office/drawing/2014/main" id="{325EFC7F-5D59-4FBA-A40B-5821FDFE3C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853" y="4412951"/>
              <a:ext cx="0" cy="100857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7" name="矩形 476">
              <a:extLst>
                <a:ext uri="{FF2B5EF4-FFF2-40B4-BE49-F238E27FC236}">
                  <a16:creationId xmlns:a16="http://schemas.microsoft.com/office/drawing/2014/main" id="{4DDF1978-1099-46E4-8FE3-2177C5CA4FBE}"/>
                </a:ext>
              </a:extLst>
            </p:cNvPr>
            <p:cNvSpPr/>
            <p:nvPr/>
          </p:nvSpPr>
          <p:spPr>
            <a:xfrm>
              <a:off x="1853728" y="4460324"/>
              <a:ext cx="534589" cy="3127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1327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lang="zh-CN" altLang="en-US" sz="1327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8" name="等腰三角形 477">
              <a:extLst>
                <a:ext uri="{FF2B5EF4-FFF2-40B4-BE49-F238E27FC236}">
                  <a16:creationId xmlns:a16="http://schemas.microsoft.com/office/drawing/2014/main" id="{744DFC73-4490-484F-A2B1-CAA1A78E1B75}"/>
                </a:ext>
              </a:extLst>
            </p:cNvPr>
            <p:cNvSpPr/>
            <p:nvPr/>
          </p:nvSpPr>
          <p:spPr>
            <a:xfrm>
              <a:off x="1994241" y="4285666"/>
              <a:ext cx="217225" cy="12211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</p:grpSp>
      <p:cxnSp>
        <p:nvCxnSpPr>
          <p:cNvPr id="424" name="直接连接符 423">
            <a:extLst>
              <a:ext uri="{FF2B5EF4-FFF2-40B4-BE49-F238E27FC236}">
                <a16:creationId xmlns:a16="http://schemas.microsoft.com/office/drawing/2014/main" id="{BE4B3306-BF4A-477E-9C0A-1FF4245FFBDA}"/>
              </a:ext>
            </a:extLst>
          </p:cNvPr>
          <p:cNvCxnSpPr/>
          <p:nvPr/>
        </p:nvCxnSpPr>
        <p:spPr>
          <a:xfrm>
            <a:off x="3382452" y="3657731"/>
            <a:ext cx="517316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5" name="直接连接符 424">
            <a:extLst>
              <a:ext uri="{FF2B5EF4-FFF2-40B4-BE49-F238E27FC236}">
                <a16:creationId xmlns:a16="http://schemas.microsoft.com/office/drawing/2014/main" id="{289B375D-8CCF-47DC-9B2C-73E3D1F950E2}"/>
              </a:ext>
            </a:extLst>
          </p:cNvPr>
          <p:cNvCxnSpPr>
            <a:cxnSpLocks/>
          </p:cNvCxnSpPr>
          <p:nvPr/>
        </p:nvCxnSpPr>
        <p:spPr>
          <a:xfrm>
            <a:off x="1268309" y="3498142"/>
            <a:ext cx="0" cy="1776964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直接连接符 425">
            <a:extLst>
              <a:ext uri="{FF2B5EF4-FFF2-40B4-BE49-F238E27FC236}">
                <a16:creationId xmlns:a16="http://schemas.microsoft.com/office/drawing/2014/main" id="{5E60F4DB-D5C6-4A8F-826D-CEDAE9CC40A6}"/>
              </a:ext>
            </a:extLst>
          </p:cNvPr>
          <p:cNvCxnSpPr>
            <a:cxnSpLocks/>
            <a:stCxn id="372" idx="2"/>
          </p:cNvCxnSpPr>
          <p:nvPr/>
        </p:nvCxnSpPr>
        <p:spPr>
          <a:xfrm>
            <a:off x="2671297" y="5720678"/>
            <a:ext cx="5196486" cy="3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7" name="直接连接符 426">
            <a:extLst>
              <a:ext uri="{FF2B5EF4-FFF2-40B4-BE49-F238E27FC236}">
                <a16:creationId xmlns:a16="http://schemas.microsoft.com/office/drawing/2014/main" id="{D039C95B-7209-4123-9FA4-46C942DC4A4E}"/>
              </a:ext>
            </a:extLst>
          </p:cNvPr>
          <p:cNvCxnSpPr>
            <a:cxnSpLocks/>
          </p:cNvCxnSpPr>
          <p:nvPr/>
        </p:nvCxnSpPr>
        <p:spPr>
          <a:xfrm>
            <a:off x="8493231" y="5496699"/>
            <a:ext cx="0" cy="597491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接连接符 427">
            <a:extLst>
              <a:ext uri="{FF2B5EF4-FFF2-40B4-BE49-F238E27FC236}">
                <a16:creationId xmlns:a16="http://schemas.microsoft.com/office/drawing/2014/main" id="{22DC0206-B9EF-435F-B834-433D375BC7F5}"/>
              </a:ext>
            </a:extLst>
          </p:cNvPr>
          <p:cNvCxnSpPr>
            <a:cxnSpLocks/>
          </p:cNvCxnSpPr>
          <p:nvPr/>
        </p:nvCxnSpPr>
        <p:spPr>
          <a:xfrm>
            <a:off x="1026180" y="6094190"/>
            <a:ext cx="7467051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9" name="直接连接符 428">
            <a:extLst>
              <a:ext uri="{FF2B5EF4-FFF2-40B4-BE49-F238E27FC236}">
                <a16:creationId xmlns:a16="http://schemas.microsoft.com/office/drawing/2014/main" id="{9DA14362-745E-4DC4-AF98-C5E38909178B}"/>
              </a:ext>
            </a:extLst>
          </p:cNvPr>
          <p:cNvCxnSpPr>
            <a:cxnSpLocks/>
          </p:cNvCxnSpPr>
          <p:nvPr/>
        </p:nvCxnSpPr>
        <p:spPr>
          <a:xfrm>
            <a:off x="1001395" y="3771315"/>
            <a:ext cx="0" cy="2322875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直接连接符 429">
            <a:extLst>
              <a:ext uri="{FF2B5EF4-FFF2-40B4-BE49-F238E27FC236}">
                <a16:creationId xmlns:a16="http://schemas.microsoft.com/office/drawing/2014/main" id="{FB31DB91-E295-45AC-A953-3EE0F061447D}"/>
              </a:ext>
            </a:extLst>
          </p:cNvPr>
          <p:cNvCxnSpPr/>
          <p:nvPr/>
        </p:nvCxnSpPr>
        <p:spPr>
          <a:xfrm>
            <a:off x="1001395" y="3771315"/>
            <a:ext cx="474732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1" name="直接连接符 430">
            <a:extLst>
              <a:ext uri="{FF2B5EF4-FFF2-40B4-BE49-F238E27FC236}">
                <a16:creationId xmlns:a16="http://schemas.microsoft.com/office/drawing/2014/main" id="{2D598788-F101-4CF5-8EFD-4D9AA31C2F32}"/>
              </a:ext>
            </a:extLst>
          </p:cNvPr>
          <p:cNvCxnSpPr/>
          <p:nvPr/>
        </p:nvCxnSpPr>
        <p:spPr>
          <a:xfrm>
            <a:off x="1274492" y="3498142"/>
            <a:ext cx="204823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2" name="直接连接符 431">
            <a:extLst>
              <a:ext uri="{FF2B5EF4-FFF2-40B4-BE49-F238E27FC236}">
                <a16:creationId xmlns:a16="http://schemas.microsoft.com/office/drawing/2014/main" id="{127B482E-4F5B-4837-BFAD-044F5D2DC4C3}"/>
              </a:ext>
            </a:extLst>
          </p:cNvPr>
          <p:cNvCxnSpPr>
            <a:cxnSpLocks/>
          </p:cNvCxnSpPr>
          <p:nvPr/>
        </p:nvCxnSpPr>
        <p:spPr>
          <a:xfrm>
            <a:off x="7998823" y="5493913"/>
            <a:ext cx="494408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直接连接符 432">
            <a:extLst>
              <a:ext uri="{FF2B5EF4-FFF2-40B4-BE49-F238E27FC236}">
                <a16:creationId xmlns:a16="http://schemas.microsoft.com/office/drawing/2014/main" id="{DDF32D49-3074-4CF1-BC18-C978F4C7F0B8}"/>
              </a:ext>
            </a:extLst>
          </p:cNvPr>
          <p:cNvCxnSpPr>
            <a:cxnSpLocks/>
          </p:cNvCxnSpPr>
          <p:nvPr/>
        </p:nvCxnSpPr>
        <p:spPr>
          <a:xfrm>
            <a:off x="2353259" y="3654677"/>
            <a:ext cx="0" cy="1388782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直接连接符 433">
            <a:extLst>
              <a:ext uri="{FF2B5EF4-FFF2-40B4-BE49-F238E27FC236}">
                <a16:creationId xmlns:a16="http://schemas.microsoft.com/office/drawing/2014/main" id="{7533DA45-02CB-482C-BC41-A1C804131C89}"/>
              </a:ext>
            </a:extLst>
          </p:cNvPr>
          <p:cNvCxnSpPr/>
          <p:nvPr/>
        </p:nvCxnSpPr>
        <p:spPr>
          <a:xfrm>
            <a:off x="1989923" y="5047752"/>
            <a:ext cx="33930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6" name="直接连接符 435">
            <a:extLst>
              <a:ext uri="{FF2B5EF4-FFF2-40B4-BE49-F238E27FC236}">
                <a16:creationId xmlns:a16="http://schemas.microsoft.com/office/drawing/2014/main" id="{2BC7A723-DEC8-4C75-89C4-DA546F654D5D}"/>
              </a:ext>
            </a:extLst>
          </p:cNvPr>
          <p:cNvCxnSpPr/>
          <p:nvPr/>
        </p:nvCxnSpPr>
        <p:spPr>
          <a:xfrm>
            <a:off x="8608601" y="2300115"/>
            <a:ext cx="0" cy="1373984"/>
          </a:xfrm>
          <a:prstGeom prst="line">
            <a:avLst/>
          </a:prstGeom>
          <a:noFill/>
          <a:ln w="19050" cap="sq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7" name="直接连接符 436">
            <a:extLst>
              <a:ext uri="{FF2B5EF4-FFF2-40B4-BE49-F238E27FC236}">
                <a16:creationId xmlns:a16="http://schemas.microsoft.com/office/drawing/2014/main" id="{F247CCF8-1C00-4461-BB00-F05326809ABE}"/>
              </a:ext>
            </a:extLst>
          </p:cNvPr>
          <p:cNvCxnSpPr/>
          <p:nvPr/>
        </p:nvCxnSpPr>
        <p:spPr>
          <a:xfrm>
            <a:off x="8173426" y="3685132"/>
            <a:ext cx="435174" cy="0"/>
          </a:xfrm>
          <a:prstGeom prst="line">
            <a:avLst/>
          </a:prstGeom>
          <a:noFill/>
          <a:ln w="19050" cap="sq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8" name="直接连接符 437">
            <a:extLst>
              <a:ext uri="{FF2B5EF4-FFF2-40B4-BE49-F238E27FC236}">
                <a16:creationId xmlns:a16="http://schemas.microsoft.com/office/drawing/2014/main" id="{8B094402-778A-465E-8FBE-58CDD9780D36}"/>
              </a:ext>
            </a:extLst>
          </p:cNvPr>
          <p:cNvCxnSpPr/>
          <p:nvPr/>
        </p:nvCxnSpPr>
        <p:spPr>
          <a:xfrm>
            <a:off x="8608601" y="2300115"/>
            <a:ext cx="189925" cy="0"/>
          </a:xfrm>
          <a:prstGeom prst="line">
            <a:avLst/>
          </a:prstGeom>
          <a:noFill/>
          <a:ln w="19050" cap="sq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9" name="流程图: 延期 438">
            <a:extLst>
              <a:ext uri="{FF2B5EF4-FFF2-40B4-BE49-F238E27FC236}">
                <a16:creationId xmlns:a16="http://schemas.microsoft.com/office/drawing/2014/main" id="{A9461BE8-063C-4EA4-A95D-01D1A055A1C0}"/>
              </a:ext>
            </a:extLst>
          </p:cNvPr>
          <p:cNvSpPr/>
          <p:nvPr/>
        </p:nvSpPr>
        <p:spPr>
          <a:xfrm>
            <a:off x="8812862" y="2140494"/>
            <a:ext cx="267302" cy="216548"/>
          </a:xfrm>
          <a:prstGeom prst="flowChartDelay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cxnSp>
        <p:nvCxnSpPr>
          <p:cNvPr id="440" name="直接连接符 439">
            <a:extLst>
              <a:ext uri="{FF2B5EF4-FFF2-40B4-BE49-F238E27FC236}">
                <a16:creationId xmlns:a16="http://schemas.microsoft.com/office/drawing/2014/main" id="{977F9C11-C26D-409B-8B88-4F7C20365344}"/>
              </a:ext>
            </a:extLst>
          </p:cNvPr>
          <p:cNvCxnSpPr/>
          <p:nvPr/>
        </p:nvCxnSpPr>
        <p:spPr>
          <a:xfrm>
            <a:off x="9080689" y="2248768"/>
            <a:ext cx="264798" cy="0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1" name="直接连接符 440">
            <a:extLst>
              <a:ext uri="{FF2B5EF4-FFF2-40B4-BE49-F238E27FC236}">
                <a16:creationId xmlns:a16="http://schemas.microsoft.com/office/drawing/2014/main" id="{84EA0D58-58D0-4942-8151-B470E52FD663}"/>
              </a:ext>
            </a:extLst>
          </p:cNvPr>
          <p:cNvCxnSpPr/>
          <p:nvPr/>
        </p:nvCxnSpPr>
        <p:spPr>
          <a:xfrm>
            <a:off x="9345487" y="1532696"/>
            <a:ext cx="0" cy="716072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2" name="直接连接符 441">
            <a:extLst>
              <a:ext uri="{FF2B5EF4-FFF2-40B4-BE49-F238E27FC236}">
                <a16:creationId xmlns:a16="http://schemas.microsoft.com/office/drawing/2014/main" id="{BA5FE188-D9F9-4607-BC95-91394FF33005}"/>
              </a:ext>
            </a:extLst>
          </p:cNvPr>
          <p:cNvCxnSpPr/>
          <p:nvPr/>
        </p:nvCxnSpPr>
        <p:spPr>
          <a:xfrm>
            <a:off x="1604229" y="1532696"/>
            <a:ext cx="7741258" cy="0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3" name="直接连接符 442">
            <a:extLst>
              <a:ext uri="{FF2B5EF4-FFF2-40B4-BE49-F238E27FC236}">
                <a16:creationId xmlns:a16="http://schemas.microsoft.com/office/drawing/2014/main" id="{003BA7F0-F183-4F8E-905E-5462AFE2FDED}"/>
              </a:ext>
            </a:extLst>
          </p:cNvPr>
          <p:cNvCxnSpPr/>
          <p:nvPr/>
        </p:nvCxnSpPr>
        <p:spPr>
          <a:xfrm>
            <a:off x="1591056" y="1532696"/>
            <a:ext cx="0" cy="1882334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4" name="矩形 443">
            <a:extLst>
              <a:ext uri="{FF2B5EF4-FFF2-40B4-BE49-F238E27FC236}">
                <a16:creationId xmlns:a16="http://schemas.microsoft.com/office/drawing/2014/main" id="{33681089-705B-44BE-8BC4-A6993355E6BD}"/>
              </a:ext>
            </a:extLst>
          </p:cNvPr>
          <p:cNvSpPr/>
          <p:nvPr/>
        </p:nvSpPr>
        <p:spPr>
          <a:xfrm>
            <a:off x="731362" y="3358296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PC+4</a:t>
            </a:r>
            <a:endParaRPr lang="zh-CN" altLang="en-US" sz="132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45" name="组合 444">
            <a:extLst>
              <a:ext uri="{FF2B5EF4-FFF2-40B4-BE49-F238E27FC236}">
                <a16:creationId xmlns:a16="http://schemas.microsoft.com/office/drawing/2014/main" id="{1D6387D2-B53C-4BD1-AA77-DFEAA0F7B551}"/>
              </a:ext>
            </a:extLst>
          </p:cNvPr>
          <p:cNvGrpSpPr/>
          <p:nvPr/>
        </p:nvGrpSpPr>
        <p:grpSpPr>
          <a:xfrm>
            <a:off x="4204761" y="1608340"/>
            <a:ext cx="676538" cy="1383549"/>
            <a:chOff x="4191305" y="1888664"/>
            <a:chExt cx="713537" cy="1459212"/>
          </a:xfrm>
        </p:grpSpPr>
        <p:sp>
          <p:nvSpPr>
            <p:cNvPr id="470" name="矩形: 圆角 196">
              <a:extLst>
                <a:ext uri="{FF2B5EF4-FFF2-40B4-BE49-F238E27FC236}">
                  <a16:creationId xmlns:a16="http://schemas.microsoft.com/office/drawing/2014/main" id="{F88E1AEE-033E-413E-B7C3-C1106C6B0460}"/>
                </a:ext>
              </a:extLst>
            </p:cNvPr>
            <p:cNvSpPr/>
            <p:nvPr/>
          </p:nvSpPr>
          <p:spPr>
            <a:xfrm>
              <a:off x="4269139" y="1888664"/>
              <a:ext cx="635703" cy="1459212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solidFill>
                  <a:schemeClr val="tx1"/>
                </a:solidFill>
              </a:endParaRPr>
            </a:p>
          </p:txBody>
        </p:sp>
        <p:sp>
          <p:nvSpPr>
            <p:cNvPr id="471" name="矩形 470">
              <a:extLst>
                <a:ext uri="{FF2B5EF4-FFF2-40B4-BE49-F238E27FC236}">
                  <a16:creationId xmlns:a16="http://schemas.microsoft.com/office/drawing/2014/main" id="{C5449BE2-D7E4-4FC0-84F8-5375BF8AF6FB}"/>
                </a:ext>
              </a:extLst>
            </p:cNvPr>
            <p:cNvSpPr/>
            <p:nvPr/>
          </p:nvSpPr>
          <p:spPr>
            <a:xfrm>
              <a:off x="4391201" y="2039205"/>
              <a:ext cx="399337" cy="836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517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控</a:t>
              </a:r>
              <a:endParaRPr lang="en-US" altLang="zh-CN" sz="1517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r>
                <a:rPr lang="zh-CN" altLang="en-US" sz="1517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制</a:t>
              </a:r>
              <a:endParaRPr lang="en-US" altLang="zh-CN" sz="1517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r>
                <a:rPr lang="zh-CN" altLang="en-US" sz="1517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器</a:t>
              </a:r>
            </a:p>
          </p:txBody>
        </p:sp>
        <p:sp>
          <p:nvSpPr>
            <p:cNvPr id="472" name="矩形 471">
              <a:extLst>
                <a:ext uri="{FF2B5EF4-FFF2-40B4-BE49-F238E27FC236}">
                  <a16:creationId xmlns:a16="http://schemas.microsoft.com/office/drawing/2014/main" id="{F489D16D-7B4E-47E1-BD9B-1FCBA30DD081}"/>
                </a:ext>
              </a:extLst>
            </p:cNvPr>
            <p:cNvSpPr/>
            <p:nvPr/>
          </p:nvSpPr>
          <p:spPr>
            <a:xfrm>
              <a:off x="4199989" y="2836673"/>
              <a:ext cx="570094" cy="2596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Funct3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3" name="矩形 472">
              <a:extLst>
                <a:ext uri="{FF2B5EF4-FFF2-40B4-BE49-F238E27FC236}">
                  <a16:creationId xmlns:a16="http://schemas.microsoft.com/office/drawing/2014/main" id="{3DDC2AEF-5D33-4903-91DD-12C2FC160AE6}"/>
                </a:ext>
              </a:extLst>
            </p:cNvPr>
            <p:cNvSpPr/>
            <p:nvPr/>
          </p:nvSpPr>
          <p:spPr>
            <a:xfrm>
              <a:off x="4191305" y="2594229"/>
              <a:ext cx="360450" cy="2596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Op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46" name="矩形 445">
            <a:extLst>
              <a:ext uri="{FF2B5EF4-FFF2-40B4-BE49-F238E27FC236}">
                <a16:creationId xmlns:a16="http://schemas.microsoft.com/office/drawing/2014/main" id="{A37ECB62-6442-4AC6-B6C6-C3EB217B2D03}"/>
              </a:ext>
            </a:extLst>
          </p:cNvPr>
          <p:cNvSpPr/>
          <p:nvPr/>
        </p:nvSpPr>
        <p:spPr>
          <a:xfrm>
            <a:off x="4549710" y="3421729"/>
            <a:ext cx="42191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rs1</a:t>
            </a:r>
            <a:endParaRPr lang="zh-CN" altLang="en-US" sz="1327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47" name="矩形 446">
            <a:extLst>
              <a:ext uri="{FF2B5EF4-FFF2-40B4-BE49-F238E27FC236}">
                <a16:creationId xmlns:a16="http://schemas.microsoft.com/office/drawing/2014/main" id="{0EDC556F-4CE1-4754-B083-774F78A5FA84}"/>
              </a:ext>
            </a:extLst>
          </p:cNvPr>
          <p:cNvSpPr/>
          <p:nvPr/>
        </p:nvSpPr>
        <p:spPr>
          <a:xfrm>
            <a:off x="4547922" y="3723406"/>
            <a:ext cx="44275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rs2</a:t>
            </a:r>
            <a:endParaRPr lang="zh-CN" altLang="en-US" sz="1517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48" name="矩形 447">
            <a:extLst>
              <a:ext uri="{FF2B5EF4-FFF2-40B4-BE49-F238E27FC236}">
                <a16:creationId xmlns:a16="http://schemas.microsoft.com/office/drawing/2014/main" id="{5324E1A9-328E-457B-A482-6BFD53868AAA}"/>
              </a:ext>
            </a:extLst>
          </p:cNvPr>
          <p:cNvSpPr/>
          <p:nvPr/>
        </p:nvSpPr>
        <p:spPr>
          <a:xfrm>
            <a:off x="4574605" y="4033071"/>
            <a:ext cx="36740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rd</a:t>
            </a:r>
            <a:endParaRPr lang="zh-CN" altLang="en-US" sz="1327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49" name="矩形 448">
            <a:extLst>
              <a:ext uri="{FF2B5EF4-FFF2-40B4-BE49-F238E27FC236}">
                <a16:creationId xmlns:a16="http://schemas.microsoft.com/office/drawing/2014/main" id="{2B4FE200-9AC6-4980-93D1-BD63C718634A}"/>
              </a:ext>
            </a:extLst>
          </p:cNvPr>
          <p:cNvSpPr/>
          <p:nvPr/>
        </p:nvSpPr>
        <p:spPr>
          <a:xfrm>
            <a:off x="7447580" y="5461319"/>
            <a:ext cx="39305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</a:t>
            </a:r>
            <a:endParaRPr lang="zh-CN" altLang="en-US" sz="132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50" name="直接连接符 449">
            <a:extLst>
              <a:ext uri="{FF2B5EF4-FFF2-40B4-BE49-F238E27FC236}">
                <a16:creationId xmlns:a16="http://schemas.microsoft.com/office/drawing/2014/main" id="{E2470D63-6FDA-44AB-93B3-28976788C7CA}"/>
              </a:ext>
            </a:extLst>
          </p:cNvPr>
          <p:cNvCxnSpPr/>
          <p:nvPr/>
        </p:nvCxnSpPr>
        <p:spPr>
          <a:xfrm>
            <a:off x="3899768" y="4283270"/>
            <a:ext cx="100424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1" name="矩形 450">
            <a:extLst>
              <a:ext uri="{FF2B5EF4-FFF2-40B4-BE49-F238E27FC236}">
                <a16:creationId xmlns:a16="http://schemas.microsoft.com/office/drawing/2014/main" id="{035EF3C0-A204-4BC6-ABCE-4FED24A8E37A}"/>
              </a:ext>
            </a:extLst>
          </p:cNvPr>
          <p:cNvSpPr/>
          <p:nvPr/>
        </p:nvSpPr>
        <p:spPr>
          <a:xfrm>
            <a:off x="3840056" y="3756877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24:20</a:t>
            </a:r>
            <a:endParaRPr lang="zh-CN" altLang="en-US" sz="104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2" name="矩形 451">
            <a:extLst>
              <a:ext uri="{FF2B5EF4-FFF2-40B4-BE49-F238E27FC236}">
                <a16:creationId xmlns:a16="http://schemas.microsoft.com/office/drawing/2014/main" id="{7354D60D-8BCF-4B00-A93A-3FBBD9230F21}"/>
              </a:ext>
            </a:extLst>
          </p:cNvPr>
          <p:cNvSpPr/>
          <p:nvPr/>
        </p:nvSpPr>
        <p:spPr>
          <a:xfrm>
            <a:off x="3836424" y="3456040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19:15</a:t>
            </a:r>
            <a:endParaRPr lang="zh-CN" altLang="en-US" sz="104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3" name="矩形 452">
            <a:extLst>
              <a:ext uri="{FF2B5EF4-FFF2-40B4-BE49-F238E27FC236}">
                <a16:creationId xmlns:a16="http://schemas.microsoft.com/office/drawing/2014/main" id="{D02A05FA-0465-4273-9F16-42B63CECBDF4}"/>
              </a:ext>
            </a:extLst>
          </p:cNvPr>
          <p:cNvSpPr/>
          <p:nvPr/>
        </p:nvSpPr>
        <p:spPr>
          <a:xfrm>
            <a:off x="3832091" y="4049037"/>
            <a:ext cx="423514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11:7</a:t>
            </a:r>
            <a:endParaRPr lang="zh-CN" altLang="en-US" sz="104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54" name="组合 453">
            <a:extLst>
              <a:ext uri="{FF2B5EF4-FFF2-40B4-BE49-F238E27FC236}">
                <a16:creationId xmlns:a16="http://schemas.microsoft.com/office/drawing/2014/main" id="{8DDD527B-D130-45C3-8C60-89095837B64F}"/>
              </a:ext>
            </a:extLst>
          </p:cNvPr>
          <p:cNvGrpSpPr/>
          <p:nvPr/>
        </p:nvGrpSpPr>
        <p:grpSpPr>
          <a:xfrm>
            <a:off x="7076127" y="5039420"/>
            <a:ext cx="434734" cy="432807"/>
            <a:chOff x="7224265" y="4876233"/>
            <a:chExt cx="576677" cy="574121"/>
          </a:xfrm>
        </p:grpSpPr>
        <p:sp>
          <p:nvSpPr>
            <p:cNvPr id="468" name="平行四边形 467">
              <a:extLst>
                <a:ext uri="{FF2B5EF4-FFF2-40B4-BE49-F238E27FC236}">
                  <a16:creationId xmlns:a16="http://schemas.microsoft.com/office/drawing/2014/main" id="{E2ADD40C-56BF-4591-8DC8-6C679CCE8706}"/>
                </a:ext>
              </a:extLst>
            </p:cNvPr>
            <p:cNvSpPr/>
            <p:nvPr/>
          </p:nvSpPr>
          <p:spPr>
            <a:xfrm rot="4500000">
              <a:off x="7216515" y="4946030"/>
              <a:ext cx="574121" cy="434528"/>
            </a:xfrm>
            <a:prstGeom prst="parallelogram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469" name="矩形 468">
              <a:extLst>
                <a:ext uri="{FF2B5EF4-FFF2-40B4-BE49-F238E27FC236}">
                  <a16:creationId xmlns:a16="http://schemas.microsoft.com/office/drawing/2014/main" id="{4DEE7853-5B1C-4D68-B783-8812E90A11F1}"/>
                </a:ext>
              </a:extLst>
            </p:cNvPr>
            <p:cNvSpPr/>
            <p:nvPr/>
          </p:nvSpPr>
          <p:spPr>
            <a:xfrm>
              <a:off x="7224265" y="4960030"/>
              <a:ext cx="576677" cy="367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&lt;&lt;1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55" name="组合 454">
            <a:extLst>
              <a:ext uri="{FF2B5EF4-FFF2-40B4-BE49-F238E27FC236}">
                <a16:creationId xmlns:a16="http://schemas.microsoft.com/office/drawing/2014/main" id="{00AE49C2-35C5-4780-98BB-3F7CF4568217}"/>
              </a:ext>
            </a:extLst>
          </p:cNvPr>
          <p:cNvGrpSpPr/>
          <p:nvPr/>
        </p:nvGrpSpPr>
        <p:grpSpPr>
          <a:xfrm>
            <a:off x="4346336" y="5039629"/>
            <a:ext cx="465192" cy="430887"/>
            <a:chOff x="5019359" y="4847093"/>
            <a:chExt cx="1181792" cy="288870"/>
          </a:xfrm>
        </p:grpSpPr>
        <p:sp>
          <p:nvSpPr>
            <p:cNvPr id="466" name="矩形: 圆角 465">
              <a:extLst>
                <a:ext uri="{FF2B5EF4-FFF2-40B4-BE49-F238E27FC236}">
                  <a16:creationId xmlns:a16="http://schemas.microsoft.com/office/drawing/2014/main" id="{F13A0333-8085-4FCE-B190-9AFD84D1F77E}"/>
                </a:ext>
              </a:extLst>
            </p:cNvPr>
            <p:cNvSpPr/>
            <p:nvPr/>
          </p:nvSpPr>
          <p:spPr>
            <a:xfrm>
              <a:off x="5076681" y="4854002"/>
              <a:ext cx="1090903" cy="2684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7" name="矩形 466">
              <a:extLst>
                <a:ext uri="{FF2B5EF4-FFF2-40B4-BE49-F238E27FC236}">
                  <a16:creationId xmlns:a16="http://schemas.microsoft.com/office/drawing/2014/main" id="{63EA877C-0088-49A7-8E7B-84E5D6D429AB}"/>
                </a:ext>
              </a:extLst>
            </p:cNvPr>
            <p:cNvSpPr/>
            <p:nvPr/>
          </p:nvSpPr>
          <p:spPr>
            <a:xfrm>
              <a:off x="5019359" y="4847093"/>
              <a:ext cx="1181792" cy="2888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100" b="1" dirty="0" err="1">
                  <a:latin typeface="Segoe UI Emoji" panose="020B0502040204020203" pitchFamily="34" charset="0"/>
                  <a:ea typeface="Segoe UI Emoji" panose="020B0502040204020203" pitchFamily="34" charset="0"/>
                  <a:cs typeface="Times New Roman" panose="02020603050405020304" pitchFamily="18" charset="0"/>
                </a:rPr>
                <a:t>Imm</a:t>
              </a:r>
              <a:endParaRPr lang="en-US" altLang="zh-CN" sz="1100" b="1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1100" b="1" dirty="0">
                  <a:latin typeface="Segoe UI Emoji" panose="020B0502040204020203" pitchFamily="34" charset="0"/>
                  <a:ea typeface="Segoe UI Emoji" panose="020B0502040204020203" pitchFamily="34" charset="0"/>
                  <a:cs typeface="Times New Roman" panose="02020603050405020304" pitchFamily="18" charset="0"/>
                </a:rPr>
                <a:t>Gen</a:t>
              </a:r>
              <a:endParaRPr lang="zh-CN" altLang="en-US" sz="1327" b="1" dirty="0">
                <a:latin typeface="Segoe UI Emoji" panose="020B0502040204020203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56" name="矩形 455">
            <a:extLst>
              <a:ext uri="{FF2B5EF4-FFF2-40B4-BE49-F238E27FC236}">
                <a16:creationId xmlns:a16="http://schemas.microsoft.com/office/drawing/2014/main" id="{50564784-65C9-49D7-AB2C-5B7D718323E8}"/>
              </a:ext>
            </a:extLst>
          </p:cNvPr>
          <p:cNvSpPr/>
          <p:nvPr/>
        </p:nvSpPr>
        <p:spPr>
          <a:xfrm>
            <a:off x="4526429" y="2958641"/>
            <a:ext cx="83163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InstrType</a:t>
            </a:r>
            <a:endParaRPr lang="zh-CN" altLang="en-US" sz="1327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1" name="矩形 460">
            <a:extLst>
              <a:ext uri="{FF2B5EF4-FFF2-40B4-BE49-F238E27FC236}">
                <a16:creationId xmlns:a16="http://schemas.microsoft.com/office/drawing/2014/main" id="{A8DAE383-AAE1-45F1-BC06-2CB18D40C7EC}"/>
              </a:ext>
            </a:extLst>
          </p:cNvPr>
          <p:cNvSpPr/>
          <p:nvPr/>
        </p:nvSpPr>
        <p:spPr>
          <a:xfrm>
            <a:off x="3836424" y="2655299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31:25</a:t>
            </a:r>
            <a:endParaRPr lang="zh-CN" altLang="en-US" sz="104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2" name="直接连接符 461">
            <a:extLst>
              <a:ext uri="{FF2B5EF4-FFF2-40B4-BE49-F238E27FC236}">
                <a16:creationId xmlns:a16="http://schemas.microsoft.com/office/drawing/2014/main" id="{198BCF2B-AABE-43D2-8284-6A288F2ACADD}"/>
              </a:ext>
            </a:extLst>
          </p:cNvPr>
          <p:cNvCxnSpPr>
            <a:cxnSpLocks/>
          </p:cNvCxnSpPr>
          <p:nvPr/>
        </p:nvCxnSpPr>
        <p:spPr>
          <a:xfrm>
            <a:off x="3909369" y="2413792"/>
            <a:ext cx="346236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63" name="矩形 462">
            <a:extLst>
              <a:ext uri="{FF2B5EF4-FFF2-40B4-BE49-F238E27FC236}">
                <a16:creationId xmlns:a16="http://schemas.microsoft.com/office/drawing/2014/main" id="{A03EB47F-EF20-49A3-9168-C6FF4AEA10DF}"/>
              </a:ext>
            </a:extLst>
          </p:cNvPr>
          <p:cNvSpPr/>
          <p:nvPr/>
        </p:nvSpPr>
        <p:spPr>
          <a:xfrm>
            <a:off x="4214877" y="2736093"/>
            <a:ext cx="5405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Funct7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7" name="矩形 456">
            <a:extLst>
              <a:ext uri="{FF2B5EF4-FFF2-40B4-BE49-F238E27FC236}">
                <a16:creationId xmlns:a16="http://schemas.microsoft.com/office/drawing/2014/main" id="{CCDEEAFE-320B-46C2-8C25-38CBDE5079A9}"/>
              </a:ext>
            </a:extLst>
          </p:cNvPr>
          <p:cNvSpPr/>
          <p:nvPr/>
        </p:nvSpPr>
        <p:spPr>
          <a:xfrm>
            <a:off x="8150033" y="5235937"/>
            <a:ext cx="123142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BranchAddress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2" name="矩形 341">
            <a:extLst>
              <a:ext uri="{FF2B5EF4-FFF2-40B4-BE49-F238E27FC236}">
                <a16:creationId xmlns:a16="http://schemas.microsoft.com/office/drawing/2014/main" id="{BBB2C87E-201E-435E-808B-6F9CA6B4D3CB}"/>
              </a:ext>
            </a:extLst>
          </p:cNvPr>
          <p:cNvSpPr/>
          <p:nvPr/>
        </p:nvSpPr>
        <p:spPr>
          <a:xfrm>
            <a:off x="3369159" y="3653394"/>
            <a:ext cx="524503" cy="267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38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Instr</a:t>
            </a:r>
            <a:endParaRPr lang="zh-CN" altLang="en-US" sz="1138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</a:t>
            </a:r>
            <a:r>
              <a:rPr lang="zh-CN" altLang="en-US" dirty="0"/>
              <a:t>型</a:t>
            </a:r>
            <a:r>
              <a:rPr lang="en-US" altLang="zh-CN" dirty="0" err="1"/>
              <a:t>lw</a:t>
            </a:r>
            <a:r>
              <a:rPr lang="zh-CN" altLang="en-US" dirty="0"/>
              <a:t>指令数据通路建立过程</a:t>
            </a:r>
          </a:p>
        </p:txBody>
      </p: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765D7A1B-CF78-47EE-A9EC-089C54242AA8}"/>
              </a:ext>
            </a:extLst>
          </p:cNvPr>
          <p:cNvGrpSpPr/>
          <p:nvPr/>
        </p:nvGrpSpPr>
        <p:grpSpPr>
          <a:xfrm>
            <a:off x="7786204" y="5146854"/>
            <a:ext cx="407876" cy="694073"/>
            <a:chOff x="9836986" y="5214013"/>
            <a:chExt cx="493968" cy="840575"/>
          </a:xfrm>
        </p:grpSpPr>
        <p:sp>
          <p:nvSpPr>
            <p:cNvPr id="165" name="任意多边形 178">
              <a:extLst>
                <a:ext uri="{FF2B5EF4-FFF2-40B4-BE49-F238E27FC236}">
                  <a16:creationId xmlns:a16="http://schemas.microsoft.com/office/drawing/2014/main" id="{A2100713-3BC9-4988-8750-B8A6C60260D0}"/>
                </a:ext>
              </a:extLst>
            </p:cNvPr>
            <p:cNvSpPr/>
            <p:nvPr/>
          </p:nvSpPr>
          <p:spPr>
            <a:xfrm rot="5400000">
              <a:off x="9634310" y="5416689"/>
              <a:ext cx="840575" cy="435224"/>
            </a:xfrm>
            <a:custGeom>
              <a:avLst/>
              <a:gdLst>
                <a:gd name="connsiteX0" fmla="*/ 0 w 854252"/>
                <a:gd name="connsiteY0" fmla="*/ 437542 h 437542"/>
                <a:gd name="connsiteX1" fmla="*/ 206826 w 854252"/>
                <a:gd name="connsiteY1" fmla="*/ 0 h 437542"/>
                <a:gd name="connsiteX2" fmla="*/ 647426 w 854252"/>
                <a:gd name="connsiteY2" fmla="*/ 0 h 437542"/>
                <a:gd name="connsiteX3" fmla="*/ 854252 w 854252"/>
                <a:gd name="connsiteY3" fmla="*/ 437542 h 437542"/>
                <a:gd name="connsiteX4" fmla="*/ 478973 w 854252"/>
                <a:gd name="connsiteY4" fmla="*/ 437542 h 437542"/>
                <a:gd name="connsiteX5" fmla="*/ 422076 w 854252"/>
                <a:gd name="connsiteY5" fmla="*/ 321778 h 437542"/>
                <a:gd name="connsiteX6" fmla="*/ 365179 w 854252"/>
                <a:gd name="connsiteY6" fmla="*/ 437542 h 437542"/>
                <a:gd name="connsiteX7" fmla="*/ 0 w 854252"/>
                <a:gd name="connsiteY7" fmla="*/ 437542 h 43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4252" h="437542">
                  <a:moveTo>
                    <a:pt x="0" y="437542"/>
                  </a:moveTo>
                  <a:lnTo>
                    <a:pt x="206826" y="0"/>
                  </a:lnTo>
                  <a:lnTo>
                    <a:pt x="647426" y="0"/>
                  </a:lnTo>
                  <a:lnTo>
                    <a:pt x="854252" y="437542"/>
                  </a:lnTo>
                  <a:lnTo>
                    <a:pt x="478973" y="437542"/>
                  </a:lnTo>
                  <a:lnTo>
                    <a:pt x="422076" y="321778"/>
                  </a:lnTo>
                  <a:lnTo>
                    <a:pt x="365179" y="437542"/>
                  </a:lnTo>
                  <a:lnTo>
                    <a:pt x="0" y="437542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7E7CD7FC-96DD-48A9-AECE-121AE9363207}"/>
                </a:ext>
              </a:extLst>
            </p:cNvPr>
            <p:cNvSpPr/>
            <p:nvPr/>
          </p:nvSpPr>
          <p:spPr>
            <a:xfrm rot="5400000">
              <a:off x="9924822" y="5423647"/>
              <a:ext cx="402250" cy="4100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dirty="0"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+</a:t>
              </a:r>
              <a:endParaRPr lang="zh-CN" altLang="en-US" sz="1600" dirty="0">
                <a:latin typeface="Segoe UI Black" panose="020B0A02040204020203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718" name="直接连接符 717">
            <a:extLst>
              <a:ext uri="{FF2B5EF4-FFF2-40B4-BE49-F238E27FC236}">
                <a16:creationId xmlns:a16="http://schemas.microsoft.com/office/drawing/2014/main" id="{35AB4B70-7A10-4AF3-B2B6-402FF0F231CA}"/>
              </a:ext>
            </a:extLst>
          </p:cNvPr>
          <p:cNvCxnSpPr>
            <a:cxnSpLocks/>
          </p:cNvCxnSpPr>
          <p:nvPr/>
        </p:nvCxnSpPr>
        <p:spPr>
          <a:xfrm>
            <a:off x="4154468" y="4617520"/>
            <a:ext cx="741188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" name="直接连接符 718">
            <a:extLst>
              <a:ext uri="{FF2B5EF4-FFF2-40B4-BE49-F238E27FC236}">
                <a16:creationId xmlns:a16="http://schemas.microsoft.com/office/drawing/2014/main" id="{1C2B4CFF-EF30-44A7-96C9-9A75E0BCE205}"/>
              </a:ext>
            </a:extLst>
          </p:cNvPr>
          <p:cNvCxnSpPr>
            <a:cxnSpLocks/>
          </p:cNvCxnSpPr>
          <p:nvPr/>
        </p:nvCxnSpPr>
        <p:spPr>
          <a:xfrm>
            <a:off x="4154127" y="4578068"/>
            <a:ext cx="0" cy="1854832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" name="直接连接符 719">
            <a:extLst>
              <a:ext uri="{FF2B5EF4-FFF2-40B4-BE49-F238E27FC236}">
                <a16:creationId xmlns:a16="http://schemas.microsoft.com/office/drawing/2014/main" id="{F2CBEB53-5550-4F0D-89C1-510BC920FEB5}"/>
              </a:ext>
            </a:extLst>
          </p:cNvPr>
          <p:cNvCxnSpPr>
            <a:cxnSpLocks/>
          </p:cNvCxnSpPr>
          <p:nvPr/>
        </p:nvCxnSpPr>
        <p:spPr>
          <a:xfrm>
            <a:off x="4115300" y="6455664"/>
            <a:ext cx="7161394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1" name="组合 720">
            <a:extLst>
              <a:ext uri="{FF2B5EF4-FFF2-40B4-BE49-F238E27FC236}">
                <a16:creationId xmlns:a16="http://schemas.microsoft.com/office/drawing/2014/main" id="{50703ECD-B5D3-4710-90D8-2E62C5DC5A70}"/>
              </a:ext>
            </a:extLst>
          </p:cNvPr>
          <p:cNvGrpSpPr/>
          <p:nvPr/>
        </p:nvGrpSpPr>
        <p:grpSpPr>
          <a:xfrm>
            <a:off x="4524699" y="2958997"/>
            <a:ext cx="831638" cy="2126778"/>
            <a:chOff x="4526429" y="2958641"/>
            <a:chExt cx="831638" cy="2126778"/>
          </a:xfrm>
        </p:grpSpPr>
        <p:cxnSp>
          <p:nvCxnSpPr>
            <p:cNvPr id="722" name="直接连接符 721">
              <a:extLst>
                <a:ext uri="{FF2B5EF4-FFF2-40B4-BE49-F238E27FC236}">
                  <a16:creationId xmlns:a16="http://schemas.microsoft.com/office/drawing/2014/main" id="{D7400855-7875-4B45-A5CF-9655EB04847E}"/>
                </a:ext>
              </a:extLst>
            </p:cNvPr>
            <p:cNvCxnSpPr>
              <a:cxnSpLocks/>
            </p:cNvCxnSpPr>
            <p:nvPr/>
          </p:nvCxnSpPr>
          <p:spPr>
            <a:xfrm>
              <a:off x="4574878" y="2995725"/>
              <a:ext cx="0" cy="2089694"/>
            </a:xfrm>
            <a:prstGeom prst="line">
              <a:avLst/>
            </a:prstGeom>
            <a:noFill/>
            <a:ln w="28575" cap="sq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23" name="矩形 722">
              <a:extLst>
                <a:ext uri="{FF2B5EF4-FFF2-40B4-BE49-F238E27FC236}">
                  <a16:creationId xmlns:a16="http://schemas.microsoft.com/office/drawing/2014/main" id="{C6C6087D-7361-41D1-B715-80FBB8DE4431}"/>
                </a:ext>
              </a:extLst>
            </p:cNvPr>
            <p:cNvSpPr/>
            <p:nvPr/>
          </p:nvSpPr>
          <p:spPr>
            <a:xfrm>
              <a:off x="4526429" y="2958641"/>
              <a:ext cx="831638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 err="1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InstrType</a:t>
              </a:r>
              <a:endParaRPr lang="zh-CN" altLang="en-US" sz="1327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724" name="直接连接符 723">
            <a:extLst>
              <a:ext uri="{FF2B5EF4-FFF2-40B4-BE49-F238E27FC236}">
                <a16:creationId xmlns:a16="http://schemas.microsoft.com/office/drawing/2014/main" id="{6B011F2B-2294-4FAA-A9D8-80260DC4B9FF}"/>
              </a:ext>
            </a:extLst>
          </p:cNvPr>
          <p:cNvCxnSpPr/>
          <p:nvPr/>
        </p:nvCxnSpPr>
        <p:spPr>
          <a:xfrm>
            <a:off x="10063357" y="3935272"/>
            <a:ext cx="739630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直接连接符 724">
            <a:extLst>
              <a:ext uri="{FF2B5EF4-FFF2-40B4-BE49-F238E27FC236}">
                <a16:creationId xmlns:a16="http://schemas.microsoft.com/office/drawing/2014/main" id="{26A10E0B-0322-4D0D-8B89-9C10E569B5DF}"/>
              </a:ext>
            </a:extLst>
          </p:cNvPr>
          <p:cNvCxnSpPr>
            <a:cxnSpLocks/>
          </p:cNvCxnSpPr>
          <p:nvPr/>
        </p:nvCxnSpPr>
        <p:spPr>
          <a:xfrm>
            <a:off x="2351529" y="3655033"/>
            <a:ext cx="0" cy="1388782"/>
          </a:xfrm>
          <a:prstGeom prst="line">
            <a:avLst/>
          </a:prstGeom>
          <a:noFill/>
          <a:ln w="6350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26" name="直接连接符 725">
            <a:extLst>
              <a:ext uri="{FF2B5EF4-FFF2-40B4-BE49-F238E27FC236}">
                <a16:creationId xmlns:a16="http://schemas.microsoft.com/office/drawing/2014/main" id="{D1FF9E68-7393-450A-854F-12AC52D246FA}"/>
              </a:ext>
            </a:extLst>
          </p:cNvPr>
          <p:cNvCxnSpPr>
            <a:cxnSpLocks/>
          </p:cNvCxnSpPr>
          <p:nvPr/>
        </p:nvCxnSpPr>
        <p:spPr>
          <a:xfrm>
            <a:off x="2202194" y="3643729"/>
            <a:ext cx="325285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直接连接符 726">
            <a:extLst>
              <a:ext uri="{FF2B5EF4-FFF2-40B4-BE49-F238E27FC236}">
                <a16:creationId xmlns:a16="http://schemas.microsoft.com/office/drawing/2014/main" id="{59F66EFA-8A5D-413B-83EA-4981188F4EE8}"/>
              </a:ext>
            </a:extLst>
          </p:cNvPr>
          <p:cNvCxnSpPr>
            <a:cxnSpLocks/>
          </p:cNvCxnSpPr>
          <p:nvPr/>
        </p:nvCxnSpPr>
        <p:spPr>
          <a:xfrm>
            <a:off x="11239335" y="3767211"/>
            <a:ext cx="0" cy="2683994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直接连接符 727">
            <a:extLst>
              <a:ext uri="{FF2B5EF4-FFF2-40B4-BE49-F238E27FC236}">
                <a16:creationId xmlns:a16="http://schemas.microsoft.com/office/drawing/2014/main" id="{40DD1BCD-BB78-4052-9B31-ACF7E72FE3E5}"/>
              </a:ext>
            </a:extLst>
          </p:cNvPr>
          <p:cNvCxnSpPr>
            <a:cxnSpLocks/>
          </p:cNvCxnSpPr>
          <p:nvPr/>
        </p:nvCxnSpPr>
        <p:spPr>
          <a:xfrm>
            <a:off x="8158587" y="3936044"/>
            <a:ext cx="1160567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直接连接符 728">
            <a:extLst>
              <a:ext uri="{FF2B5EF4-FFF2-40B4-BE49-F238E27FC236}">
                <a16:creationId xmlns:a16="http://schemas.microsoft.com/office/drawing/2014/main" id="{AB23A010-0238-40E3-9C25-10A5F6B696E8}"/>
              </a:ext>
            </a:extLst>
          </p:cNvPr>
          <p:cNvCxnSpPr/>
          <p:nvPr/>
        </p:nvCxnSpPr>
        <p:spPr>
          <a:xfrm>
            <a:off x="6238410" y="3659326"/>
            <a:ext cx="1476815" cy="1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0" name="组合 729">
            <a:extLst>
              <a:ext uri="{FF2B5EF4-FFF2-40B4-BE49-F238E27FC236}">
                <a16:creationId xmlns:a16="http://schemas.microsoft.com/office/drawing/2014/main" id="{D49C7AF8-3830-4266-A7F2-A390561E0135}"/>
              </a:ext>
            </a:extLst>
          </p:cNvPr>
          <p:cNvGrpSpPr/>
          <p:nvPr/>
        </p:nvGrpSpPr>
        <p:grpSpPr>
          <a:xfrm>
            <a:off x="1266579" y="3498498"/>
            <a:ext cx="211006" cy="1776964"/>
            <a:chOff x="1268309" y="3498142"/>
            <a:chExt cx="211006" cy="1776964"/>
          </a:xfrm>
        </p:grpSpPr>
        <p:cxnSp>
          <p:nvCxnSpPr>
            <p:cNvPr id="731" name="直接连接符 730">
              <a:extLst>
                <a:ext uri="{FF2B5EF4-FFF2-40B4-BE49-F238E27FC236}">
                  <a16:creationId xmlns:a16="http://schemas.microsoft.com/office/drawing/2014/main" id="{261CCA50-5BE3-41BB-8323-FA590A61487A}"/>
                </a:ext>
              </a:extLst>
            </p:cNvPr>
            <p:cNvCxnSpPr>
              <a:cxnSpLocks/>
            </p:cNvCxnSpPr>
            <p:nvPr/>
          </p:nvCxnSpPr>
          <p:spPr>
            <a:xfrm>
              <a:off x="1268309" y="3498142"/>
              <a:ext cx="0" cy="1776964"/>
            </a:xfrm>
            <a:prstGeom prst="line">
              <a:avLst/>
            </a:prstGeom>
            <a:noFill/>
            <a:ln w="6350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2" name="直接连接符 731">
              <a:extLst>
                <a:ext uri="{FF2B5EF4-FFF2-40B4-BE49-F238E27FC236}">
                  <a16:creationId xmlns:a16="http://schemas.microsoft.com/office/drawing/2014/main" id="{FDD39E31-1FA9-4DB9-AA8A-0D4290DF8D86}"/>
                </a:ext>
              </a:extLst>
            </p:cNvPr>
            <p:cNvCxnSpPr/>
            <p:nvPr/>
          </p:nvCxnSpPr>
          <p:spPr>
            <a:xfrm>
              <a:off x="1274492" y="3498142"/>
              <a:ext cx="204823" cy="0"/>
            </a:xfrm>
            <a:prstGeom prst="line">
              <a:avLst/>
            </a:prstGeom>
            <a:noFill/>
            <a:ln w="6350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733" name="直接连接符 732">
            <a:extLst>
              <a:ext uri="{FF2B5EF4-FFF2-40B4-BE49-F238E27FC236}">
                <a16:creationId xmlns:a16="http://schemas.microsoft.com/office/drawing/2014/main" id="{4DAB6722-E75C-4B3D-A66A-8B82D949E3BD}"/>
              </a:ext>
            </a:extLst>
          </p:cNvPr>
          <p:cNvCxnSpPr/>
          <p:nvPr/>
        </p:nvCxnSpPr>
        <p:spPr>
          <a:xfrm>
            <a:off x="6808385" y="4324426"/>
            <a:ext cx="270511" cy="0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34" name="直接连接符 733">
            <a:extLst>
              <a:ext uri="{FF2B5EF4-FFF2-40B4-BE49-F238E27FC236}">
                <a16:creationId xmlns:a16="http://schemas.microsoft.com/office/drawing/2014/main" id="{80E73463-2F9E-4536-9137-3F0E270ADBD7}"/>
              </a:ext>
            </a:extLst>
          </p:cNvPr>
          <p:cNvCxnSpPr>
            <a:cxnSpLocks/>
          </p:cNvCxnSpPr>
          <p:nvPr/>
        </p:nvCxnSpPr>
        <p:spPr>
          <a:xfrm flipV="1">
            <a:off x="7298686" y="4160216"/>
            <a:ext cx="438559" cy="3344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5" name="组合 734">
            <a:extLst>
              <a:ext uri="{FF2B5EF4-FFF2-40B4-BE49-F238E27FC236}">
                <a16:creationId xmlns:a16="http://schemas.microsoft.com/office/drawing/2014/main" id="{71A9BD00-619B-4770-B0E7-B8FD667D1B05}"/>
              </a:ext>
            </a:extLst>
          </p:cNvPr>
          <p:cNvGrpSpPr/>
          <p:nvPr/>
        </p:nvGrpSpPr>
        <p:grpSpPr>
          <a:xfrm>
            <a:off x="4871481" y="1533052"/>
            <a:ext cx="6010496" cy="2096093"/>
            <a:chOff x="4873211" y="1532696"/>
            <a:chExt cx="6010496" cy="2096093"/>
          </a:xfrm>
        </p:grpSpPr>
        <p:grpSp>
          <p:nvGrpSpPr>
            <p:cNvPr id="736" name="组合 735">
              <a:extLst>
                <a:ext uri="{FF2B5EF4-FFF2-40B4-BE49-F238E27FC236}">
                  <a16:creationId xmlns:a16="http://schemas.microsoft.com/office/drawing/2014/main" id="{FE5063A5-C854-48E5-9247-051E54C6408B}"/>
                </a:ext>
              </a:extLst>
            </p:cNvPr>
            <p:cNvGrpSpPr/>
            <p:nvPr/>
          </p:nvGrpSpPr>
          <p:grpSpPr>
            <a:xfrm>
              <a:off x="4877301" y="1779024"/>
              <a:ext cx="6006406" cy="1849765"/>
              <a:chOff x="5039741" y="3208161"/>
              <a:chExt cx="597546" cy="457491"/>
            </a:xfrm>
          </p:grpSpPr>
          <p:cxnSp>
            <p:nvCxnSpPr>
              <p:cNvPr id="738" name="直接连接符 737">
                <a:extLst>
                  <a:ext uri="{FF2B5EF4-FFF2-40B4-BE49-F238E27FC236}">
                    <a16:creationId xmlns:a16="http://schemas.microsoft.com/office/drawing/2014/main" id="{863A2709-2A11-43F9-87E7-10C1FD1ABA0A}"/>
                  </a:ext>
                </a:extLst>
              </p:cNvPr>
              <p:cNvCxnSpPr/>
              <p:nvPr/>
            </p:nvCxnSpPr>
            <p:spPr>
              <a:xfrm>
                <a:off x="5637287" y="3208161"/>
                <a:ext cx="0" cy="457491"/>
              </a:xfrm>
              <a:prstGeom prst="line">
                <a:avLst/>
              </a:prstGeom>
              <a:noFill/>
              <a:ln w="28575" cap="sq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9" name="直接连接符 738">
                <a:extLst>
                  <a:ext uri="{FF2B5EF4-FFF2-40B4-BE49-F238E27FC236}">
                    <a16:creationId xmlns:a16="http://schemas.microsoft.com/office/drawing/2014/main" id="{C2CAA1B8-FE0C-4395-9CA9-4E0389E727B7}"/>
                  </a:ext>
                </a:extLst>
              </p:cNvPr>
              <p:cNvCxnSpPr/>
              <p:nvPr/>
            </p:nvCxnSpPr>
            <p:spPr>
              <a:xfrm>
                <a:off x="5039741" y="3208161"/>
                <a:ext cx="597546" cy="0"/>
              </a:xfrm>
              <a:prstGeom prst="line">
                <a:avLst/>
              </a:prstGeom>
              <a:noFill/>
              <a:ln w="28575" cap="sq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37" name="矩形 736">
              <a:extLst>
                <a:ext uri="{FF2B5EF4-FFF2-40B4-BE49-F238E27FC236}">
                  <a16:creationId xmlns:a16="http://schemas.microsoft.com/office/drawing/2014/main" id="{8775BFD7-5AEB-43C2-9D05-F2018FDD500B}"/>
                </a:ext>
              </a:extLst>
            </p:cNvPr>
            <p:cNvSpPr/>
            <p:nvPr/>
          </p:nvSpPr>
          <p:spPr>
            <a:xfrm>
              <a:off x="4873211" y="1532696"/>
              <a:ext cx="949299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 err="1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MemtoReg</a:t>
              </a:r>
              <a:endParaRPr lang="zh-CN" altLang="en-US" sz="1327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40" name="组合 739">
            <a:extLst>
              <a:ext uri="{FF2B5EF4-FFF2-40B4-BE49-F238E27FC236}">
                <a16:creationId xmlns:a16="http://schemas.microsoft.com/office/drawing/2014/main" id="{0F3D41F0-4EF0-4CDF-A320-5E5EFA57E1FD}"/>
              </a:ext>
            </a:extLst>
          </p:cNvPr>
          <p:cNvGrpSpPr/>
          <p:nvPr/>
        </p:nvGrpSpPr>
        <p:grpSpPr>
          <a:xfrm>
            <a:off x="4871481" y="2161390"/>
            <a:ext cx="3060091" cy="1388582"/>
            <a:chOff x="4873211" y="2161034"/>
            <a:chExt cx="3060091" cy="1388582"/>
          </a:xfrm>
        </p:grpSpPr>
        <p:grpSp>
          <p:nvGrpSpPr>
            <p:cNvPr id="741" name="组合 740">
              <a:extLst>
                <a:ext uri="{FF2B5EF4-FFF2-40B4-BE49-F238E27FC236}">
                  <a16:creationId xmlns:a16="http://schemas.microsoft.com/office/drawing/2014/main" id="{35E848A3-375E-46C5-BF11-0D2631D95339}"/>
                </a:ext>
              </a:extLst>
            </p:cNvPr>
            <p:cNvGrpSpPr/>
            <p:nvPr/>
          </p:nvGrpSpPr>
          <p:grpSpPr>
            <a:xfrm>
              <a:off x="4873362" y="2412581"/>
              <a:ext cx="3059940" cy="1137035"/>
              <a:chOff x="5039741" y="3208161"/>
              <a:chExt cx="597546" cy="457491"/>
            </a:xfrm>
          </p:grpSpPr>
          <p:cxnSp>
            <p:nvCxnSpPr>
              <p:cNvPr id="743" name="直接连接符 742">
                <a:extLst>
                  <a:ext uri="{FF2B5EF4-FFF2-40B4-BE49-F238E27FC236}">
                    <a16:creationId xmlns:a16="http://schemas.microsoft.com/office/drawing/2014/main" id="{382C2FBB-538E-453F-BB28-FD06A22EAB21}"/>
                  </a:ext>
                </a:extLst>
              </p:cNvPr>
              <p:cNvCxnSpPr/>
              <p:nvPr/>
            </p:nvCxnSpPr>
            <p:spPr>
              <a:xfrm>
                <a:off x="5637287" y="3208161"/>
                <a:ext cx="0" cy="457491"/>
              </a:xfrm>
              <a:prstGeom prst="line">
                <a:avLst/>
              </a:prstGeom>
              <a:noFill/>
              <a:ln w="28575" cap="sq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4" name="直接连接符 743">
                <a:extLst>
                  <a:ext uri="{FF2B5EF4-FFF2-40B4-BE49-F238E27FC236}">
                    <a16:creationId xmlns:a16="http://schemas.microsoft.com/office/drawing/2014/main" id="{060C55C3-2E92-4ABE-B2BF-B92211610D9F}"/>
                  </a:ext>
                </a:extLst>
              </p:cNvPr>
              <p:cNvCxnSpPr/>
              <p:nvPr/>
            </p:nvCxnSpPr>
            <p:spPr>
              <a:xfrm>
                <a:off x="5039741" y="3208161"/>
                <a:ext cx="597546" cy="0"/>
              </a:xfrm>
              <a:prstGeom prst="line">
                <a:avLst/>
              </a:prstGeom>
              <a:noFill/>
              <a:ln w="28575" cap="sq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42" name="矩形 741">
              <a:extLst>
                <a:ext uri="{FF2B5EF4-FFF2-40B4-BE49-F238E27FC236}">
                  <a16:creationId xmlns:a16="http://schemas.microsoft.com/office/drawing/2014/main" id="{850F7E7F-2CC6-4FBF-ABEB-3AC1BE867AED}"/>
                </a:ext>
              </a:extLst>
            </p:cNvPr>
            <p:cNvSpPr/>
            <p:nvPr/>
          </p:nvSpPr>
          <p:spPr>
            <a:xfrm>
              <a:off x="4873211" y="2161034"/>
              <a:ext cx="657552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 err="1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AluOP</a:t>
              </a:r>
              <a:endParaRPr lang="zh-CN" altLang="en-US" sz="1327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45" name="组合 744">
            <a:extLst>
              <a:ext uri="{FF2B5EF4-FFF2-40B4-BE49-F238E27FC236}">
                <a16:creationId xmlns:a16="http://schemas.microsoft.com/office/drawing/2014/main" id="{255888F3-AD47-491D-A028-5C1AA5E78CCD}"/>
              </a:ext>
            </a:extLst>
          </p:cNvPr>
          <p:cNvGrpSpPr/>
          <p:nvPr/>
        </p:nvGrpSpPr>
        <p:grpSpPr>
          <a:xfrm>
            <a:off x="4871481" y="2591194"/>
            <a:ext cx="836704" cy="702351"/>
            <a:chOff x="4873211" y="2590838"/>
            <a:chExt cx="836704" cy="702351"/>
          </a:xfrm>
        </p:grpSpPr>
        <p:grpSp>
          <p:nvGrpSpPr>
            <p:cNvPr id="746" name="组合 745">
              <a:extLst>
                <a:ext uri="{FF2B5EF4-FFF2-40B4-BE49-F238E27FC236}">
                  <a16:creationId xmlns:a16="http://schemas.microsoft.com/office/drawing/2014/main" id="{BD63C74F-F25A-4F21-AF1B-6B85868828D3}"/>
                </a:ext>
              </a:extLst>
            </p:cNvPr>
            <p:cNvGrpSpPr/>
            <p:nvPr/>
          </p:nvGrpSpPr>
          <p:grpSpPr>
            <a:xfrm>
              <a:off x="4894828" y="2843029"/>
              <a:ext cx="705542" cy="450160"/>
              <a:chOff x="5039741" y="3208161"/>
              <a:chExt cx="597546" cy="457491"/>
            </a:xfrm>
          </p:grpSpPr>
          <p:cxnSp>
            <p:nvCxnSpPr>
              <p:cNvPr id="748" name="直接连接符 747">
                <a:extLst>
                  <a:ext uri="{FF2B5EF4-FFF2-40B4-BE49-F238E27FC236}">
                    <a16:creationId xmlns:a16="http://schemas.microsoft.com/office/drawing/2014/main" id="{8D5165F9-FE4B-476A-88F6-65D152584846}"/>
                  </a:ext>
                </a:extLst>
              </p:cNvPr>
              <p:cNvCxnSpPr/>
              <p:nvPr/>
            </p:nvCxnSpPr>
            <p:spPr>
              <a:xfrm>
                <a:off x="5637287" y="3208161"/>
                <a:ext cx="0" cy="457491"/>
              </a:xfrm>
              <a:prstGeom prst="line">
                <a:avLst/>
              </a:prstGeom>
              <a:noFill/>
              <a:ln w="28575" cap="sq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9" name="直接连接符 748">
                <a:extLst>
                  <a:ext uri="{FF2B5EF4-FFF2-40B4-BE49-F238E27FC236}">
                    <a16:creationId xmlns:a16="http://schemas.microsoft.com/office/drawing/2014/main" id="{94EBC8D8-C4D4-4A85-A7B2-1E290AD4E09F}"/>
                  </a:ext>
                </a:extLst>
              </p:cNvPr>
              <p:cNvCxnSpPr/>
              <p:nvPr/>
            </p:nvCxnSpPr>
            <p:spPr>
              <a:xfrm>
                <a:off x="5039741" y="3208161"/>
                <a:ext cx="597546" cy="0"/>
              </a:xfrm>
              <a:prstGeom prst="line">
                <a:avLst/>
              </a:prstGeom>
              <a:noFill/>
              <a:ln w="28575" cap="sq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47" name="矩形 746">
              <a:extLst>
                <a:ext uri="{FF2B5EF4-FFF2-40B4-BE49-F238E27FC236}">
                  <a16:creationId xmlns:a16="http://schemas.microsoft.com/office/drawing/2014/main" id="{AEE0555B-C445-4525-BE81-F85803AF7AC1}"/>
                </a:ext>
              </a:extLst>
            </p:cNvPr>
            <p:cNvSpPr/>
            <p:nvPr/>
          </p:nvSpPr>
          <p:spPr>
            <a:xfrm>
              <a:off x="4873211" y="2590838"/>
              <a:ext cx="836704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 err="1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RegWrite</a:t>
              </a:r>
              <a:endParaRPr lang="zh-CN" altLang="en-US" sz="1327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53" name="组合 752">
            <a:extLst>
              <a:ext uri="{FF2B5EF4-FFF2-40B4-BE49-F238E27FC236}">
                <a16:creationId xmlns:a16="http://schemas.microsoft.com/office/drawing/2014/main" id="{6746230E-E68C-4252-888B-AC17DAA1E0E4}"/>
              </a:ext>
            </a:extLst>
          </p:cNvPr>
          <p:cNvGrpSpPr/>
          <p:nvPr/>
        </p:nvGrpSpPr>
        <p:grpSpPr>
          <a:xfrm>
            <a:off x="7034163" y="3914677"/>
            <a:ext cx="270776" cy="505805"/>
            <a:chOff x="7035893" y="3914321"/>
            <a:chExt cx="270776" cy="505805"/>
          </a:xfrm>
        </p:grpSpPr>
        <p:sp>
          <p:nvSpPr>
            <p:cNvPr id="754" name="流程图: 手动操作 753">
              <a:extLst>
                <a:ext uri="{FF2B5EF4-FFF2-40B4-BE49-F238E27FC236}">
                  <a16:creationId xmlns:a16="http://schemas.microsoft.com/office/drawing/2014/main" id="{3D5324A0-D7B0-45A0-8A00-876DD333CBD7}"/>
                </a:ext>
              </a:extLst>
            </p:cNvPr>
            <p:cNvSpPr/>
            <p:nvPr/>
          </p:nvSpPr>
          <p:spPr>
            <a:xfrm rot="16200000">
              <a:off x="6946384" y="4059841"/>
              <a:ext cx="505805" cy="214765"/>
            </a:xfrm>
            <a:prstGeom prst="flowChartManualOperation">
              <a:avLst/>
            </a:prstGeom>
            <a:solidFill>
              <a:srgbClr val="FFFF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755" name="矩形 754">
              <a:extLst>
                <a:ext uri="{FF2B5EF4-FFF2-40B4-BE49-F238E27FC236}">
                  <a16:creationId xmlns:a16="http://schemas.microsoft.com/office/drawing/2014/main" id="{DF247E0A-25CF-4C58-946E-6C83A4B37123}"/>
                </a:ext>
              </a:extLst>
            </p:cNvPr>
            <p:cNvSpPr/>
            <p:nvPr/>
          </p:nvSpPr>
          <p:spPr>
            <a:xfrm>
              <a:off x="7035893" y="3917424"/>
              <a:ext cx="269626" cy="500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56" name="组合 755">
            <a:extLst>
              <a:ext uri="{FF2B5EF4-FFF2-40B4-BE49-F238E27FC236}">
                <a16:creationId xmlns:a16="http://schemas.microsoft.com/office/drawing/2014/main" id="{816ADED7-06B1-49E6-A1EB-21ACB2F50786}"/>
              </a:ext>
            </a:extLst>
          </p:cNvPr>
          <p:cNvGrpSpPr/>
          <p:nvPr/>
        </p:nvGrpSpPr>
        <p:grpSpPr>
          <a:xfrm>
            <a:off x="10748558" y="3570462"/>
            <a:ext cx="269626" cy="519494"/>
            <a:chOff x="10750288" y="3570106"/>
            <a:chExt cx="269626" cy="519494"/>
          </a:xfrm>
        </p:grpSpPr>
        <p:sp>
          <p:nvSpPr>
            <p:cNvPr id="757" name="流程图: 手动操作 756">
              <a:extLst>
                <a:ext uri="{FF2B5EF4-FFF2-40B4-BE49-F238E27FC236}">
                  <a16:creationId xmlns:a16="http://schemas.microsoft.com/office/drawing/2014/main" id="{8A4C28EB-ED14-4A98-B922-85D5B9D50C93}"/>
                </a:ext>
              </a:extLst>
            </p:cNvPr>
            <p:cNvSpPr/>
            <p:nvPr/>
          </p:nvSpPr>
          <p:spPr>
            <a:xfrm rot="16200000">
              <a:off x="10659197" y="3715626"/>
              <a:ext cx="505805" cy="214765"/>
            </a:xfrm>
            <a:prstGeom prst="flowChartManualOperation">
              <a:avLst/>
            </a:prstGeom>
            <a:solidFill>
              <a:srgbClr val="FFFF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758" name="矩形 757">
              <a:extLst>
                <a:ext uri="{FF2B5EF4-FFF2-40B4-BE49-F238E27FC236}">
                  <a16:creationId xmlns:a16="http://schemas.microsoft.com/office/drawing/2014/main" id="{8503158C-64AF-48B3-B397-29C0A9EAF5FE}"/>
                </a:ext>
              </a:extLst>
            </p:cNvPr>
            <p:cNvSpPr/>
            <p:nvPr/>
          </p:nvSpPr>
          <p:spPr>
            <a:xfrm>
              <a:off x="10750288" y="3588822"/>
              <a:ext cx="269626" cy="500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59" name="组合 758">
            <a:extLst>
              <a:ext uri="{FF2B5EF4-FFF2-40B4-BE49-F238E27FC236}">
                <a16:creationId xmlns:a16="http://schemas.microsoft.com/office/drawing/2014/main" id="{56C0616D-7B5B-4D1C-9544-B02A0C59E05D}"/>
              </a:ext>
            </a:extLst>
          </p:cNvPr>
          <p:cNvGrpSpPr/>
          <p:nvPr/>
        </p:nvGrpSpPr>
        <p:grpSpPr>
          <a:xfrm>
            <a:off x="9257108" y="3361081"/>
            <a:ext cx="869365" cy="1361582"/>
            <a:chOff x="2106940" y="3477998"/>
            <a:chExt cx="952529" cy="1491834"/>
          </a:xfrm>
        </p:grpSpPr>
        <p:sp>
          <p:nvSpPr>
            <p:cNvPr id="760" name="矩形 759">
              <a:extLst>
                <a:ext uri="{FF2B5EF4-FFF2-40B4-BE49-F238E27FC236}">
                  <a16:creationId xmlns:a16="http://schemas.microsoft.com/office/drawing/2014/main" id="{ACFCB334-3AD8-431A-A2D8-4EFEA92DD9E3}"/>
                </a:ext>
              </a:extLst>
            </p:cNvPr>
            <p:cNvSpPr/>
            <p:nvPr/>
          </p:nvSpPr>
          <p:spPr>
            <a:xfrm>
              <a:off x="2162583" y="3477998"/>
              <a:ext cx="828902" cy="1491834"/>
            </a:xfrm>
            <a:prstGeom prst="rect">
              <a:avLst/>
            </a:prstGeom>
            <a:solidFill>
              <a:srgbClr val="79F5F9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 dirty="0"/>
            </a:p>
          </p:txBody>
        </p:sp>
        <p:sp>
          <p:nvSpPr>
            <p:cNvPr id="761" name="矩形 760">
              <a:extLst>
                <a:ext uri="{FF2B5EF4-FFF2-40B4-BE49-F238E27FC236}">
                  <a16:creationId xmlns:a16="http://schemas.microsoft.com/office/drawing/2014/main" id="{F278CF0F-7203-41C7-83F8-034067A001FC}"/>
                </a:ext>
              </a:extLst>
            </p:cNvPr>
            <p:cNvSpPr/>
            <p:nvPr/>
          </p:nvSpPr>
          <p:spPr>
            <a:xfrm>
              <a:off x="2317534" y="3480984"/>
              <a:ext cx="492129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2" name="矩形 761">
              <a:extLst>
                <a:ext uri="{FF2B5EF4-FFF2-40B4-BE49-F238E27FC236}">
                  <a16:creationId xmlns:a16="http://schemas.microsoft.com/office/drawing/2014/main" id="{9984AF58-625E-4DA7-BBBF-C5A6A82C84E8}"/>
                </a:ext>
              </a:extLst>
            </p:cNvPr>
            <p:cNvSpPr/>
            <p:nvPr/>
          </p:nvSpPr>
          <p:spPr>
            <a:xfrm>
              <a:off x="2597199" y="3861428"/>
              <a:ext cx="462270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3" name="矩形 762">
              <a:extLst>
                <a:ext uri="{FF2B5EF4-FFF2-40B4-BE49-F238E27FC236}">
                  <a16:creationId xmlns:a16="http://schemas.microsoft.com/office/drawing/2014/main" id="{6F6C7C6A-FF17-42C0-B61B-8ACF6E5E3F92}"/>
                </a:ext>
              </a:extLst>
            </p:cNvPr>
            <p:cNvSpPr/>
            <p:nvPr/>
          </p:nvSpPr>
          <p:spPr>
            <a:xfrm>
              <a:off x="2146656" y="3834566"/>
              <a:ext cx="337571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4" name="矩形 763">
              <a:extLst>
                <a:ext uri="{FF2B5EF4-FFF2-40B4-BE49-F238E27FC236}">
                  <a16:creationId xmlns:a16="http://schemas.microsoft.com/office/drawing/2014/main" id="{11532D30-915D-4BE7-9503-EDCADC6CE162}"/>
                </a:ext>
              </a:extLst>
            </p:cNvPr>
            <p:cNvSpPr/>
            <p:nvPr/>
          </p:nvSpPr>
          <p:spPr>
            <a:xfrm>
              <a:off x="2182706" y="4068361"/>
              <a:ext cx="760851" cy="5486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77"/>
              <a:r>
                <a:rPr lang="zh-CN" altLang="en-US" sz="1327" b="1" kern="0" dirty="0">
                  <a:latin typeface="微软雅黑"/>
                  <a:ea typeface="微软雅黑"/>
                </a:rPr>
                <a:t>数据</a:t>
              </a:r>
              <a:endParaRPr lang="en-US" altLang="zh-CN" sz="1327" b="1" kern="0" dirty="0">
                <a:latin typeface="微软雅黑"/>
                <a:ea typeface="微软雅黑"/>
              </a:endParaRPr>
            </a:p>
            <a:p>
              <a:pPr algn="ctr" defTabSz="914277"/>
              <a:r>
                <a:rPr lang="zh-CN" altLang="en-US" sz="1327" b="1" kern="0" dirty="0">
                  <a:latin typeface="微软雅黑"/>
                  <a:ea typeface="微软雅黑"/>
                </a:rPr>
                <a:t>存储器</a:t>
              </a:r>
            </a:p>
          </p:txBody>
        </p:sp>
        <p:sp>
          <p:nvSpPr>
            <p:cNvPr id="765" name="矩形 764">
              <a:extLst>
                <a:ext uri="{FF2B5EF4-FFF2-40B4-BE49-F238E27FC236}">
                  <a16:creationId xmlns:a16="http://schemas.microsoft.com/office/drawing/2014/main" id="{CAD96253-C307-4EE6-8CC6-58C780D475A3}"/>
                </a:ext>
              </a:extLst>
            </p:cNvPr>
            <p:cNvSpPr/>
            <p:nvPr/>
          </p:nvSpPr>
          <p:spPr>
            <a:xfrm>
              <a:off x="2106940" y="4556521"/>
              <a:ext cx="513205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780" name="直接连接符 779">
            <a:extLst>
              <a:ext uri="{FF2B5EF4-FFF2-40B4-BE49-F238E27FC236}">
                <a16:creationId xmlns:a16="http://schemas.microsoft.com/office/drawing/2014/main" id="{F0AAB0A2-ABC5-4D06-B0FB-ADB8F7CDEABB}"/>
              </a:ext>
            </a:extLst>
          </p:cNvPr>
          <p:cNvCxnSpPr/>
          <p:nvPr/>
        </p:nvCxnSpPr>
        <p:spPr>
          <a:xfrm>
            <a:off x="3898038" y="3659493"/>
            <a:ext cx="1004244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6" name="组合 785">
            <a:extLst>
              <a:ext uri="{FF2B5EF4-FFF2-40B4-BE49-F238E27FC236}">
                <a16:creationId xmlns:a16="http://schemas.microsoft.com/office/drawing/2014/main" id="{CEAB0D4C-7FB0-4AB9-A073-447703975E17}"/>
              </a:ext>
            </a:extLst>
          </p:cNvPr>
          <p:cNvGrpSpPr/>
          <p:nvPr/>
        </p:nvGrpSpPr>
        <p:grpSpPr>
          <a:xfrm>
            <a:off x="1958058" y="3424813"/>
            <a:ext cx="239223" cy="429550"/>
            <a:chOff x="1959788" y="3424457"/>
            <a:chExt cx="239223" cy="429550"/>
          </a:xfrm>
        </p:grpSpPr>
        <p:sp>
          <p:nvSpPr>
            <p:cNvPr id="787" name="矩形 786">
              <a:extLst>
                <a:ext uri="{FF2B5EF4-FFF2-40B4-BE49-F238E27FC236}">
                  <a16:creationId xmlns:a16="http://schemas.microsoft.com/office/drawing/2014/main" id="{BAC14092-3B5B-4136-AB8A-0820D4C13BB2}"/>
                </a:ext>
              </a:extLst>
            </p:cNvPr>
            <p:cNvSpPr/>
            <p:nvPr/>
          </p:nvSpPr>
          <p:spPr>
            <a:xfrm>
              <a:off x="1959788" y="3424457"/>
              <a:ext cx="239223" cy="429550"/>
            </a:xfrm>
            <a:prstGeom prst="rect">
              <a:avLst/>
            </a:prstGeom>
            <a:solidFill>
              <a:srgbClr val="59B2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788" name="等腰三角形 787">
              <a:extLst>
                <a:ext uri="{FF2B5EF4-FFF2-40B4-BE49-F238E27FC236}">
                  <a16:creationId xmlns:a16="http://schemas.microsoft.com/office/drawing/2014/main" id="{451F3A44-4DB1-4C51-9C99-680114381386}"/>
                </a:ext>
              </a:extLst>
            </p:cNvPr>
            <p:cNvSpPr/>
            <p:nvPr/>
          </p:nvSpPr>
          <p:spPr>
            <a:xfrm>
              <a:off x="1977124" y="3736555"/>
              <a:ext cx="205961" cy="115779"/>
            </a:xfrm>
            <a:prstGeom prst="triangle">
              <a:avLst/>
            </a:prstGeom>
            <a:solidFill>
              <a:srgbClr val="59B2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</p:grpSp>
      <p:cxnSp>
        <p:nvCxnSpPr>
          <p:cNvPr id="789" name="直接连接符 788">
            <a:extLst>
              <a:ext uri="{FF2B5EF4-FFF2-40B4-BE49-F238E27FC236}">
                <a16:creationId xmlns:a16="http://schemas.microsoft.com/office/drawing/2014/main" id="{E12B6B51-A7BF-4FC4-8687-358CC8DB8F4D}"/>
              </a:ext>
            </a:extLst>
          </p:cNvPr>
          <p:cNvCxnSpPr/>
          <p:nvPr/>
        </p:nvCxnSpPr>
        <p:spPr>
          <a:xfrm>
            <a:off x="3380722" y="3658087"/>
            <a:ext cx="517316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直接连接符 789">
            <a:extLst>
              <a:ext uri="{FF2B5EF4-FFF2-40B4-BE49-F238E27FC236}">
                <a16:creationId xmlns:a16="http://schemas.microsoft.com/office/drawing/2014/main" id="{FD5EEABE-A562-4E64-9E55-2CECE8BAF643}"/>
              </a:ext>
            </a:extLst>
          </p:cNvPr>
          <p:cNvCxnSpPr/>
          <p:nvPr/>
        </p:nvCxnSpPr>
        <p:spPr>
          <a:xfrm>
            <a:off x="3898038" y="4283626"/>
            <a:ext cx="1004244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直接连接符 790">
            <a:extLst>
              <a:ext uri="{FF2B5EF4-FFF2-40B4-BE49-F238E27FC236}">
                <a16:creationId xmlns:a16="http://schemas.microsoft.com/office/drawing/2014/main" id="{3AB3B711-8DAA-4B7A-B2C3-2F721E6CF7BA}"/>
              </a:ext>
            </a:extLst>
          </p:cNvPr>
          <p:cNvCxnSpPr>
            <a:cxnSpLocks/>
          </p:cNvCxnSpPr>
          <p:nvPr/>
        </p:nvCxnSpPr>
        <p:spPr>
          <a:xfrm>
            <a:off x="3907639" y="3663555"/>
            <a:ext cx="0" cy="1586957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92" name="组合 791">
            <a:extLst>
              <a:ext uri="{FF2B5EF4-FFF2-40B4-BE49-F238E27FC236}">
                <a16:creationId xmlns:a16="http://schemas.microsoft.com/office/drawing/2014/main" id="{717EC0E4-8969-435A-A82F-3309BB22710A}"/>
              </a:ext>
            </a:extLst>
          </p:cNvPr>
          <p:cNvGrpSpPr/>
          <p:nvPr/>
        </p:nvGrpSpPr>
        <p:grpSpPr>
          <a:xfrm>
            <a:off x="4884381" y="3258379"/>
            <a:ext cx="1434620" cy="1667444"/>
            <a:chOff x="4886111" y="3258023"/>
            <a:chExt cx="1434620" cy="1667444"/>
          </a:xfrm>
        </p:grpSpPr>
        <p:sp>
          <p:nvSpPr>
            <p:cNvPr id="793" name="矩形 792">
              <a:extLst>
                <a:ext uri="{FF2B5EF4-FFF2-40B4-BE49-F238E27FC236}">
                  <a16:creationId xmlns:a16="http://schemas.microsoft.com/office/drawing/2014/main" id="{B2D2914C-CA3D-4E8F-BE04-40E3C1B9C5A8}"/>
                </a:ext>
              </a:extLst>
            </p:cNvPr>
            <p:cNvSpPr/>
            <p:nvPr/>
          </p:nvSpPr>
          <p:spPr>
            <a:xfrm>
              <a:off x="5249107" y="4240539"/>
              <a:ext cx="864340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77">
                <a:defRPr/>
              </a:pPr>
              <a:r>
                <a:rPr lang="zh-CN" altLang="en-US" sz="1327" b="1" kern="0" dirty="0">
                  <a:solidFill>
                    <a:srgbClr val="000000"/>
                  </a:solidFill>
                  <a:latin typeface="微软雅黑"/>
                  <a:ea typeface="微软雅黑"/>
                </a:rPr>
                <a:t>寄存器堆</a:t>
              </a:r>
            </a:p>
          </p:txBody>
        </p:sp>
        <p:grpSp>
          <p:nvGrpSpPr>
            <p:cNvPr id="794" name="组合 793">
              <a:extLst>
                <a:ext uri="{FF2B5EF4-FFF2-40B4-BE49-F238E27FC236}">
                  <a16:creationId xmlns:a16="http://schemas.microsoft.com/office/drawing/2014/main" id="{CC13E476-366A-476D-8AD0-A5AD05412A40}"/>
                </a:ext>
              </a:extLst>
            </p:cNvPr>
            <p:cNvGrpSpPr/>
            <p:nvPr/>
          </p:nvGrpSpPr>
          <p:grpSpPr>
            <a:xfrm>
              <a:off x="5449195" y="4709154"/>
              <a:ext cx="205962" cy="216313"/>
              <a:chOff x="1994241" y="4285666"/>
              <a:chExt cx="217225" cy="228142"/>
            </a:xfrm>
            <a:solidFill>
              <a:srgbClr val="FFCCFF"/>
            </a:solidFill>
          </p:grpSpPr>
          <p:cxnSp>
            <p:nvCxnSpPr>
              <p:cNvPr id="806" name="直接连接符 805">
                <a:extLst>
                  <a:ext uri="{FF2B5EF4-FFF2-40B4-BE49-F238E27FC236}">
                    <a16:creationId xmlns:a16="http://schemas.microsoft.com/office/drawing/2014/main" id="{D6296AEC-C8B0-4DA4-845C-9AE21F77DC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7" name="等腰三角形 806">
                <a:extLst>
                  <a:ext uri="{FF2B5EF4-FFF2-40B4-BE49-F238E27FC236}">
                    <a16:creationId xmlns:a16="http://schemas.microsoft.com/office/drawing/2014/main" id="{8360F719-E626-42C8-822F-EC07D78A0A45}"/>
                  </a:ext>
                </a:extLst>
              </p:cNvPr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/>
              </a:p>
            </p:txBody>
          </p:sp>
        </p:grpSp>
        <p:grpSp>
          <p:nvGrpSpPr>
            <p:cNvPr id="795" name="组合 794">
              <a:extLst>
                <a:ext uri="{FF2B5EF4-FFF2-40B4-BE49-F238E27FC236}">
                  <a16:creationId xmlns:a16="http://schemas.microsoft.com/office/drawing/2014/main" id="{FF6A6F16-2A2D-42A4-A74A-EDEC18001AC4}"/>
                </a:ext>
              </a:extLst>
            </p:cNvPr>
            <p:cNvGrpSpPr/>
            <p:nvPr/>
          </p:nvGrpSpPr>
          <p:grpSpPr>
            <a:xfrm>
              <a:off x="4886111" y="3258023"/>
              <a:ext cx="1434620" cy="1571165"/>
              <a:chOff x="4886111" y="3258023"/>
              <a:chExt cx="1434620" cy="1571165"/>
            </a:xfrm>
          </p:grpSpPr>
          <p:sp>
            <p:nvSpPr>
              <p:cNvPr id="796" name="矩形 795">
                <a:extLst>
                  <a:ext uri="{FF2B5EF4-FFF2-40B4-BE49-F238E27FC236}">
                    <a16:creationId xmlns:a16="http://schemas.microsoft.com/office/drawing/2014/main" id="{149025B3-5E7B-4899-BACD-CBDAE456D07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08398" y="3293188"/>
                <a:ext cx="1343926" cy="1536000"/>
              </a:xfrm>
              <a:prstGeom prst="rect">
                <a:avLst/>
              </a:prstGeom>
              <a:solidFill>
                <a:srgbClr val="FFCCFF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/>
              </a:p>
            </p:txBody>
          </p:sp>
          <p:sp>
            <p:nvSpPr>
              <p:cNvPr id="797" name="矩形 796">
                <a:extLst>
                  <a:ext uri="{FF2B5EF4-FFF2-40B4-BE49-F238E27FC236}">
                    <a16:creationId xmlns:a16="http://schemas.microsoft.com/office/drawing/2014/main" id="{803E9517-9E0C-45B3-A1D8-4634631D4601}"/>
                  </a:ext>
                </a:extLst>
              </p:cNvPr>
              <p:cNvSpPr/>
              <p:nvPr/>
            </p:nvSpPr>
            <p:spPr>
              <a:xfrm>
                <a:off x="4893755" y="3503453"/>
                <a:ext cx="468398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R1#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8" name="矩形 797">
                <a:extLst>
                  <a:ext uri="{FF2B5EF4-FFF2-40B4-BE49-F238E27FC236}">
                    <a16:creationId xmlns:a16="http://schemas.microsoft.com/office/drawing/2014/main" id="{2AE78030-1597-477B-AE94-FA979479D6FE}"/>
                  </a:ext>
                </a:extLst>
              </p:cNvPr>
              <p:cNvSpPr/>
              <p:nvPr/>
            </p:nvSpPr>
            <p:spPr>
              <a:xfrm>
                <a:off x="4886111" y="3828531"/>
                <a:ext cx="468398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R2#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9" name="矩形 798">
                <a:extLst>
                  <a:ext uri="{FF2B5EF4-FFF2-40B4-BE49-F238E27FC236}">
                    <a16:creationId xmlns:a16="http://schemas.microsoft.com/office/drawing/2014/main" id="{B8E520A9-312F-4EF8-A8E6-CD4AAEF3A0A7}"/>
                  </a:ext>
                </a:extLst>
              </p:cNvPr>
              <p:cNvSpPr/>
              <p:nvPr/>
            </p:nvSpPr>
            <p:spPr>
              <a:xfrm>
                <a:off x="4888500" y="4137589"/>
                <a:ext cx="429926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W#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0" name="矩形 799">
                <a:extLst>
                  <a:ext uri="{FF2B5EF4-FFF2-40B4-BE49-F238E27FC236}">
                    <a16:creationId xmlns:a16="http://schemas.microsoft.com/office/drawing/2014/main" id="{1EA11C17-8611-4A29-AD0B-0871E8C4158B}"/>
                  </a:ext>
                </a:extLst>
              </p:cNvPr>
              <p:cNvSpPr/>
              <p:nvPr/>
            </p:nvSpPr>
            <p:spPr>
              <a:xfrm>
                <a:off x="4893755" y="4473862"/>
                <a:ext cx="468398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WD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1" name="矩形 800">
                <a:extLst>
                  <a:ext uri="{FF2B5EF4-FFF2-40B4-BE49-F238E27FC236}">
                    <a16:creationId xmlns:a16="http://schemas.microsoft.com/office/drawing/2014/main" id="{F6109350-5B8E-4F53-9349-98611955A707}"/>
                  </a:ext>
                </a:extLst>
              </p:cNvPr>
              <p:cNvSpPr/>
              <p:nvPr/>
            </p:nvSpPr>
            <p:spPr>
              <a:xfrm>
                <a:off x="5387391" y="3258023"/>
                <a:ext cx="449162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2" name="矩形 801">
                <a:extLst>
                  <a:ext uri="{FF2B5EF4-FFF2-40B4-BE49-F238E27FC236}">
                    <a16:creationId xmlns:a16="http://schemas.microsoft.com/office/drawing/2014/main" id="{257E2E19-42AF-4648-A0AA-21E7F0F5293C}"/>
                  </a:ext>
                </a:extLst>
              </p:cNvPr>
              <p:cNvSpPr/>
              <p:nvPr/>
            </p:nvSpPr>
            <p:spPr>
              <a:xfrm>
                <a:off x="5249107" y="4240539"/>
                <a:ext cx="864340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277">
                  <a:defRPr/>
                </a:pPr>
                <a:r>
                  <a:rPr lang="zh-CN" altLang="en-US" sz="1327" b="1" kern="0" dirty="0">
                    <a:solidFill>
                      <a:srgbClr val="000000"/>
                    </a:solidFill>
                    <a:latin typeface="微软雅黑"/>
                    <a:ea typeface="微软雅黑"/>
                  </a:rPr>
                  <a:t>寄存器堆</a:t>
                </a:r>
              </a:p>
            </p:txBody>
          </p:sp>
          <p:sp>
            <p:nvSpPr>
              <p:cNvPr id="803" name="矩形 802">
                <a:extLst>
                  <a:ext uri="{FF2B5EF4-FFF2-40B4-BE49-F238E27FC236}">
                    <a16:creationId xmlns:a16="http://schemas.microsoft.com/office/drawing/2014/main" id="{0B058E89-6FA0-4187-8249-5103CB2B8165}"/>
                  </a:ext>
                </a:extLst>
              </p:cNvPr>
              <p:cNvSpPr/>
              <p:nvPr/>
            </p:nvSpPr>
            <p:spPr>
              <a:xfrm>
                <a:off x="5937293" y="3513191"/>
                <a:ext cx="383438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R1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4" name="矩形 803">
                <a:extLst>
                  <a:ext uri="{FF2B5EF4-FFF2-40B4-BE49-F238E27FC236}">
                    <a16:creationId xmlns:a16="http://schemas.microsoft.com/office/drawing/2014/main" id="{FE822C42-1BFD-4E42-81A4-354EB4D317FB}"/>
                  </a:ext>
                </a:extLst>
              </p:cNvPr>
              <p:cNvSpPr/>
              <p:nvPr/>
            </p:nvSpPr>
            <p:spPr>
              <a:xfrm>
                <a:off x="5929574" y="3910896"/>
                <a:ext cx="383438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R2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5" name="等腰三角形 804">
                <a:extLst>
                  <a:ext uri="{FF2B5EF4-FFF2-40B4-BE49-F238E27FC236}">
                    <a16:creationId xmlns:a16="http://schemas.microsoft.com/office/drawing/2014/main" id="{542F5686-C97E-4FD7-A614-D22CFFFF24AF}"/>
                  </a:ext>
                </a:extLst>
              </p:cNvPr>
              <p:cNvSpPr/>
              <p:nvPr/>
            </p:nvSpPr>
            <p:spPr>
              <a:xfrm>
                <a:off x="5449195" y="4709154"/>
                <a:ext cx="205962" cy="115780"/>
              </a:xfrm>
              <a:prstGeom prst="triangle">
                <a:avLst/>
              </a:prstGeom>
              <a:solidFill>
                <a:srgbClr val="FFC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/>
              </a:p>
            </p:txBody>
          </p:sp>
        </p:grpSp>
      </p:grpSp>
      <p:cxnSp>
        <p:nvCxnSpPr>
          <p:cNvPr id="808" name="直接连接符 807">
            <a:extLst>
              <a:ext uri="{FF2B5EF4-FFF2-40B4-BE49-F238E27FC236}">
                <a16:creationId xmlns:a16="http://schemas.microsoft.com/office/drawing/2014/main" id="{5CE26136-D681-4D5B-A6E3-6C9DEBEA8DD3}"/>
              </a:ext>
            </a:extLst>
          </p:cNvPr>
          <p:cNvCxnSpPr>
            <a:cxnSpLocks/>
          </p:cNvCxnSpPr>
          <p:nvPr/>
        </p:nvCxnSpPr>
        <p:spPr>
          <a:xfrm>
            <a:off x="6789994" y="4324041"/>
            <a:ext cx="0" cy="914413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09" name="任意多边形: 形状 256">
            <a:extLst>
              <a:ext uri="{FF2B5EF4-FFF2-40B4-BE49-F238E27FC236}">
                <a16:creationId xmlns:a16="http://schemas.microsoft.com/office/drawing/2014/main" id="{E1B9EC6B-2A60-42B3-B86D-77B5DD3877F1}"/>
              </a:ext>
            </a:extLst>
          </p:cNvPr>
          <p:cNvSpPr/>
          <p:nvPr/>
        </p:nvSpPr>
        <p:spPr>
          <a:xfrm flipV="1">
            <a:off x="11032013" y="3661918"/>
            <a:ext cx="213448" cy="145964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cxnSp>
        <p:nvCxnSpPr>
          <p:cNvPr id="810" name="直接连接符 809">
            <a:extLst>
              <a:ext uri="{FF2B5EF4-FFF2-40B4-BE49-F238E27FC236}">
                <a16:creationId xmlns:a16="http://schemas.microsoft.com/office/drawing/2014/main" id="{38D477ED-3B3D-47AF-9185-CEF2E95A526A}"/>
              </a:ext>
            </a:extLst>
          </p:cNvPr>
          <p:cNvCxnSpPr>
            <a:cxnSpLocks/>
          </p:cNvCxnSpPr>
          <p:nvPr/>
        </p:nvCxnSpPr>
        <p:spPr>
          <a:xfrm>
            <a:off x="1266579" y="5276441"/>
            <a:ext cx="520767" cy="0"/>
          </a:xfrm>
          <a:prstGeom prst="line">
            <a:avLst/>
          </a:prstGeom>
          <a:noFill/>
          <a:ln w="6350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11" name="直接连接符 810">
            <a:extLst>
              <a:ext uri="{FF2B5EF4-FFF2-40B4-BE49-F238E27FC236}">
                <a16:creationId xmlns:a16="http://schemas.microsoft.com/office/drawing/2014/main" id="{8C0EA146-C383-4355-8565-7AD57215C7FD}"/>
              </a:ext>
            </a:extLst>
          </p:cNvPr>
          <p:cNvCxnSpPr>
            <a:cxnSpLocks/>
          </p:cNvCxnSpPr>
          <p:nvPr/>
        </p:nvCxnSpPr>
        <p:spPr>
          <a:xfrm>
            <a:off x="2107009" y="5491280"/>
            <a:ext cx="287167" cy="0"/>
          </a:xfrm>
          <a:prstGeom prst="line">
            <a:avLst/>
          </a:prstGeom>
          <a:noFill/>
          <a:ln w="6350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12" name="直接连接符 811">
            <a:extLst>
              <a:ext uri="{FF2B5EF4-FFF2-40B4-BE49-F238E27FC236}">
                <a16:creationId xmlns:a16="http://schemas.microsoft.com/office/drawing/2014/main" id="{07AAB604-DC26-4B2F-9E8D-9FBAB2094ED1}"/>
              </a:ext>
            </a:extLst>
          </p:cNvPr>
          <p:cNvCxnSpPr>
            <a:cxnSpLocks/>
          </p:cNvCxnSpPr>
          <p:nvPr/>
        </p:nvCxnSpPr>
        <p:spPr>
          <a:xfrm>
            <a:off x="2105085" y="5048108"/>
            <a:ext cx="244712" cy="0"/>
          </a:xfrm>
          <a:prstGeom prst="line">
            <a:avLst/>
          </a:prstGeom>
          <a:noFill/>
          <a:ln w="6350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816" name="组合 815">
            <a:extLst>
              <a:ext uri="{FF2B5EF4-FFF2-40B4-BE49-F238E27FC236}">
                <a16:creationId xmlns:a16="http://schemas.microsoft.com/office/drawing/2014/main" id="{46BFE7B7-E00F-4381-8074-11A6AEE15E0B}"/>
              </a:ext>
            </a:extLst>
          </p:cNvPr>
          <p:cNvGrpSpPr/>
          <p:nvPr/>
        </p:nvGrpSpPr>
        <p:grpSpPr>
          <a:xfrm>
            <a:off x="2519347" y="3334018"/>
            <a:ext cx="895566" cy="1370404"/>
            <a:chOff x="2153669" y="3581315"/>
            <a:chExt cx="981236" cy="1387999"/>
          </a:xfrm>
        </p:grpSpPr>
        <p:sp>
          <p:nvSpPr>
            <p:cNvPr id="817" name="矩形 816">
              <a:extLst>
                <a:ext uri="{FF2B5EF4-FFF2-40B4-BE49-F238E27FC236}">
                  <a16:creationId xmlns:a16="http://schemas.microsoft.com/office/drawing/2014/main" id="{78067B01-9386-4D6C-9ED4-C7D09565C4A6}"/>
                </a:ext>
              </a:extLst>
            </p:cNvPr>
            <p:cNvSpPr/>
            <p:nvPr/>
          </p:nvSpPr>
          <p:spPr>
            <a:xfrm>
              <a:off x="2162582" y="3581315"/>
              <a:ext cx="920297" cy="138799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818" name="矩形 817">
              <a:extLst>
                <a:ext uri="{FF2B5EF4-FFF2-40B4-BE49-F238E27FC236}">
                  <a16:creationId xmlns:a16="http://schemas.microsoft.com/office/drawing/2014/main" id="{3AE0719C-1394-4FEC-8F99-9E02D74DFDF1}"/>
                </a:ext>
              </a:extLst>
            </p:cNvPr>
            <p:cNvSpPr/>
            <p:nvPr/>
          </p:nvSpPr>
          <p:spPr>
            <a:xfrm>
              <a:off x="2672635" y="3769167"/>
              <a:ext cx="462270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lang="zh-CN" altLang="en-US" sz="1327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9" name="矩形 818">
              <a:extLst>
                <a:ext uri="{FF2B5EF4-FFF2-40B4-BE49-F238E27FC236}">
                  <a16:creationId xmlns:a16="http://schemas.microsoft.com/office/drawing/2014/main" id="{2B4C820B-B707-44AC-A40A-CEED18C8E303}"/>
                </a:ext>
              </a:extLst>
            </p:cNvPr>
            <p:cNvSpPr/>
            <p:nvPr/>
          </p:nvSpPr>
          <p:spPr>
            <a:xfrm>
              <a:off x="2153669" y="3768090"/>
              <a:ext cx="337571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1327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0" name="矩形 819">
              <a:extLst>
                <a:ext uri="{FF2B5EF4-FFF2-40B4-BE49-F238E27FC236}">
                  <a16:creationId xmlns:a16="http://schemas.microsoft.com/office/drawing/2014/main" id="{01970EFD-C483-4BD4-A27F-C394AE2B157B}"/>
                </a:ext>
              </a:extLst>
            </p:cNvPr>
            <p:cNvSpPr/>
            <p:nvPr/>
          </p:nvSpPr>
          <p:spPr>
            <a:xfrm>
              <a:off x="2247903" y="4158047"/>
              <a:ext cx="760851" cy="5072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77"/>
              <a:r>
                <a:rPr lang="zh-CN" altLang="en-US" sz="1327" b="1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指令</a:t>
              </a:r>
              <a:endParaRPr lang="en-US" altLang="zh-CN" sz="1327" b="1" kern="0" dirty="0">
                <a:solidFill>
                  <a:schemeClr val="bg1"/>
                </a:solidFill>
                <a:latin typeface="微软雅黑"/>
                <a:ea typeface="微软雅黑"/>
              </a:endParaRPr>
            </a:p>
            <a:p>
              <a:pPr algn="ctr" defTabSz="914277"/>
              <a:r>
                <a:rPr lang="zh-CN" altLang="en-US" sz="1327" b="1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存储器</a:t>
              </a:r>
            </a:p>
          </p:txBody>
        </p:sp>
      </p:grpSp>
      <p:cxnSp>
        <p:nvCxnSpPr>
          <p:cNvPr id="822" name="直接连接符 821">
            <a:extLst>
              <a:ext uri="{FF2B5EF4-FFF2-40B4-BE49-F238E27FC236}">
                <a16:creationId xmlns:a16="http://schemas.microsoft.com/office/drawing/2014/main" id="{D98CDCA3-28B1-4F4A-9FC6-1B218C80563E}"/>
              </a:ext>
            </a:extLst>
          </p:cNvPr>
          <p:cNvCxnSpPr>
            <a:cxnSpLocks/>
          </p:cNvCxnSpPr>
          <p:nvPr/>
        </p:nvCxnSpPr>
        <p:spPr>
          <a:xfrm>
            <a:off x="4843094" y="5246121"/>
            <a:ext cx="1944080" cy="0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FE8C5E80-575F-4769-8869-D70197094B3B}"/>
              </a:ext>
            </a:extLst>
          </p:cNvPr>
          <p:cNvGrpSpPr/>
          <p:nvPr/>
        </p:nvGrpSpPr>
        <p:grpSpPr>
          <a:xfrm>
            <a:off x="3920271" y="5039985"/>
            <a:ext cx="889527" cy="430887"/>
            <a:chOff x="3920271" y="5039985"/>
            <a:chExt cx="889527" cy="430887"/>
          </a:xfrm>
        </p:grpSpPr>
        <p:cxnSp>
          <p:nvCxnSpPr>
            <p:cNvPr id="821" name="直接连接符 820">
              <a:extLst>
                <a:ext uri="{FF2B5EF4-FFF2-40B4-BE49-F238E27FC236}">
                  <a16:creationId xmlns:a16="http://schemas.microsoft.com/office/drawing/2014/main" id="{BD548E3D-2315-49DE-8CF8-579873F0E261}"/>
                </a:ext>
              </a:extLst>
            </p:cNvPr>
            <p:cNvCxnSpPr>
              <a:cxnSpLocks/>
              <a:endCxn id="774" idx="1"/>
            </p:cNvCxnSpPr>
            <p:nvPr/>
          </p:nvCxnSpPr>
          <p:spPr>
            <a:xfrm>
              <a:off x="3920271" y="5249953"/>
              <a:ext cx="446899" cy="560"/>
            </a:xfrm>
            <a:prstGeom prst="line">
              <a:avLst/>
            </a:prstGeom>
            <a:noFill/>
            <a:ln w="76200" cap="sq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73" name="组合 772">
              <a:extLst>
                <a:ext uri="{FF2B5EF4-FFF2-40B4-BE49-F238E27FC236}">
                  <a16:creationId xmlns:a16="http://schemas.microsoft.com/office/drawing/2014/main" id="{FD54E296-1B0D-4AA3-A152-A606DFDEA4EF}"/>
                </a:ext>
              </a:extLst>
            </p:cNvPr>
            <p:cNvGrpSpPr/>
            <p:nvPr/>
          </p:nvGrpSpPr>
          <p:grpSpPr>
            <a:xfrm>
              <a:off x="4344606" y="5039985"/>
              <a:ext cx="465192" cy="430887"/>
              <a:chOff x="5019359" y="4847093"/>
              <a:chExt cx="1181792" cy="288870"/>
            </a:xfrm>
          </p:grpSpPr>
          <p:sp>
            <p:nvSpPr>
              <p:cNvPr id="774" name="矩形: 圆角 773">
                <a:extLst>
                  <a:ext uri="{FF2B5EF4-FFF2-40B4-BE49-F238E27FC236}">
                    <a16:creationId xmlns:a16="http://schemas.microsoft.com/office/drawing/2014/main" id="{9D695C9E-3386-4A83-A75A-505D268588BF}"/>
                  </a:ext>
                </a:extLst>
              </p:cNvPr>
              <p:cNvSpPr/>
              <p:nvPr/>
            </p:nvSpPr>
            <p:spPr>
              <a:xfrm>
                <a:off x="5076681" y="4854002"/>
                <a:ext cx="1090903" cy="268460"/>
              </a:xfrm>
              <a:prstGeom prst="roundRect">
                <a:avLst/>
              </a:prstGeom>
              <a:solidFill>
                <a:schemeClr val="accent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5" name="矩形 774">
                <a:extLst>
                  <a:ext uri="{FF2B5EF4-FFF2-40B4-BE49-F238E27FC236}">
                    <a16:creationId xmlns:a16="http://schemas.microsoft.com/office/drawing/2014/main" id="{47FB04FF-3E74-4FB4-8F15-1F216A6B006D}"/>
                  </a:ext>
                </a:extLst>
              </p:cNvPr>
              <p:cNvSpPr/>
              <p:nvPr/>
            </p:nvSpPr>
            <p:spPr>
              <a:xfrm>
                <a:off x="5019359" y="4847093"/>
                <a:ext cx="1181792" cy="2888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100" b="1" dirty="0" err="1">
                    <a:latin typeface="Segoe UI Emoji" panose="020B0502040204020203" pitchFamily="34" charset="0"/>
                    <a:ea typeface="Segoe UI Emoji" panose="020B0502040204020203" pitchFamily="34" charset="0"/>
                    <a:cs typeface="Times New Roman" panose="02020603050405020304" pitchFamily="18" charset="0"/>
                  </a:rPr>
                  <a:t>Imm</a:t>
                </a:r>
                <a:endParaRPr lang="en-US" altLang="zh-CN" sz="1100" b="1" dirty="0">
                  <a:latin typeface="Segoe UI Emoji" panose="020B0502040204020203" pitchFamily="34" charset="0"/>
                  <a:ea typeface="Segoe UI Emoji" panose="020B0502040204020203" pitchFamily="34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zh-CN" sz="1100" b="1" dirty="0">
                    <a:latin typeface="Segoe UI Emoji" panose="020B0502040204020203" pitchFamily="34" charset="0"/>
                    <a:ea typeface="Segoe UI Emoji" panose="020B0502040204020203" pitchFamily="34" charset="0"/>
                    <a:cs typeface="Times New Roman" panose="02020603050405020304" pitchFamily="18" charset="0"/>
                  </a:rPr>
                  <a:t>Gen</a:t>
                </a:r>
                <a:endParaRPr lang="zh-CN" altLang="en-US" sz="1327" b="1" dirty="0">
                  <a:latin typeface="Segoe UI Emoji" panose="020B0502040204020203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618C635-550B-4394-B16E-1885C8145B4A}"/>
              </a:ext>
            </a:extLst>
          </p:cNvPr>
          <p:cNvGrpSpPr/>
          <p:nvPr/>
        </p:nvGrpSpPr>
        <p:grpSpPr>
          <a:xfrm>
            <a:off x="4873211" y="2381393"/>
            <a:ext cx="2337807" cy="1568438"/>
            <a:chOff x="4873211" y="2381393"/>
            <a:chExt cx="2337807" cy="1568438"/>
          </a:xfrm>
        </p:grpSpPr>
        <p:cxnSp>
          <p:nvCxnSpPr>
            <p:cNvPr id="823" name="直接连接符 822">
              <a:extLst>
                <a:ext uri="{FF2B5EF4-FFF2-40B4-BE49-F238E27FC236}">
                  <a16:creationId xmlns:a16="http://schemas.microsoft.com/office/drawing/2014/main" id="{7A96C10E-F4DC-453C-B71B-92B197E67E30}"/>
                </a:ext>
              </a:extLst>
            </p:cNvPr>
            <p:cNvCxnSpPr/>
            <p:nvPr/>
          </p:nvCxnSpPr>
          <p:spPr>
            <a:xfrm>
              <a:off x="7211018" y="2632207"/>
              <a:ext cx="0" cy="1317624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24" name="直接连接符 823">
              <a:extLst>
                <a:ext uri="{FF2B5EF4-FFF2-40B4-BE49-F238E27FC236}">
                  <a16:creationId xmlns:a16="http://schemas.microsoft.com/office/drawing/2014/main" id="{5A259F45-CAD0-4DDE-8E94-62A0ABF51454}"/>
                </a:ext>
              </a:extLst>
            </p:cNvPr>
            <p:cNvCxnSpPr/>
            <p:nvPr/>
          </p:nvCxnSpPr>
          <p:spPr>
            <a:xfrm>
              <a:off x="4905791" y="2632207"/>
              <a:ext cx="2305227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25" name="矩形 824">
              <a:extLst>
                <a:ext uri="{FF2B5EF4-FFF2-40B4-BE49-F238E27FC236}">
                  <a16:creationId xmlns:a16="http://schemas.microsoft.com/office/drawing/2014/main" id="{B488C241-6056-4E7E-90A7-9030319AE152}"/>
                </a:ext>
              </a:extLst>
            </p:cNvPr>
            <p:cNvSpPr/>
            <p:nvPr/>
          </p:nvSpPr>
          <p:spPr>
            <a:xfrm>
              <a:off x="4873211" y="2381393"/>
              <a:ext cx="665567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 err="1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AluSrc</a:t>
              </a:r>
              <a:endParaRPr lang="zh-CN" altLang="en-US" sz="1327" baseline="-25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26" name="组合 825">
            <a:extLst>
              <a:ext uri="{FF2B5EF4-FFF2-40B4-BE49-F238E27FC236}">
                <a16:creationId xmlns:a16="http://schemas.microsoft.com/office/drawing/2014/main" id="{2B0E6759-7A35-4CC7-BC75-DEAC07C2B446}"/>
              </a:ext>
            </a:extLst>
          </p:cNvPr>
          <p:cNvGrpSpPr/>
          <p:nvPr/>
        </p:nvGrpSpPr>
        <p:grpSpPr>
          <a:xfrm>
            <a:off x="4871639" y="2380286"/>
            <a:ext cx="2337807" cy="1568438"/>
            <a:chOff x="4873211" y="2381393"/>
            <a:chExt cx="2337807" cy="1568438"/>
          </a:xfrm>
        </p:grpSpPr>
        <p:cxnSp>
          <p:nvCxnSpPr>
            <p:cNvPr id="827" name="直接连接符 826">
              <a:extLst>
                <a:ext uri="{FF2B5EF4-FFF2-40B4-BE49-F238E27FC236}">
                  <a16:creationId xmlns:a16="http://schemas.microsoft.com/office/drawing/2014/main" id="{E10492DC-890E-44EE-BFC9-82D46698898C}"/>
                </a:ext>
              </a:extLst>
            </p:cNvPr>
            <p:cNvCxnSpPr/>
            <p:nvPr/>
          </p:nvCxnSpPr>
          <p:spPr>
            <a:xfrm>
              <a:off x="7211018" y="2632207"/>
              <a:ext cx="0" cy="1317624"/>
            </a:xfrm>
            <a:prstGeom prst="line">
              <a:avLst/>
            </a:prstGeom>
            <a:noFill/>
            <a:ln w="28575" cap="sq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28" name="直接连接符 827">
              <a:extLst>
                <a:ext uri="{FF2B5EF4-FFF2-40B4-BE49-F238E27FC236}">
                  <a16:creationId xmlns:a16="http://schemas.microsoft.com/office/drawing/2014/main" id="{5A9C8B09-C6FC-41F4-B6DC-930E87036832}"/>
                </a:ext>
              </a:extLst>
            </p:cNvPr>
            <p:cNvCxnSpPr/>
            <p:nvPr/>
          </p:nvCxnSpPr>
          <p:spPr>
            <a:xfrm>
              <a:off x="4905791" y="2632207"/>
              <a:ext cx="2305227" cy="0"/>
            </a:xfrm>
            <a:prstGeom prst="line">
              <a:avLst/>
            </a:prstGeom>
            <a:noFill/>
            <a:ln w="28575" cap="sq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29" name="矩形 828">
              <a:extLst>
                <a:ext uri="{FF2B5EF4-FFF2-40B4-BE49-F238E27FC236}">
                  <a16:creationId xmlns:a16="http://schemas.microsoft.com/office/drawing/2014/main" id="{00DB5B7A-DFD5-46C3-B465-6288C0937C6E}"/>
                </a:ext>
              </a:extLst>
            </p:cNvPr>
            <p:cNvSpPr/>
            <p:nvPr/>
          </p:nvSpPr>
          <p:spPr>
            <a:xfrm>
              <a:off x="4873211" y="2381393"/>
              <a:ext cx="665567" cy="296556"/>
            </a:xfrm>
            <a:prstGeom prst="rect">
              <a:avLst/>
            </a:prstGeom>
            <a:ln w="2857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1327" dirty="0" err="1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AluSrc</a:t>
              </a:r>
              <a:endParaRPr lang="zh-CN" altLang="en-US" sz="1327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85F153B3-4B35-4C8D-8ABF-9EFF36136FD1}"/>
              </a:ext>
            </a:extLst>
          </p:cNvPr>
          <p:cNvGrpSpPr/>
          <p:nvPr/>
        </p:nvGrpSpPr>
        <p:grpSpPr>
          <a:xfrm flipH="1">
            <a:off x="1698938" y="4926450"/>
            <a:ext cx="407876" cy="694073"/>
            <a:chOff x="9836986" y="5214013"/>
            <a:chExt cx="493968" cy="840575"/>
          </a:xfrm>
        </p:grpSpPr>
        <p:sp>
          <p:nvSpPr>
            <p:cNvPr id="168" name="任意多边形 178">
              <a:extLst>
                <a:ext uri="{FF2B5EF4-FFF2-40B4-BE49-F238E27FC236}">
                  <a16:creationId xmlns:a16="http://schemas.microsoft.com/office/drawing/2014/main" id="{73DDF4C6-E6EB-4EA3-B1A8-DBF4D1B45900}"/>
                </a:ext>
              </a:extLst>
            </p:cNvPr>
            <p:cNvSpPr/>
            <p:nvPr/>
          </p:nvSpPr>
          <p:spPr>
            <a:xfrm rot="5400000">
              <a:off x="9634310" y="5416689"/>
              <a:ext cx="840575" cy="435224"/>
            </a:xfrm>
            <a:custGeom>
              <a:avLst/>
              <a:gdLst>
                <a:gd name="connsiteX0" fmla="*/ 0 w 854252"/>
                <a:gd name="connsiteY0" fmla="*/ 437542 h 437542"/>
                <a:gd name="connsiteX1" fmla="*/ 206826 w 854252"/>
                <a:gd name="connsiteY1" fmla="*/ 0 h 437542"/>
                <a:gd name="connsiteX2" fmla="*/ 647426 w 854252"/>
                <a:gd name="connsiteY2" fmla="*/ 0 h 437542"/>
                <a:gd name="connsiteX3" fmla="*/ 854252 w 854252"/>
                <a:gd name="connsiteY3" fmla="*/ 437542 h 437542"/>
                <a:gd name="connsiteX4" fmla="*/ 478973 w 854252"/>
                <a:gd name="connsiteY4" fmla="*/ 437542 h 437542"/>
                <a:gd name="connsiteX5" fmla="*/ 422076 w 854252"/>
                <a:gd name="connsiteY5" fmla="*/ 321778 h 437542"/>
                <a:gd name="connsiteX6" fmla="*/ 365179 w 854252"/>
                <a:gd name="connsiteY6" fmla="*/ 437542 h 437542"/>
                <a:gd name="connsiteX7" fmla="*/ 0 w 854252"/>
                <a:gd name="connsiteY7" fmla="*/ 437542 h 43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4252" h="437542">
                  <a:moveTo>
                    <a:pt x="0" y="437542"/>
                  </a:moveTo>
                  <a:lnTo>
                    <a:pt x="206826" y="0"/>
                  </a:lnTo>
                  <a:lnTo>
                    <a:pt x="647426" y="0"/>
                  </a:lnTo>
                  <a:lnTo>
                    <a:pt x="854252" y="437542"/>
                  </a:lnTo>
                  <a:lnTo>
                    <a:pt x="478973" y="437542"/>
                  </a:lnTo>
                  <a:lnTo>
                    <a:pt x="422076" y="321778"/>
                  </a:lnTo>
                  <a:lnTo>
                    <a:pt x="365179" y="437542"/>
                  </a:lnTo>
                  <a:lnTo>
                    <a:pt x="0" y="437542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7A545D7B-A81C-4A0D-BB0A-50E357224D29}"/>
                </a:ext>
              </a:extLst>
            </p:cNvPr>
            <p:cNvSpPr/>
            <p:nvPr/>
          </p:nvSpPr>
          <p:spPr>
            <a:xfrm rot="5400000">
              <a:off x="9924822" y="5423647"/>
              <a:ext cx="402250" cy="4100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dirty="0"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+</a:t>
              </a:r>
              <a:endParaRPr lang="zh-CN" altLang="en-US" sz="1600" dirty="0">
                <a:latin typeface="Segoe UI Black" panose="020B0A02040204020203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13" name="组合 812">
            <a:extLst>
              <a:ext uri="{FF2B5EF4-FFF2-40B4-BE49-F238E27FC236}">
                <a16:creationId xmlns:a16="http://schemas.microsoft.com/office/drawing/2014/main" id="{3C7A653F-5C2A-4712-AF89-08E884818F49}"/>
              </a:ext>
            </a:extLst>
          </p:cNvPr>
          <p:cNvGrpSpPr/>
          <p:nvPr/>
        </p:nvGrpSpPr>
        <p:grpSpPr>
          <a:xfrm flipH="1">
            <a:off x="1697208" y="4926806"/>
            <a:ext cx="407876" cy="694073"/>
            <a:chOff x="9836986" y="5214013"/>
            <a:chExt cx="493968" cy="840575"/>
          </a:xfrm>
        </p:grpSpPr>
        <p:sp>
          <p:nvSpPr>
            <p:cNvPr id="814" name="任意多边形 178">
              <a:extLst>
                <a:ext uri="{FF2B5EF4-FFF2-40B4-BE49-F238E27FC236}">
                  <a16:creationId xmlns:a16="http://schemas.microsoft.com/office/drawing/2014/main" id="{82AA9B21-6971-47BD-B55B-3431D54A288D}"/>
                </a:ext>
              </a:extLst>
            </p:cNvPr>
            <p:cNvSpPr/>
            <p:nvPr/>
          </p:nvSpPr>
          <p:spPr>
            <a:xfrm rot="5400000">
              <a:off x="9634310" y="5416689"/>
              <a:ext cx="840575" cy="435224"/>
            </a:xfrm>
            <a:custGeom>
              <a:avLst/>
              <a:gdLst>
                <a:gd name="connsiteX0" fmla="*/ 0 w 854252"/>
                <a:gd name="connsiteY0" fmla="*/ 437542 h 437542"/>
                <a:gd name="connsiteX1" fmla="*/ 206826 w 854252"/>
                <a:gd name="connsiteY1" fmla="*/ 0 h 437542"/>
                <a:gd name="connsiteX2" fmla="*/ 647426 w 854252"/>
                <a:gd name="connsiteY2" fmla="*/ 0 h 437542"/>
                <a:gd name="connsiteX3" fmla="*/ 854252 w 854252"/>
                <a:gd name="connsiteY3" fmla="*/ 437542 h 437542"/>
                <a:gd name="connsiteX4" fmla="*/ 478973 w 854252"/>
                <a:gd name="connsiteY4" fmla="*/ 437542 h 437542"/>
                <a:gd name="connsiteX5" fmla="*/ 422076 w 854252"/>
                <a:gd name="connsiteY5" fmla="*/ 321778 h 437542"/>
                <a:gd name="connsiteX6" fmla="*/ 365179 w 854252"/>
                <a:gd name="connsiteY6" fmla="*/ 437542 h 437542"/>
                <a:gd name="connsiteX7" fmla="*/ 0 w 854252"/>
                <a:gd name="connsiteY7" fmla="*/ 437542 h 43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4252" h="437542">
                  <a:moveTo>
                    <a:pt x="0" y="437542"/>
                  </a:moveTo>
                  <a:lnTo>
                    <a:pt x="206826" y="0"/>
                  </a:lnTo>
                  <a:lnTo>
                    <a:pt x="647426" y="0"/>
                  </a:lnTo>
                  <a:lnTo>
                    <a:pt x="854252" y="437542"/>
                  </a:lnTo>
                  <a:lnTo>
                    <a:pt x="478973" y="437542"/>
                  </a:lnTo>
                  <a:lnTo>
                    <a:pt x="422076" y="321778"/>
                  </a:lnTo>
                  <a:lnTo>
                    <a:pt x="365179" y="437542"/>
                  </a:lnTo>
                  <a:lnTo>
                    <a:pt x="0" y="437542"/>
                  </a:lnTo>
                  <a:close/>
                </a:path>
              </a:pathLst>
            </a:custGeom>
            <a:solidFill>
              <a:schemeClr val="accent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15" name="矩形 814">
              <a:extLst>
                <a:ext uri="{FF2B5EF4-FFF2-40B4-BE49-F238E27FC236}">
                  <a16:creationId xmlns:a16="http://schemas.microsoft.com/office/drawing/2014/main" id="{60762DE9-FA87-4022-A25E-7EABB253F98E}"/>
                </a:ext>
              </a:extLst>
            </p:cNvPr>
            <p:cNvSpPr/>
            <p:nvPr/>
          </p:nvSpPr>
          <p:spPr>
            <a:xfrm rot="5400000">
              <a:off x="9924822" y="5423647"/>
              <a:ext cx="402250" cy="4100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dirty="0"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+</a:t>
              </a:r>
              <a:endParaRPr lang="zh-CN" altLang="en-US" sz="1600" dirty="0">
                <a:latin typeface="Segoe UI Black" panose="020B0A02040204020203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58" name="组合 457">
            <a:extLst>
              <a:ext uri="{FF2B5EF4-FFF2-40B4-BE49-F238E27FC236}">
                <a16:creationId xmlns:a16="http://schemas.microsoft.com/office/drawing/2014/main" id="{E1C94FC5-DFA7-4A27-B90D-4E449D5B69DE}"/>
              </a:ext>
            </a:extLst>
          </p:cNvPr>
          <p:cNvGrpSpPr/>
          <p:nvPr/>
        </p:nvGrpSpPr>
        <p:grpSpPr>
          <a:xfrm>
            <a:off x="7716659" y="3482039"/>
            <a:ext cx="435224" cy="840575"/>
            <a:chOff x="7041675" y="2710616"/>
            <a:chExt cx="382605" cy="854252"/>
          </a:xfrm>
        </p:grpSpPr>
        <p:sp>
          <p:nvSpPr>
            <p:cNvPr id="464" name="任意多边形 178">
              <a:extLst>
                <a:ext uri="{FF2B5EF4-FFF2-40B4-BE49-F238E27FC236}">
                  <a16:creationId xmlns:a16="http://schemas.microsoft.com/office/drawing/2014/main" id="{2510E301-ECCE-4D56-A8CD-386E841FA7C3}"/>
                </a:ext>
              </a:extLst>
            </p:cNvPr>
            <p:cNvSpPr/>
            <p:nvPr/>
          </p:nvSpPr>
          <p:spPr>
            <a:xfrm rot="5400000">
              <a:off x="6805852" y="2946439"/>
              <a:ext cx="854252" cy="382605"/>
            </a:xfrm>
            <a:custGeom>
              <a:avLst/>
              <a:gdLst>
                <a:gd name="connsiteX0" fmla="*/ 0 w 854252"/>
                <a:gd name="connsiteY0" fmla="*/ 437542 h 437542"/>
                <a:gd name="connsiteX1" fmla="*/ 206826 w 854252"/>
                <a:gd name="connsiteY1" fmla="*/ 0 h 437542"/>
                <a:gd name="connsiteX2" fmla="*/ 647426 w 854252"/>
                <a:gd name="connsiteY2" fmla="*/ 0 h 437542"/>
                <a:gd name="connsiteX3" fmla="*/ 854252 w 854252"/>
                <a:gd name="connsiteY3" fmla="*/ 437542 h 437542"/>
                <a:gd name="connsiteX4" fmla="*/ 478973 w 854252"/>
                <a:gd name="connsiteY4" fmla="*/ 437542 h 437542"/>
                <a:gd name="connsiteX5" fmla="*/ 422076 w 854252"/>
                <a:gd name="connsiteY5" fmla="*/ 321778 h 437542"/>
                <a:gd name="connsiteX6" fmla="*/ 365179 w 854252"/>
                <a:gd name="connsiteY6" fmla="*/ 437542 h 437542"/>
                <a:gd name="connsiteX7" fmla="*/ 0 w 854252"/>
                <a:gd name="connsiteY7" fmla="*/ 437542 h 43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4252" h="437542">
                  <a:moveTo>
                    <a:pt x="0" y="437542"/>
                  </a:moveTo>
                  <a:lnTo>
                    <a:pt x="206826" y="0"/>
                  </a:lnTo>
                  <a:lnTo>
                    <a:pt x="647426" y="0"/>
                  </a:lnTo>
                  <a:lnTo>
                    <a:pt x="854252" y="437542"/>
                  </a:lnTo>
                  <a:lnTo>
                    <a:pt x="478973" y="437542"/>
                  </a:lnTo>
                  <a:lnTo>
                    <a:pt x="422076" y="321778"/>
                  </a:lnTo>
                  <a:lnTo>
                    <a:pt x="365179" y="437542"/>
                  </a:lnTo>
                  <a:lnTo>
                    <a:pt x="0" y="437542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65" name="矩形 464">
              <a:extLst>
                <a:ext uri="{FF2B5EF4-FFF2-40B4-BE49-F238E27FC236}">
                  <a16:creationId xmlns:a16="http://schemas.microsoft.com/office/drawing/2014/main" id="{3C63C4F1-C1D6-446F-9C59-80C28EEB8B10}"/>
                </a:ext>
              </a:extLst>
            </p:cNvPr>
            <p:cNvSpPr/>
            <p:nvPr/>
          </p:nvSpPr>
          <p:spPr>
            <a:xfrm rot="5400000">
              <a:off x="6988336" y="2996719"/>
              <a:ext cx="559103" cy="2705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dirty="0"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ALU</a:t>
              </a:r>
              <a:endParaRPr lang="zh-CN" altLang="en-US" sz="1400" dirty="0">
                <a:latin typeface="Segoe UI Black" panose="020B0A02040204020203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76" name="组合 775">
            <a:extLst>
              <a:ext uri="{FF2B5EF4-FFF2-40B4-BE49-F238E27FC236}">
                <a16:creationId xmlns:a16="http://schemas.microsoft.com/office/drawing/2014/main" id="{AE968BCB-7D96-47DE-B62D-A76D053053E0}"/>
              </a:ext>
            </a:extLst>
          </p:cNvPr>
          <p:cNvGrpSpPr/>
          <p:nvPr/>
        </p:nvGrpSpPr>
        <p:grpSpPr>
          <a:xfrm>
            <a:off x="7714929" y="3482395"/>
            <a:ext cx="435224" cy="840575"/>
            <a:chOff x="7041675" y="2710616"/>
            <a:chExt cx="382605" cy="854252"/>
          </a:xfrm>
        </p:grpSpPr>
        <p:sp>
          <p:nvSpPr>
            <p:cNvPr id="777" name="任意多边形 178">
              <a:extLst>
                <a:ext uri="{FF2B5EF4-FFF2-40B4-BE49-F238E27FC236}">
                  <a16:creationId xmlns:a16="http://schemas.microsoft.com/office/drawing/2014/main" id="{1EAA20F8-73A3-4806-9671-173559BAA758}"/>
                </a:ext>
              </a:extLst>
            </p:cNvPr>
            <p:cNvSpPr/>
            <p:nvPr/>
          </p:nvSpPr>
          <p:spPr>
            <a:xfrm rot="5400000">
              <a:off x="6805852" y="2946439"/>
              <a:ext cx="854252" cy="382605"/>
            </a:xfrm>
            <a:custGeom>
              <a:avLst/>
              <a:gdLst>
                <a:gd name="connsiteX0" fmla="*/ 0 w 854252"/>
                <a:gd name="connsiteY0" fmla="*/ 437542 h 437542"/>
                <a:gd name="connsiteX1" fmla="*/ 206826 w 854252"/>
                <a:gd name="connsiteY1" fmla="*/ 0 h 437542"/>
                <a:gd name="connsiteX2" fmla="*/ 647426 w 854252"/>
                <a:gd name="connsiteY2" fmla="*/ 0 h 437542"/>
                <a:gd name="connsiteX3" fmla="*/ 854252 w 854252"/>
                <a:gd name="connsiteY3" fmla="*/ 437542 h 437542"/>
                <a:gd name="connsiteX4" fmla="*/ 478973 w 854252"/>
                <a:gd name="connsiteY4" fmla="*/ 437542 h 437542"/>
                <a:gd name="connsiteX5" fmla="*/ 422076 w 854252"/>
                <a:gd name="connsiteY5" fmla="*/ 321778 h 437542"/>
                <a:gd name="connsiteX6" fmla="*/ 365179 w 854252"/>
                <a:gd name="connsiteY6" fmla="*/ 437542 h 437542"/>
                <a:gd name="connsiteX7" fmla="*/ 0 w 854252"/>
                <a:gd name="connsiteY7" fmla="*/ 437542 h 43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4252" h="437542">
                  <a:moveTo>
                    <a:pt x="0" y="437542"/>
                  </a:moveTo>
                  <a:lnTo>
                    <a:pt x="206826" y="0"/>
                  </a:lnTo>
                  <a:lnTo>
                    <a:pt x="647426" y="0"/>
                  </a:lnTo>
                  <a:lnTo>
                    <a:pt x="854252" y="437542"/>
                  </a:lnTo>
                  <a:lnTo>
                    <a:pt x="478973" y="437542"/>
                  </a:lnTo>
                  <a:lnTo>
                    <a:pt x="422076" y="321778"/>
                  </a:lnTo>
                  <a:lnTo>
                    <a:pt x="365179" y="437542"/>
                  </a:lnTo>
                  <a:lnTo>
                    <a:pt x="0" y="437542"/>
                  </a:lnTo>
                  <a:close/>
                </a:path>
              </a:pathLst>
            </a:custGeom>
            <a:solidFill>
              <a:schemeClr val="accent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78" name="矩形 777">
              <a:extLst>
                <a:ext uri="{FF2B5EF4-FFF2-40B4-BE49-F238E27FC236}">
                  <a16:creationId xmlns:a16="http://schemas.microsoft.com/office/drawing/2014/main" id="{C41207DA-886E-4E14-A73C-9924036353EC}"/>
                </a:ext>
              </a:extLst>
            </p:cNvPr>
            <p:cNvSpPr/>
            <p:nvPr/>
          </p:nvSpPr>
          <p:spPr>
            <a:xfrm rot="5400000">
              <a:off x="6988336" y="2996719"/>
              <a:ext cx="559103" cy="2705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dirty="0"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ALU</a:t>
              </a:r>
              <a:endParaRPr lang="zh-CN" altLang="en-US" sz="1400" dirty="0">
                <a:latin typeface="Segoe UI Black" panose="020B0A02040204020203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85" name="流程图: 手动操作 384">
            <a:extLst>
              <a:ext uri="{FF2B5EF4-FFF2-40B4-BE49-F238E27FC236}">
                <a16:creationId xmlns:a16="http://schemas.microsoft.com/office/drawing/2014/main" id="{202D661F-9431-45EC-81D3-135D09260C43}"/>
              </a:ext>
            </a:extLst>
          </p:cNvPr>
          <p:cNvSpPr/>
          <p:nvPr/>
        </p:nvSpPr>
        <p:spPr>
          <a:xfrm rot="16200000">
            <a:off x="1338154" y="3530605"/>
            <a:ext cx="505805" cy="214765"/>
          </a:xfrm>
          <a:prstGeom prst="flowChartManualOperation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386" name="矩形 385">
            <a:extLst>
              <a:ext uri="{FF2B5EF4-FFF2-40B4-BE49-F238E27FC236}">
                <a16:creationId xmlns:a16="http://schemas.microsoft.com/office/drawing/2014/main" id="{51BB3289-364C-408B-A78C-E28CEBA5E693}"/>
              </a:ext>
            </a:extLst>
          </p:cNvPr>
          <p:cNvSpPr/>
          <p:nvPr/>
        </p:nvSpPr>
        <p:spPr>
          <a:xfrm>
            <a:off x="1425427" y="3379391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1" name="流程图: 手动操作 750">
            <a:extLst>
              <a:ext uri="{FF2B5EF4-FFF2-40B4-BE49-F238E27FC236}">
                <a16:creationId xmlns:a16="http://schemas.microsoft.com/office/drawing/2014/main" id="{F5BBE6C7-1332-4B50-BBD9-403670346C69}"/>
              </a:ext>
            </a:extLst>
          </p:cNvPr>
          <p:cNvSpPr/>
          <p:nvPr/>
        </p:nvSpPr>
        <p:spPr>
          <a:xfrm rot="16200000">
            <a:off x="1336424" y="3530961"/>
            <a:ext cx="505805" cy="214765"/>
          </a:xfrm>
          <a:prstGeom prst="flowChartManualOperation">
            <a:avLst/>
          </a:prstGeom>
          <a:solidFill>
            <a:srgbClr val="FFFF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752" name="矩形 751">
            <a:extLst>
              <a:ext uri="{FF2B5EF4-FFF2-40B4-BE49-F238E27FC236}">
                <a16:creationId xmlns:a16="http://schemas.microsoft.com/office/drawing/2014/main" id="{E0BE1051-063A-4AA4-B2AC-EF4D4C33FF1A}"/>
              </a:ext>
            </a:extLst>
          </p:cNvPr>
          <p:cNvSpPr/>
          <p:nvPr/>
        </p:nvSpPr>
        <p:spPr>
          <a:xfrm>
            <a:off x="1423697" y="3379747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30" name="组合 829">
            <a:extLst>
              <a:ext uri="{FF2B5EF4-FFF2-40B4-BE49-F238E27FC236}">
                <a16:creationId xmlns:a16="http://schemas.microsoft.com/office/drawing/2014/main" id="{74F688E5-3FC9-4C96-B344-9528EDB297CD}"/>
              </a:ext>
            </a:extLst>
          </p:cNvPr>
          <p:cNvGrpSpPr/>
          <p:nvPr/>
        </p:nvGrpSpPr>
        <p:grpSpPr>
          <a:xfrm>
            <a:off x="4203031" y="1608696"/>
            <a:ext cx="676538" cy="1383549"/>
            <a:chOff x="4191305" y="1888664"/>
            <a:chExt cx="713537" cy="1459212"/>
          </a:xfrm>
        </p:grpSpPr>
        <p:sp>
          <p:nvSpPr>
            <p:cNvPr id="831" name="矩形: 圆角 196">
              <a:extLst>
                <a:ext uri="{FF2B5EF4-FFF2-40B4-BE49-F238E27FC236}">
                  <a16:creationId xmlns:a16="http://schemas.microsoft.com/office/drawing/2014/main" id="{93EC9EF8-AC8B-49F0-B570-220FCEBBB64F}"/>
                </a:ext>
              </a:extLst>
            </p:cNvPr>
            <p:cNvSpPr/>
            <p:nvPr/>
          </p:nvSpPr>
          <p:spPr>
            <a:xfrm>
              <a:off x="4269139" y="1888664"/>
              <a:ext cx="635703" cy="1459212"/>
            </a:xfrm>
            <a:prstGeom prst="round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solidFill>
                  <a:schemeClr val="bg1"/>
                </a:solidFill>
              </a:endParaRPr>
            </a:p>
          </p:txBody>
        </p:sp>
        <p:sp>
          <p:nvSpPr>
            <p:cNvPr id="832" name="矩形 831">
              <a:extLst>
                <a:ext uri="{FF2B5EF4-FFF2-40B4-BE49-F238E27FC236}">
                  <a16:creationId xmlns:a16="http://schemas.microsoft.com/office/drawing/2014/main" id="{8B0EC35C-2F73-4DE9-9AB6-8B16806075A5}"/>
                </a:ext>
              </a:extLst>
            </p:cNvPr>
            <p:cNvSpPr/>
            <p:nvPr/>
          </p:nvSpPr>
          <p:spPr>
            <a:xfrm>
              <a:off x="4391201" y="2039205"/>
              <a:ext cx="399337" cy="836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51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控</a:t>
              </a:r>
              <a:endParaRPr lang="en-US" altLang="zh-CN" sz="151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r>
                <a:rPr lang="zh-CN" altLang="en-US" sz="151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制</a:t>
              </a:r>
              <a:endParaRPr lang="en-US" altLang="zh-CN" sz="151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r>
                <a:rPr lang="zh-CN" altLang="en-US" sz="151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器</a:t>
              </a:r>
            </a:p>
          </p:txBody>
        </p:sp>
        <p:sp>
          <p:nvSpPr>
            <p:cNvPr id="833" name="矩形 832">
              <a:extLst>
                <a:ext uri="{FF2B5EF4-FFF2-40B4-BE49-F238E27FC236}">
                  <a16:creationId xmlns:a16="http://schemas.microsoft.com/office/drawing/2014/main" id="{2EC611A5-2732-460D-A627-B5A4EC3759A4}"/>
                </a:ext>
              </a:extLst>
            </p:cNvPr>
            <p:cNvSpPr/>
            <p:nvPr/>
          </p:nvSpPr>
          <p:spPr>
            <a:xfrm>
              <a:off x="4199989" y="2836673"/>
              <a:ext cx="570094" cy="2596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Funct3</a:t>
              </a:r>
              <a:endParaRPr lang="zh-CN" altLang="en-US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4" name="矩形 833">
              <a:extLst>
                <a:ext uri="{FF2B5EF4-FFF2-40B4-BE49-F238E27FC236}">
                  <a16:creationId xmlns:a16="http://schemas.microsoft.com/office/drawing/2014/main" id="{E16C5D58-88F8-4424-A39B-D49F0546D5F5}"/>
                </a:ext>
              </a:extLst>
            </p:cNvPr>
            <p:cNvSpPr/>
            <p:nvPr/>
          </p:nvSpPr>
          <p:spPr>
            <a:xfrm>
              <a:off x="4191305" y="2594229"/>
              <a:ext cx="360450" cy="2596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</a:t>
              </a:r>
              <a:endParaRPr lang="zh-CN" altLang="en-US" sz="1327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F7FC2733-5781-4FBB-94FB-BDE3F6557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912" y="766607"/>
            <a:ext cx="4826709" cy="541773"/>
          </a:xfrm>
          <a:prstGeom prst="rect">
            <a:avLst/>
          </a:prstGeom>
        </p:spPr>
      </p:pic>
      <p:grpSp>
        <p:nvGrpSpPr>
          <p:cNvPr id="846" name="组合 845">
            <a:extLst>
              <a:ext uri="{FF2B5EF4-FFF2-40B4-BE49-F238E27FC236}">
                <a16:creationId xmlns:a16="http://schemas.microsoft.com/office/drawing/2014/main" id="{5CFC9A31-7A27-4623-A600-954701B0341D}"/>
              </a:ext>
            </a:extLst>
          </p:cNvPr>
          <p:cNvGrpSpPr/>
          <p:nvPr/>
        </p:nvGrpSpPr>
        <p:grpSpPr>
          <a:xfrm>
            <a:off x="1474394" y="3924287"/>
            <a:ext cx="3956342" cy="1320155"/>
            <a:chOff x="1474394" y="3924287"/>
            <a:chExt cx="3956342" cy="1320155"/>
          </a:xfrm>
        </p:grpSpPr>
        <p:sp>
          <p:nvSpPr>
            <p:cNvPr id="847" name="矩形 846">
              <a:extLst>
                <a:ext uri="{FF2B5EF4-FFF2-40B4-BE49-F238E27FC236}">
                  <a16:creationId xmlns:a16="http://schemas.microsoft.com/office/drawing/2014/main" id="{6DE837D0-E364-4497-8FD7-5DF5E7953375}"/>
                </a:ext>
              </a:extLst>
            </p:cNvPr>
            <p:cNvSpPr/>
            <p:nvPr/>
          </p:nvSpPr>
          <p:spPr>
            <a:xfrm>
              <a:off x="4893409" y="4895629"/>
              <a:ext cx="537327" cy="3488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698">
                <a:lnSpc>
                  <a:spcPts val="1975"/>
                </a:lnSpc>
              </a:pPr>
              <a:r>
                <a:rPr lang="zh-CN" altLang="en-US" sz="2655" b="1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①</a:t>
              </a:r>
            </a:p>
          </p:txBody>
        </p:sp>
        <p:sp>
          <p:nvSpPr>
            <p:cNvPr id="848" name="矩形 847">
              <a:extLst>
                <a:ext uri="{FF2B5EF4-FFF2-40B4-BE49-F238E27FC236}">
                  <a16:creationId xmlns:a16="http://schemas.microsoft.com/office/drawing/2014/main" id="{4F9C5D2C-C365-41EC-A57C-8C429909ECB1}"/>
                </a:ext>
              </a:extLst>
            </p:cNvPr>
            <p:cNvSpPr/>
            <p:nvPr/>
          </p:nvSpPr>
          <p:spPr>
            <a:xfrm>
              <a:off x="1474394" y="3924287"/>
              <a:ext cx="537327" cy="3488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698">
                <a:lnSpc>
                  <a:spcPts val="1975"/>
                </a:lnSpc>
              </a:pPr>
              <a:r>
                <a:rPr lang="zh-CN" altLang="en-US" sz="2655" b="1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876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500"/>
                            </p:stCondLst>
                            <p:childTnLst>
                              <p:par>
                                <p:cTn id="1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"/>
                            </p:stCondLst>
                            <p:childTnLst>
                              <p:par>
                                <p:cTn id="1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0" dur="5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000"/>
                            </p:stCondLst>
                            <p:childTnLst>
                              <p:par>
                                <p:cTn id="1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4" dur="5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9" dur="5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4" dur="5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"/>
                            </p:stCondLst>
                            <p:childTnLst>
                              <p:par>
                                <p:cTn id="17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000"/>
                            </p:stCondLst>
                            <p:childTnLst>
                              <p:par>
                                <p:cTn id="1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8" dur="1000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" grpId="0" animBg="1"/>
      <p:bldP spid="75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3" name="直接连接符 342">
            <a:extLst>
              <a:ext uri="{FF2B5EF4-FFF2-40B4-BE49-F238E27FC236}">
                <a16:creationId xmlns:a16="http://schemas.microsoft.com/office/drawing/2014/main" id="{A49591CB-F969-4B9A-BC2D-B92BB71F85D3}"/>
              </a:ext>
            </a:extLst>
          </p:cNvPr>
          <p:cNvCxnSpPr>
            <a:cxnSpLocks/>
          </p:cNvCxnSpPr>
          <p:nvPr/>
        </p:nvCxnSpPr>
        <p:spPr>
          <a:xfrm>
            <a:off x="4574878" y="2995725"/>
            <a:ext cx="0" cy="2089694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4" name="直接连接符 343">
            <a:extLst>
              <a:ext uri="{FF2B5EF4-FFF2-40B4-BE49-F238E27FC236}">
                <a16:creationId xmlns:a16="http://schemas.microsoft.com/office/drawing/2014/main" id="{80DB7B7A-C335-42FA-A319-01E9A641269C}"/>
              </a:ext>
            </a:extLst>
          </p:cNvPr>
          <p:cNvCxnSpPr>
            <a:cxnSpLocks/>
          </p:cNvCxnSpPr>
          <p:nvPr/>
        </p:nvCxnSpPr>
        <p:spPr>
          <a:xfrm>
            <a:off x="1268309" y="5276085"/>
            <a:ext cx="52076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直接连接符 344">
            <a:extLst>
              <a:ext uri="{FF2B5EF4-FFF2-40B4-BE49-F238E27FC236}">
                <a16:creationId xmlns:a16="http://schemas.microsoft.com/office/drawing/2014/main" id="{D3651273-2BA3-40A2-9FEB-6236ACA2D743}"/>
              </a:ext>
            </a:extLst>
          </p:cNvPr>
          <p:cNvCxnSpPr>
            <a:cxnSpLocks/>
          </p:cNvCxnSpPr>
          <p:nvPr/>
        </p:nvCxnSpPr>
        <p:spPr>
          <a:xfrm>
            <a:off x="3899768" y="5255824"/>
            <a:ext cx="3508565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6" name="直接连接符 345">
            <a:extLst>
              <a:ext uri="{FF2B5EF4-FFF2-40B4-BE49-F238E27FC236}">
                <a16:creationId xmlns:a16="http://schemas.microsoft.com/office/drawing/2014/main" id="{7D22D280-3276-40A4-9C8E-9A672ED9CF47}"/>
              </a:ext>
            </a:extLst>
          </p:cNvPr>
          <p:cNvCxnSpPr>
            <a:cxnSpLocks/>
          </p:cNvCxnSpPr>
          <p:nvPr/>
        </p:nvCxnSpPr>
        <p:spPr>
          <a:xfrm>
            <a:off x="6166499" y="4036326"/>
            <a:ext cx="924532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直接连接符 346">
            <a:extLst>
              <a:ext uri="{FF2B5EF4-FFF2-40B4-BE49-F238E27FC236}">
                <a16:creationId xmlns:a16="http://schemas.microsoft.com/office/drawing/2014/main" id="{9EB2D0D8-05D3-4006-9EBC-9E2395B074F7}"/>
              </a:ext>
            </a:extLst>
          </p:cNvPr>
          <p:cNvCxnSpPr>
            <a:cxnSpLocks/>
          </p:cNvCxnSpPr>
          <p:nvPr/>
        </p:nvCxnSpPr>
        <p:spPr>
          <a:xfrm>
            <a:off x="4168082" y="4617164"/>
            <a:ext cx="72441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8" name="直接连接符 347">
            <a:extLst>
              <a:ext uri="{FF2B5EF4-FFF2-40B4-BE49-F238E27FC236}">
                <a16:creationId xmlns:a16="http://schemas.microsoft.com/office/drawing/2014/main" id="{2BDE56DB-8823-4611-B661-058E99C344E0}"/>
              </a:ext>
            </a:extLst>
          </p:cNvPr>
          <p:cNvCxnSpPr/>
          <p:nvPr/>
        </p:nvCxnSpPr>
        <p:spPr>
          <a:xfrm>
            <a:off x="3920271" y="3979360"/>
            <a:ext cx="100424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9" name="直接连接符 348">
            <a:extLst>
              <a:ext uri="{FF2B5EF4-FFF2-40B4-BE49-F238E27FC236}">
                <a16:creationId xmlns:a16="http://schemas.microsoft.com/office/drawing/2014/main" id="{285839E5-CAAC-4C74-8C36-B13F62166DE6}"/>
              </a:ext>
            </a:extLst>
          </p:cNvPr>
          <p:cNvCxnSpPr/>
          <p:nvPr/>
        </p:nvCxnSpPr>
        <p:spPr>
          <a:xfrm>
            <a:off x="3899768" y="3654677"/>
            <a:ext cx="100424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50" name="组合 349">
            <a:extLst>
              <a:ext uri="{FF2B5EF4-FFF2-40B4-BE49-F238E27FC236}">
                <a16:creationId xmlns:a16="http://schemas.microsoft.com/office/drawing/2014/main" id="{7FE8DB14-4210-4030-9FF0-43C2B13D4C4B}"/>
              </a:ext>
            </a:extLst>
          </p:cNvPr>
          <p:cNvGrpSpPr/>
          <p:nvPr/>
        </p:nvGrpSpPr>
        <p:grpSpPr>
          <a:xfrm>
            <a:off x="4877301" y="1779024"/>
            <a:ext cx="6006406" cy="1849765"/>
            <a:chOff x="5039741" y="3208161"/>
            <a:chExt cx="597546" cy="457491"/>
          </a:xfrm>
        </p:grpSpPr>
        <p:cxnSp>
          <p:nvCxnSpPr>
            <p:cNvPr id="496" name="直接连接符 495">
              <a:extLst>
                <a:ext uri="{FF2B5EF4-FFF2-40B4-BE49-F238E27FC236}">
                  <a16:creationId xmlns:a16="http://schemas.microsoft.com/office/drawing/2014/main" id="{167E67EA-B588-49D5-BA62-DE93D884D462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7" name="直接连接符 496">
              <a:extLst>
                <a:ext uri="{FF2B5EF4-FFF2-40B4-BE49-F238E27FC236}">
                  <a16:creationId xmlns:a16="http://schemas.microsoft.com/office/drawing/2014/main" id="{C1E228EA-DF7D-4914-944D-AB6C4312C0B0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351" name="直接连接符 350">
            <a:extLst>
              <a:ext uri="{FF2B5EF4-FFF2-40B4-BE49-F238E27FC236}">
                <a16:creationId xmlns:a16="http://schemas.microsoft.com/office/drawing/2014/main" id="{E637117D-E728-4AAE-8F9F-81D3883BB5FC}"/>
              </a:ext>
            </a:extLst>
          </p:cNvPr>
          <p:cNvCxnSpPr/>
          <p:nvPr/>
        </p:nvCxnSpPr>
        <p:spPr>
          <a:xfrm>
            <a:off x="4881299" y="2200937"/>
            <a:ext cx="3917227" cy="0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52" name="组合 351">
            <a:extLst>
              <a:ext uri="{FF2B5EF4-FFF2-40B4-BE49-F238E27FC236}">
                <a16:creationId xmlns:a16="http://schemas.microsoft.com/office/drawing/2014/main" id="{3493E292-9CBF-40FB-81F3-DC48A635D64E}"/>
              </a:ext>
            </a:extLst>
          </p:cNvPr>
          <p:cNvGrpSpPr/>
          <p:nvPr/>
        </p:nvGrpSpPr>
        <p:grpSpPr>
          <a:xfrm>
            <a:off x="4873362" y="2412583"/>
            <a:ext cx="3059940" cy="1176242"/>
            <a:chOff x="5039741" y="3208161"/>
            <a:chExt cx="597546" cy="473266"/>
          </a:xfrm>
        </p:grpSpPr>
        <p:cxnSp>
          <p:nvCxnSpPr>
            <p:cNvPr id="494" name="直接连接符 493">
              <a:extLst>
                <a:ext uri="{FF2B5EF4-FFF2-40B4-BE49-F238E27FC236}">
                  <a16:creationId xmlns:a16="http://schemas.microsoft.com/office/drawing/2014/main" id="{C70DAA23-9144-4192-B3E2-90202BA70399}"/>
                </a:ext>
              </a:extLst>
            </p:cNvPr>
            <p:cNvCxnSpPr>
              <a:cxnSpLocks/>
            </p:cNvCxnSpPr>
            <p:nvPr/>
          </p:nvCxnSpPr>
          <p:spPr>
            <a:xfrm>
              <a:off x="5637287" y="3208161"/>
              <a:ext cx="0" cy="473266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5" name="直接连接符 494">
              <a:extLst>
                <a:ext uri="{FF2B5EF4-FFF2-40B4-BE49-F238E27FC236}">
                  <a16:creationId xmlns:a16="http://schemas.microsoft.com/office/drawing/2014/main" id="{86B4AB2A-8A42-4AE7-8444-CDB8F63E2544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53" name="组合 352">
            <a:extLst>
              <a:ext uri="{FF2B5EF4-FFF2-40B4-BE49-F238E27FC236}">
                <a16:creationId xmlns:a16="http://schemas.microsoft.com/office/drawing/2014/main" id="{118FA9B7-017A-40EF-90C7-9B0A73E8E804}"/>
              </a:ext>
            </a:extLst>
          </p:cNvPr>
          <p:cNvGrpSpPr/>
          <p:nvPr/>
        </p:nvGrpSpPr>
        <p:grpSpPr>
          <a:xfrm>
            <a:off x="4894828" y="2843029"/>
            <a:ext cx="705542" cy="450160"/>
            <a:chOff x="5039741" y="3208161"/>
            <a:chExt cx="597546" cy="457491"/>
          </a:xfrm>
        </p:grpSpPr>
        <p:cxnSp>
          <p:nvCxnSpPr>
            <p:cNvPr id="492" name="直接连接符 491">
              <a:extLst>
                <a:ext uri="{FF2B5EF4-FFF2-40B4-BE49-F238E27FC236}">
                  <a16:creationId xmlns:a16="http://schemas.microsoft.com/office/drawing/2014/main" id="{4FF5A763-2270-418A-AEAF-7E9BB91200C4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3" name="直接连接符 492">
              <a:extLst>
                <a:ext uri="{FF2B5EF4-FFF2-40B4-BE49-F238E27FC236}">
                  <a16:creationId xmlns:a16="http://schemas.microsoft.com/office/drawing/2014/main" id="{B79BEA11-DC2C-403F-9ABF-2A7E545D3517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5DCDE144-6D22-47DC-9CE0-2D03236E1DCF}"/>
              </a:ext>
            </a:extLst>
          </p:cNvPr>
          <p:cNvSpPr/>
          <p:nvPr/>
        </p:nvSpPr>
        <p:spPr>
          <a:xfrm>
            <a:off x="4873211" y="1532696"/>
            <a:ext cx="949299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MemtoReg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3E18DC4-F57D-4005-BDC2-3B3A8A7851FE}"/>
              </a:ext>
            </a:extLst>
          </p:cNvPr>
          <p:cNvGrpSpPr/>
          <p:nvPr/>
        </p:nvGrpSpPr>
        <p:grpSpPr>
          <a:xfrm>
            <a:off x="4873211" y="1742142"/>
            <a:ext cx="4824214" cy="1647410"/>
            <a:chOff x="4873211" y="1742142"/>
            <a:chExt cx="4824214" cy="1647410"/>
          </a:xfrm>
        </p:grpSpPr>
        <p:sp>
          <p:nvSpPr>
            <p:cNvPr id="354" name="任意多边形: 形状 191">
              <a:extLst>
                <a:ext uri="{FF2B5EF4-FFF2-40B4-BE49-F238E27FC236}">
                  <a16:creationId xmlns:a16="http://schemas.microsoft.com/office/drawing/2014/main" id="{3EC077C6-9010-4670-995D-B31B736C86A2}"/>
                </a:ext>
              </a:extLst>
            </p:cNvPr>
            <p:cNvSpPr/>
            <p:nvPr/>
          </p:nvSpPr>
          <p:spPr>
            <a:xfrm>
              <a:off x="4887741" y="1990210"/>
              <a:ext cx="4809684" cy="1399342"/>
            </a:xfrm>
            <a:custGeom>
              <a:avLst/>
              <a:gdLst>
                <a:gd name="connsiteX0" fmla="*/ 0 w 4762500"/>
                <a:gd name="connsiteY0" fmla="*/ 0 h 1600200"/>
                <a:gd name="connsiteX1" fmla="*/ 4762500 w 4762500"/>
                <a:gd name="connsiteY1" fmla="*/ 0 h 1600200"/>
                <a:gd name="connsiteX2" fmla="*/ 4762500 w 4762500"/>
                <a:gd name="connsiteY2" fmla="*/ 1600200 h 1600200"/>
                <a:gd name="connsiteX0" fmla="*/ 0 w 4762500"/>
                <a:gd name="connsiteY0" fmla="*/ 0 h 1593057"/>
                <a:gd name="connsiteX1" fmla="*/ 4762500 w 4762500"/>
                <a:gd name="connsiteY1" fmla="*/ 0 h 1593057"/>
                <a:gd name="connsiteX2" fmla="*/ 4762500 w 4762500"/>
                <a:gd name="connsiteY2" fmla="*/ 1593057 h 1593057"/>
                <a:gd name="connsiteX0" fmla="*/ 0 w 4762500"/>
                <a:gd name="connsiteY0" fmla="*/ 0 h 1600201"/>
                <a:gd name="connsiteX1" fmla="*/ 4762500 w 4762500"/>
                <a:gd name="connsiteY1" fmla="*/ 0 h 1600201"/>
                <a:gd name="connsiteX2" fmla="*/ 4762500 w 4762500"/>
                <a:gd name="connsiteY2" fmla="*/ 1600201 h 1600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00" h="1600201">
                  <a:moveTo>
                    <a:pt x="0" y="0"/>
                  </a:moveTo>
                  <a:lnTo>
                    <a:pt x="4762500" y="0"/>
                  </a:lnTo>
                  <a:lnTo>
                    <a:pt x="4762500" y="1600201"/>
                  </a:lnTo>
                </a:path>
              </a:pathLst>
            </a:cu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356" name="矩形 355">
              <a:extLst>
                <a:ext uri="{FF2B5EF4-FFF2-40B4-BE49-F238E27FC236}">
                  <a16:creationId xmlns:a16="http://schemas.microsoft.com/office/drawing/2014/main" id="{6E4730AA-A600-4B17-A5C9-BE5954F46E2F}"/>
                </a:ext>
              </a:extLst>
            </p:cNvPr>
            <p:cNvSpPr/>
            <p:nvPr/>
          </p:nvSpPr>
          <p:spPr>
            <a:xfrm>
              <a:off x="4873211" y="1742142"/>
              <a:ext cx="921663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 err="1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MemWrite</a:t>
              </a:r>
              <a:endParaRPr lang="zh-CN" altLang="en-US" sz="1327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57" name="矩形 356">
            <a:extLst>
              <a:ext uri="{FF2B5EF4-FFF2-40B4-BE49-F238E27FC236}">
                <a16:creationId xmlns:a16="http://schemas.microsoft.com/office/drawing/2014/main" id="{E1B2AD77-12C5-4B81-BF8C-578871317E8D}"/>
              </a:ext>
            </a:extLst>
          </p:cNvPr>
          <p:cNvSpPr/>
          <p:nvPr/>
        </p:nvSpPr>
        <p:spPr>
          <a:xfrm>
            <a:off x="4873211" y="1951588"/>
            <a:ext cx="67518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" name="矩形 357">
            <a:extLst>
              <a:ext uri="{FF2B5EF4-FFF2-40B4-BE49-F238E27FC236}">
                <a16:creationId xmlns:a16="http://schemas.microsoft.com/office/drawing/2014/main" id="{1C6F4C51-06C3-47C9-948C-99052C65997D}"/>
              </a:ext>
            </a:extLst>
          </p:cNvPr>
          <p:cNvSpPr/>
          <p:nvPr/>
        </p:nvSpPr>
        <p:spPr>
          <a:xfrm>
            <a:off x="4873211" y="2161034"/>
            <a:ext cx="657552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AluOP</a:t>
            </a:r>
            <a:endParaRPr lang="zh-CN" altLang="en-US" sz="1327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0" name="矩形 359">
            <a:extLst>
              <a:ext uri="{FF2B5EF4-FFF2-40B4-BE49-F238E27FC236}">
                <a16:creationId xmlns:a16="http://schemas.microsoft.com/office/drawing/2014/main" id="{88727B9C-06E9-4142-A159-4EE7E840FCED}"/>
              </a:ext>
            </a:extLst>
          </p:cNvPr>
          <p:cNvSpPr/>
          <p:nvPr/>
        </p:nvSpPr>
        <p:spPr>
          <a:xfrm>
            <a:off x="4873211" y="2590838"/>
            <a:ext cx="836704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RegWrite</a:t>
            </a:r>
            <a:endParaRPr lang="zh-CN" altLang="en-US" sz="1327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1" name="矩形 360">
            <a:extLst>
              <a:ext uri="{FF2B5EF4-FFF2-40B4-BE49-F238E27FC236}">
                <a16:creationId xmlns:a16="http://schemas.microsoft.com/office/drawing/2014/main" id="{C14E61AB-D045-4A52-9343-C936ABB2FDE8}"/>
              </a:ext>
            </a:extLst>
          </p:cNvPr>
          <p:cNvSpPr/>
          <p:nvPr/>
        </p:nvSpPr>
        <p:spPr>
          <a:xfrm>
            <a:off x="9001599" y="2200937"/>
            <a:ext cx="61908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PCSrc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2" name="矩形 361">
            <a:extLst>
              <a:ext uri="{FF2B5EF4-FFF2-40B4-BE49-F238E27FC236}">
                <a16:creationId xmlns:a16="http://schemas.microsoft.com/office/drawing/2014/main" id="{1F17EE66-C0EF-45EA-91F6-0C50271D4D8A}"/>
              </a:ext>
            </a:extLst>
          </p:cNvPr>
          <p:cNvSpPr/>
          <p:nvPr/>
        </p:nvSpPr>
        <p:spPr>
          <a:xfrm>
            <a:off x="1959788" y="3424457"/>
            <a:ext cx="239223" cy="4295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cxnSp>
        <p:nvCxnSpPr>
          <p:cNvPr id="363" name="直接连接符 362">
            <a:extLst>
              <a:ext uri="{FF2B5EF4-FFF2-40B4-BE49-F238E27FC236}">
                <a16:creationId xmlns:a16="http://schemas.microsoft.com/office/drawing/2014/main" id="{5E830066-9BFC-493F-B468-1539B4B9121B}"/>
              </a:ext>
            </a:extLst>
          </p:cNvPr>
          <p:cNvCxnSpPr>
            <a:cxnSpLocks/>
          </p:cNvCxnSpPr>
          <p:nvPr/>
        </p:nvCxnSpPr>
        <p:spPr>
          <a:xfrm flipV="1">
            <a:off x="2080105" y="3857240"/>
            <a:ext cx="0" cy="95627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矩形 363">
            <a:extLst>
              <a:ext uri="{FF2B5EF4-FFF2-40B4-BE49-F238E27FC236}">
                <a16:creationId xmlns:a16="http://schemas.microsoft.com/office/drawing/2014/main" id="{A761AD15-C016-44C2-81CD-4326403A1A1C}"/>
              </a:ext>
            </a:extLst>
          </p:cNvPr>
          <p:cNvSpPr/>
          <p:nvPr/>
        </p:nvSpPr>
        <p:spPr>
          <a:xfrm>
            <a:off x="1843897" y="3902157"/>
            <a:ext cx="50687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zh-CN" altLang="en-US" sz="1327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5" name="直接连接符 364">
            <a:extLst>
              <a:ext uri="{FF2B5EF4-FFF2-40B4-BE49-F238E27FC236}">
                <a16:creationId xmlns:a16="http://schemas.microsoft.com/office/drawing/2014/main" id="{601AB9E5-7CDB-45FB-BA84-FEE254CE5E82}"/>
              </a:ext>
            </a:extLst>
          </p:cNvPr>
          <p:cNvCxnSpPr>
            <a:cxnSpLocks/>
            <a:endCxn id="362" idx="1"/>
          </p:cNvCxnSpPr>
          <p:nvPr/>
        </p:nvCxnSpPr>
        <p:spPr>
          <a:xfrm>
            <a:off x="1665151" y="3638784"/>
            <a:ext cx="294637" cy="44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直接连接符 365">
            <a:extLst>
              <a:ext uri="{FF2B5EF4-FFF2-40B4-BE49-F238E27FC236}">
                <a16:creationId xmlns:a16="http://schemas.microsoft.com/office/drawing/2014/main" id="{0D4025DF-556A-4B66-B503-26C338593664}"/>
              </a:ext>
            </a:extLst>
          </p:cNvPr>
          <p:cNvCxnSpPr>
            <a:cxnSpLocks/>
          </p:cNvCxnSpPr>
          <p:nvPr/>
        </p:nvCxnSpPr>
        <p:spPr>
          <a:xfrm>
            <a:off x="2203924" y="3643373"/>
            <a:ext cx="325285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矩形 366">
            <a:extLst>
              <a:ext uri="{FF2B5EF4-FFF2-40B4-BE49-F238E27FC236}">
                <a16:creationId xmlns:a16="http://schemas.microsoft.com/office/drawing/2014/main" id="{EAEEE8C5-9418-4C51-B33A-6BF3938AB768}"/>
              </a:ext>
            </a:extLst>
          </p:cNvPr>
          <p:cNvSpPr/>
          <p:nvPr/>
        </p:nvSpPr>
        <p:spPr>
          <a:xfrm>
            <a:off x="1879799" y="3103899"/>
            <a:ext cx="434734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17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lang="zh-CN" altLang="en-US" sz="1517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368" name="组合 367">
            <a:extLst>
              <a:ext uri="{FF2B5EF4-FFF2-40B4-BE49-F238E27FC236}">
                <a16:creationId xmlns:a16="http://schemas.microsoft.com/office/drawing/2014/main" id="{7443C795-09E5-4C51-9478-D82EAFF6B823}"/>
              </a:ext>
            </a:extLst>
          </p:cNvPr>
          <p:cNvGrpSpPr/>
          <p:nvPr/>
        </p:nvGrpSpPr>
        <p:grpSpPr>
          <a:xfrm>
            <a:off x="2521077" y="3333662"/>
            <a:ext cx="895566" cy="1370404"/>
            <a:chOff x="2153669" y="3581315"/>
            <a:chExt cx="981236" cy="1387999"/>
          </a:xfrm>
        </p:grpSpPr>
        <p:sp>
          <p:nvSpPr>
            <p:cNvPr id="488" name="矩形 487">
              <a:extLst>
                <a:ext uri="{FF2B5EF4-FFF2-40B4-BE49-F238E27FC236}">
                  <a16:creationId xmlns:a16="http://schemas.microsoft.com/office/drawing/2014/main" id="{AE1416B7-C466-4C35-8B1A-FCC113FB7403}"/>
                </a:ext>
              </a:extLst>
            </p:cNvPr>
            <p:cNvSpPr/>
            <p:nvPr/>
          </p:nvSpPr>
          <p:spPr>
            <a:xfrm>
              <a:off x="2162582" y="3581315"/>
              <a:ext cx="920297" cy="138799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489" name="矩形 488">
              <a:extLst>
                <a:ext uri="{FF2B5EF4-FFF2-40B4-BE49-F238E27FC236}">
                  <a16:creationId xmlns:a16="http://schemas.microsoft.com/office/drawing/2014/main" id="{670280D6-F353-4693-8C13-6CA74E34069F}"/>
                </a:ext>
              </a:extLst>
            </p:cNvPr>
            <p:cNvSpPr/>
            <p:nvPr/>
          </p:nvSpPr>
          <p:spPr>
            <a:xfrm>
              <a:off x="2672635" y="3769167"/>
              <a:ext cx="462270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0" name="矩形 489">
              <a:extLst>
                <a:ext uri="{FF2B5EF4-FFF2-40B4-BE49-F238E27FC236}">
                  <a16:creationId xmlns:a16="http://schemas.microsoft.com/office/drawing/2014/main" id="{6AF82F1F-5173-4851-A334-1E05370C13A3}"/>
                </a:ext>
              </a:extLst>
            </p:cNvPr>
            <p:cNvSpPr/>
            <p:nvPr/>
          </p:nvSpPr>
          <p:spPr>
            <a:xfrm>
              <a:off x="2153669" y="3768090"/>
              <a:ext cx="337571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1" name="矩形 490">
              <a:extLst>
                <a:ext uri="{FF2B5EF4-FFF2-40B4-BE49-F238E27FC236}">
                  <a16:creationId xmlns:a16="http://schemas.microsoft.com/office/drawing/2014/main" id="{E6F8493C-F6E4-4C6A-9681-09F58103A3BA}"/>
                </a:ext>
              </a:extLst>
            </p:cNvPr>
            <p:cNvSpPr/>
            <p:nvPr/>
          </p:nvSpPr>
          <p:spPr>
            <a:xfrm>
              <a:off x="2247903" y="4158047"/>
              <a:ext cx="760851" cy="5072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77"/>
              <a:r>
                <a:rPr lang="zh-CN" altLang="en-US" sz="1327" b="1" kern="0" dirty="0">
                  <a:latin typeface="微软雅黑"/>
                  <a:ea typeface="微软雅黑"/>
                </a:rPr>
                <a:t>指令</a:t>
              </a:r>
              <a:endParaRPr lang="en-US" altLang="zh-CN" sz="1327" b="1" kern="0" dirty="0">
                <a:latin typeface="微软雅黑"/>
                <a:ea typeface="微软雅黑"/>
              </a:endParaRPr>
            </a:p>
            <a:p>
              <a:pPr algn="ctr" defTabSz="914277"/>
              <a:r>
                <a:rPr lang="zh-CN" altLang="en-US" sz="1327" b="1" kern="0" dirty="0">
                  <a:latin typeface="微软雅黑"/>
                  <a:ea typeface="微软雅黑"/>
                </a:rPr>
                <a:t>存储器</a:t>
              </a:r>
            </a:p>
          </p:txBody>
        </p:sp>
      </p:grpSp>
      <p:sp>
        <p:nvSpPr>
          <p:cNvPr id="369" name="矩形 368">
            <a:extLst>
              <a:ext uri="{FF2B5EF4-FFF2-40B4-BE49-F238E27FC236}">
                <a16:creationId xmlns:a16="http://schemas.microsoft.com/office/drawing/2014/main" id="{114EE96A-5310-44D9-9DD6-132B47A1DFF5}"/>
              </a:ext>
            </a:extLst>
          </p:cNvPr>
          <p:cNvSpPr/>
          <p:nvPr/>
        </p:nvSpPr>
        <p:spPr>
          <a:xfrm>
            <a:off x="3328317" y="3395095"/>
            <a:ext cx="622286" cy="267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38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指令字</a:t>
            </a:r>
          </a:p>
        </p:txBody>
      </p:sp>
      <p:sp>
        <p:nvSpPr>
          <p:cNvPr id="370" name="矩形 369">
            <a:extLst>
              <a:ext uri="{FF2B5EF4-FFF2-40B4-BE49-F238E27FC236}">
                <a16:creationId xmlns:a16="http://schemas.microsoft.com/office/drawing/2014/main" id="{878DA350-ABB3-4D2D-826E-E1C14F775EA3}"/>
              </a:ext>
            </a:extLst>
          </p:cNvPr>
          <p:cNvSpPr/>
          <p:nvPr/>
        </p:nvSpPr>
        <p:spPr>
          <a:xfrm>
            <a:off x="2341645" y="5347724"/>
            <a:ext cx="205122" cy="296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1" name="直接连接符 370">
            <a:extLst>
              <a:ext uri="{FF2B5EF4-FFF2-40B4-BE49-F238E27FC236}">
                <a16:creationId xmlns:a16="http://schemas.microsoft.com/office/drawing/2014/main" id="{666B9B65-9DD6-488F-BC32-5FDD76E6C758}"/>
              </a:ext>
            </a:extLst>
          </p:cNvPr>
          <p:cNvCxnSpPr>
            <a:cxnSpLocks/>
          </p:cNvCxnSpPr>
          <p:nvPr/>
        </p:nvCxnSpPr>
        <p:spPr>
          <a:xfrm>
            <a:off x="2079399" y="5490924"/>
            <a:ext cx="28716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任意多边形: 形状 251">
            <a:extLst>
              <a:ext uri="{FF2B5EF4-FFF2-40B4-BE49-F238E27FC236}">
                <a16:creationId xmlns:a16="http://schemas.microsoft.com/office/drawing/2014/main" id="{9033B6A9-064B-4F02-A89A-7D4E84EEEDB9}"/>
              </a:ext>
            </a:extLst>
          </p:cNvPr>
          <p:cNvSpPr/>
          <p:nvPr/>
        </p:nvSpPr>
        <p:spPr>
          <a:xfrm>
            <a:off x="2323279" y="5047752"/>
            <a:ext cx="348018" cy="672926"/>
          </a:xfrm>
          <a:custGeom>
            <a:avLst/>
            <a:gdLst>
              <a:gd name="connsiteX0" fmla="*/ 0 w 234950"/>
              <a:gd name="connsiteY0" fmla="*/ 0 h 812800"/>
              <a:gd name="connsiteX1" fmla="*/ 234950 w 234950"/>
              <a:gd name="connsiteY1" fmla="*/ 0 h 812800"/>
              <a:gd name="connsiteX2" fmla="*/ 234950 w 234950"/>
              <a:gd name="connsiteY2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950" h="812800">
                <a:moveTo>
                  <a:pt x="0" y="0"/>
                </a:moveTo>
                <a:lnTo>
                  <a:pt x="234950" y="0"/>
                </a:lnTo>
                <a:lnTo>
                  <a:pt x="234950" y="812800"/>
                </a:lnTo>
              </a:path>
            </a:pathLst>
          </a:cu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373" name="矩形 372">
            <a:extLst>
              <a:ext uri="{FF2B5EF4-FFF2-40B4-BE49-F238E27FC236}">
                <a16:creationId xmlns:a16="http://schemas.microsoft.com/office/drawing/2014/main" id="{5B05FD75-C706-4EEB-A269-71696D8AE8FE}"/>
              </a:ext>
            </a:extLst>
          </p:cNvPr>
          <p:cNvSpPr/>
          <p:nvPr/>
        </p:nvSpPr>
        <p:spPr>
          <a:xfrm>
            <a:off x="1180290" y="5275106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PC+4</a:t>
            </a:r>
            <a:endParaRPr lang="zh-CN" altLang="en-US" sz="132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4" name="矩形 373">
            <a:extLst>
              <a:ext uri="{FF2B5EF4-FFF2-40B4-BE49-F238E27FC236}">
                <a16:creationId xmlns:a16="http://schemas.microsoft.com/office/drawing/2014/main" id="{AF1E1BD6-A98E-49E9-B9D0-709598ECAAF4}"/>
              </a:ext>
            </a:extLst>
          </p:cNvPr>
          <p:cNvSpPr/>
          <p:nvPr/>
        </p:nvSpPr>
        <p:spPr>
          <a:xfrm>
            <a:off x="3834838" y="2414156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14:12</a:t>
            </a:r>
            <a:endParaRPr lang="zh-CN" altLang="en-US" sz="104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5" name="矩形 374">
            <a:extLst>
              <a:ext uri="{FF2B5EF4-FFF2-40B4-BE49-F238E27FC236}">
                <a16:creationId xmlns:a16="http://schemas.microsoft.com/office/drawing/2014/main" id="{6EB843D0-2FD5-497D-BD17-6732BCB31224}"/>
              </a:ext>
            </a:extLst>
          </p:cNvPr>
          <p:cNvSpPr/>
          <p:nvPr/>
        </p:nvSpPr>
        <p:spPr>
          <a:xfrm>
            <a:off x="5284704" y="5216220"/>
            <a:ext cx="81785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SignImm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6" name="矩形 375">
            <a:extLst>
              <a:ext uri="{FF2B5EF4-FFF2-40B4-BE49-F238E27FC236}">
                <a16:creationId xmlns:a16="http://schemas.microsoft.com/office/drawing/2014/main" id="{A601C011-719C-4755-AE93-07845EFF2F2A}"/>
              </a:ext>
            </a:extLst>
          </p:cNvPr>
          <p:cNvSpPr>
            <a:spLocks/>
          </p:cNvSpPr>
          <p:nvPr/>
        </p:nvSpPr>
        <p:spPr>
          <a:xfrm>
            <a:off x="4908398" y="3293188"/>
            <a:ext cx="1343926" cy="1536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377" name="矩形 376">
            <a:extLst>
              <a:ext uri="{FF2B5EF4-FFF2-40B4-BE49-F238E27FC236}">
                <a16:creationId xmlns:a16="http://schemas.microsoft.com/office/drawing/2014/main" id="{01FF155E-336A-4634-8326-4B0CE554E823}"/>
              </a:ext>
            </a:extLst>
          </p:cNvPr>
          <p:cNvSpPr/>
          <p:nvPr/>
        </p:nvSpPr>
        <p:spPr>
          <a:xfrm>
            <a:off x="4893755" y="3503453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R1#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8" name="矩形 377">
            <a:extLst>
              <a:ext uri="{FF2B5EF4-FFF2-40B4-BE49-F238E27FC236}">
                <a16:creationId xmlns:a16="http://schemas.microsoft.com/office/drawing/2014/main" id="{CA57D7DC-BAC6-44F0-95EB-90C8D214B241}"/>
              </a:ext>
            </a:extLst>
          </p:cNvPr>
          <p:cNvSpPr/>
          <p:nvPr/>
        </p:nvSpPr>
        <p:spPr>
          <a:xfrm>
            <a:off x="4886111" y="3828531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R2#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9" name="矩形 378">
            <a:extLst>
              <a:ext uri="{FF2B5EF4-FFF2-40B4-BE49-F238E27FC236}">
                <a16:creationId xmlns:a16="http://schemas.microsoft.com/office/drawing/2014/main" id="{B95D4B08-5FDA-4682-BE03-13B3E52FFA40}"/>
              </a:ext>
            </a:extLst>
          </p:cNvPr>
          <p:cNvSpPr/>
          <p:nvPr/>
        </p:nvSpPr>
        <p:spPr>
          <a:xfrm>
            <a:off x="4888500" y="4137589"/>
            <a:ext cx="42992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W#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0" name="矩形 379">
            <a:extLst>
              <a:ext uri="{FF2B5EF4-FFF2-40B4-BE49-F238E27FC236}">
                <a16:creationId xmlns:a16="http://schemas.microsoft.com/office/drawing/2014/main" id="{43F33CEE-0929-4EEC-8A70-86C3555BCD52}"/>
              </a:ext>
            </a:extLst>
          </p:cNvPr>
          <p:cNvSpPr/>
          <p:nvPr/>
        </p:nvSpPr>
        <p:spPr>
          <a:xfrm>
            <a:off x="4893755" y="4473862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WD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1" name="矩形 380">
            <a:extLst>
              <a:ext uri="{FF2B5EF4-FFF2-40B4-BE49-F238E27FC236}">
                <a16:creationId xmlns:a16="http://schemas.microsoft.com/office/drawing/2014/main" id="{1D932071-67EC-4254-B0FB-6DD5168CB060}"/>
              </a:ext>
            </a:extLst>
          </p:cNvPr>
          <p:cNvSpPr/>
          <p:nvPr/>
        </p:nvSpPr>
        <p:spPr>
          <a:xfrm>
            <a:off x="5387391" y="3258023"/>
            <a:ext cx="449162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2" name="矩形 381">
            <a:extLst>
              <a:ext uri="{FF2B5EF4-FFF2-40B4-BE49-F238E27FC236}">
                <a16:creationId xmlns:a16="http://schemas.microsoft.com/office/drawing/2014/main" id="{5C0C8604-58FC-459A-AAA3-EC64CEADF500}"/>
              </a:ext>
            </a:extLst>
          </p:cNvPr>
          <p:cNvSpPr/>
          <p:nvPr/>
        </p:nvSpPr>
        <p:spPr>
          <a:xfrm>
            <a:off x="5249107" y="4240539"/>
            <a:ext cx="86434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77">
              <a:defRPr/>
            </a:pPr>
            <a:r>
              <a:rPr lang="zh-CN" altLang="en-US" sz="1327" b="1" kern="0" dirty="0">
                <a:solidFill>
                  <a:srgbClr val="000000"/>
                </a:solidFill>
                <a:latin typeface="微软雅黑"/>
                <a:ea typeface="微软雅黑"/>
              </a:rPr>
              <a:t>寄存器堆</a:t>
            </a:r>
          </a:p>
        </p:txBody>
      </p:sp>
      <p:sp>
        <p:nvSpPr>
          <p:cNvPr id="383" name="矩形 382">
            <a:extLst>
              <a:ext uri="{FF2B5EF4-FFF2-40B4-BE49-F238E27FC236}">
                <a16:creationId xmlns:a16="http://schemas.microsoft.com/office/drawing/2014/main" id="{26FD5819-D560-41AA-BBF5-4B67D36562AF}"/>
              </a:ext>
            </a:extLst>
          </p:cNvPr>
          <p:cNvSpPr/>
          <p:nvPr/>
        </p:nvSpPr>
        <p:spPr>
          <a:xfrm>
            <a:off x="5937293" y="3513191"/>
            <a:ext cx="38343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4" name="矩形 383">
            <a:extLst>
              <a:ext uri="{FF2B5EF4-FFF2-40B4-BE49-F238E27FC236}">
                <a16:creationId xmlns:a16="http://schemas.microsoft.com/office/drawing/2014/main" id="{190D81C5-9FAC-41E5-B4AF-BB8C96C6089B}"/>
              </a:ext>
            </a:extLst>
          </p:cNvPr>
          <p:cNvSpPr/>
          <p:nvPr/>
        </p:nvSpPr>
        <p:spPr>
          <a:xfrm>
            <a:off x="5929574" y="3910896"/>
            <a:ext cx="38343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9" name="流程图: 手动操作 388">
            <a:extLst>
              <a:ext uri="{FF2B5EF4-FFF2-40B4-BE49-F238E27FC236}">
                <a16:creationId xmlns:a16="http://schemas.microsoft.com/office/drawing/2014/main" id="{5FE698EE-1154-4CBA-B635-073FDBD4ACA5}"/>
              </a:ext>
            </a:extLst>
          </p:cNvPr>
          <p:cNvSpPr/>
          <p:nvPr/>
        </p:nvSpPr>
        <p:spPr>
          <a:xfrm rot="16200000">
            <a:off x="10659197" y="3715626"/>
            <a:ext cx="505805" cy="214765"/>
          </a:xfrm>
          <a:prstGeom prst="flowChartManualOperation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390" name="矩形 389">
            <a:extLst>
              <a:ext uri="{FF2B5EF4-FFF2-40B4-BE49-F238E27FC236}">
                <a16:creationId xmlns:a16="http://schemas.microsoft.com/office/drawing/2014/main" id="{8FEBF603-8BF4-41FF-8A2E-B0D1A09F845B}"/>
              </a:ext>
            </a:extLst>
          </p:cNvPr>
          <p:cNvSpPr/>
          <p:nvPr/>
        </p:nvSpPr>
        <p:spPr>
          <a:xfrm>
            <a:off x="10750288" y="3588822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1" name="直接连接符 390">
            <a:extLst>
              <a:ext uri="{FF2B5EF4-FFF2-40B4-BE49-F238E27FC236}">
                <a16:creationId xmlns:a16="http://schemas.microsoft.com/office/drawing/2014/main" id="{9B552632-17CD-4FFD-BB5E-B5633071E77D}"/>
              </a:ext>
            </a:extLst>
          </p:cNvPr>
          <p:cNvCxnSpPr/>
          <p:nvPr/>
        </p:nvCxnSpPr>
        <p:spPr>
          <a:xfrm>
            <a:off x="6240140" y="3658970"/>
            <a:ext cx="1476815" cy="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直接连接符 391">
            <a:extLst>
              <a:ext uri="{FF2B5EF4-FFF2-40B4-BE49-F238E27FC236}">
                <a16:creationId xmlns:a16="http://schemas.microsoft.com/office/drawing/2014/main" id="{2420F462-8928-4F15-AB06-7FFE024E7029}"/>
              </a:ext>
            </a:extLst>
          </p:cNvPr>
          <p:cNvCxnSpPr>
            <a:cxnSpLocks/>
          </p:cNvCxnSpPr>
          <p:nvPr/>
        </p:nvCxnSpPr>
        <p:spPr>
          <a:xfrm>
            <a:off x="7427948" y="5237179"/>
            <a:ext cx="397524" cy="560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直接连接符 392">
            <a:extLst>
              <a:ext uri="{FF2B5EF4-FFF2-40B4-BE49-F238E27FC236}">
                <a16:creationId xmlns:a16="http://schemas.microsoft.com/office/drawing/2014/main" id="{A84ABD64-FC5B-40D5-B73F-5301F7A6DF48}"/>
              </a:ext>
            </a:extLst>
          </p:cNvPr>
          <p:cNvCxnSpPr>
            <a:cxnSpLocks/>
          </p:cNvCxnSpPr>
          <p:nvPr/>
        </p:nvCxnSpPr>
        <p:spPr>
          <a:xfrm flipV="1">
            <a:off x="7299674" y="4158366"/>
            <a:ext cx="438559" cy="334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4" name="矩形 393">
            <a:extLst>
              <a:ext uri="{FF2B5EF4-FFF2-40B4-BE49-F238E27FC236}">
                <a16:creationId xmlns:a16="http://schemas.microsoft.com/office/drawing/2014/main" id="{DCED550A-F9AF-4D06-A681-FC62C8524D91}"/>
              </a:ext>
            </a:extLst>
          </p:cNvPr>
          <p:cNvSpPr/>
          <p:nvPr/>
        </p:nvSpPr>
        <p:spPr>
          <a:xfrm>
            <a:off x="7261827" y="3892426"/>
            <a:ext cx="52450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SrcB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5" name="矩形 394">
            <a:extLst>
              <a:ext uri="{FF2B5EF4-FFF2-40B4-BE49-F238E27FC236}">
                <a16:creationId xmlns:a16="http://schemas.microsoft.com/office/drawing/2014/main" id="{4327A17A-5181-474D-8BC7-781A2B6657D5}"/>
              </a:ext>
            </a:extLst>
          </p:cNvPr>
          <p:cNvSpPr/>
          <p:nvPr/>
        </p:nvSpPr>
        <p:spPr>
          <a:xfrm>
            <a:off x="7251586" y="3424457"/>
            <a:ext cx="5341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SrcA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6" name="矩形 395">
            <a:extLst>
              <a:ext uri="{FF2B5EF4-FFF2-40B4-BE49-F238E27FC236}">
                <a16:creationId xmlns:a16="http://schemas.microsoft.com/office/drawing/2014/main" id="{C60D41A4-B9A2-48A5-8D94-879CE31E26FB}"/>
              </a:ext>
            </a:extLst>
          </p:cNvPr>
          <p:cNvSpPr/>
          <p:nvPr/>
        </p:nvSpPr>
        <p:spPr>
          <a:xfrm>
            <a:off x="8098386" y="3412310"/>
            <a:ext cx="58060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Equal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7" name="矩形 396">
            <a:extLst>
              <a:ext uri="{FF2B5EF4-FFF2-40B4-BE49-F238E27FC236}">
                <a16:creationId xmlns:a16="http://schemas.microsoft.com/office/drawing/2014/main" id="{0989652B-DD9D-4B1D-A232-BA1AC459E038}"/>
              </a:ext>
            </a:extLst>
          </p:cNvPr>
          <p:cNvSpPr/>
          <p:nvPr/>
        </p:nvSpPr>
        <p:spPr>
          <a:xfrm>
            <a:off x="8146132" y="3664825"/>
            <a:ext cx="96853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ALUResult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8" name="矩形 397">
            <a:extLst>
              <a:ext uri="{FF2B5EF4-FFF2-40B4-BE49-F238E27FC236}">
                <a16:creationId xmlns:a16="http://schemas.microsoft.com/office/drawing/2014/main" id="{174620C1-853C-44C4-9D6A-FCEBD798FD0A}"/>
              </a:ext>
            </a:extLst>
          </p:cNvPr>
          <p:cNvSpPr/>
          <p:nvPr/>
        </p:nvSpPr>
        <p:spPr>
          <a:xfrm>
            <a:off x="8128712" y="4231708"/>
            <a:ext cx="88319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WriteData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9" name="直接连接符 398">
            <a:extLst>
              <a:ext uri="{FF2B5EF4-FFF2-40B4-BE49-F238E27FC236}">
                <a16:creationId xmlns:a16="http://schemas.microsoft.com/office/drawing/2014/main" id="{BCE95952-D2A3-49B9-B2F9-D17CA921CF53}"/>
              </a:ext>
            </a:extLst>
          </p:cNvPr>
          <p:cNvCxnSpPr>
            <a:cxnSpLocks/>
          </p:cNvCxnSpPr>
          <p:nvPr/>
        </p:nvCxnSpPr>
        <p:spPr>
          <a:xfrm>
            <a:off x="8160317" y="3935688"/>
            <a:ext cx="116056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直接连接符 399">
            <a:extLst>
              <a:ext uri="{FF2B5EF4-FFF2-40B4-BE49-F238E27FC236}">
                <a16:creationId xmlns:a16="http://schemas.microsoft.com/office/drawing/2014/main" id="{6816D8E5-DDA8-4AF3-AA0D-1A7700727296}"/>
              </a:ext>
            </a:extLst>
          </p:cNvPr>
          <p:cNvCxnSpPr/>
          <p:nvPr/>
        </p:nvCxnSpPr>
        <p:spPr>
          <a:xfrm>
            <a:off x="10065087" y="3934916"/>
            <a:ext cx="73963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1" name="组合 400">
            <a:extLst>
              <a:ext uri="{FF2B5EF4-FFF2-40B4-BE49-F238E27FC236}">
                <a16:creationId xmlns:a16="http://schemas.microsoft.com/office/drawing/2014/main" id="{F25F8187-C304-43A7-87F7-59C426220B69}"/>
              </a:ext>
            </a:extLst>
          </p:cNvPr>
          <p:cNvGrpSpPr/>
          <p:nvPr/>
        </p:nvGrpSpPr>
        <p:grpSpPr>
          <a:xfrm>
            <a:off x="9258838" y="3360725"/>
            <a:ext cx="869365" cy="1361582"/>
            <a:chOff x="2106940" y="3477998"/>
            <a:chExt cx="952529" cy="1491834"/>
          </a:xfrm>
        </p:grpSpPr>
        <p:sp>
          <p:nvSpPr>
            <p:cNvPr id="482" name="矩形 481">
              <a:extLst>
                <a:ext uri="{FF2B5EF4-FFF2-40B4-BE49-F238E27FC236}">
                  <a16:creationId xmlns:a16="http://schemas.microsoft.com/office/drawing/2014/main" id="{BA6FA0A5-E584-42D5-AE71-EFA50D6A06BB}"/>
                </a:ext>
              </a:extLst>
            </p:cNvPr>
            <p:cNvSpPr/>
            <p:nvPr/>
          </p:nvSpPr>
          <p:spPr>
            <a:xfrm>
              <a:off x="2162583" y="3477998"/>
              <a:ext cx="828902" cy="149183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 dirty="0"/>
            </a:p>
          </p:txBody>
        </p:sp>
        <p:sp>
          <p:nvSpPr>
            <p:cNvPr id="483" name="矩形 482">
              <a:extLst>
                <a:ext uri="{FF2B5EF4-FFF2-40B4-BE49-F238E27FC236}">
                  <a16:creationId xmlns:a16="http://schemas.microsoft.com/office/drawing/2014/main" id="{532C3D86-E04D-4F12-B146-CB15D717FD0A}"/>
                </a:ext>
              </a:extLst>
            </p:cNvPr>
            <p:cNvSpPr/>
            <p:nvPr/>
          </p:nvSpPr>
          <p:spPr>
            <a:xfrm>
              <a:off x="2317534" y="3480984"/>
              <a:ext cx="492129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4" name="矩形 483">
              <a:extLst>
                <a:ext uri="{FF2B5EF4-FFF2-40B4-BE49-F238E27FC236}">
                  <a16:creationId xmlns:a16="http://schemas.microsoft.com/office/drawing/2014/main" id="{064EAB24-CDE0-4B6F-880C-9B019761FE01}"/>
                </a:ext>
              </a:extLst>
            </p:cNvPr>
            <p:cNvSpPr/>
            <p:nvPr/>
          </p:nvSpPr>
          <p:spPr>
            <a:xfrm>
              <a:off x="2597199" y="3861428"/>
              <a:ext cx="462270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5" name="矩形 484">
              <a:extLst>
                <a:ext uri="{FF2B5EF4-FFF2-40B4-BE49-F238E27FC236}">
                  <a16:creationId xmlns:a16="http://schemas.microsoft.com/office/drawing/2014/main" id="{ADD3C271-4D83-4BC0-8C2C-C2011D6D9DDE}"/>
                </a:ext>
              </a:extLst>
            </p:cNvPr>
            <p:cNvSpPr/>
            <p:nvPr/>
          </p:nvSpPr>
          <p:spPr>
            <a:xfrm>
              <a:off x="2146656" y="3834566"/>
              <a:ext cx="337571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6" name="矩形 485">
              <a:extLst>
                <a:ext uri="{FF2B5EF4-FFF2-40B4-BE49-F238E27FC236}">
                  <a16:creationId xmlns:a16="http://schemas.microsoft.com/office/drawing/2014/main" id="{99AA0F9F-E1A1-409B-8CA9-AF09777585C5}"/>
                </a:ext>
              </a:extLst>
            </p:cNvPr>
            <p:cNvSpPr/>
            <p:nvPr/>
          </p:nvSpPr>
          <p:spPr>
            <a:xfrm>
              <a:off x="2182706" y="4068361"/>
              <a:ext cx="760851" cy="5486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77"/>
              <a:r>
                <a:rPr lang="zh-CN" altLang="en-US" sz="1327" b="1" kern="0" dirty="0">
                  <a:latin typeface="微软雅黑"/>
                  <a:ea typeface="微软雅黑"/>
                </a:rPr>
                <a:t>数据</a:t>
              </a:r>
              <a:endParaRPr lang="en-US" altLang="zh-CN" sz="1327" b="1" kern="0" dirty="0">
                <a:latin typeface="微软雅黑"/>
                <a:ea typeface="微软雅黑"/>
              </a:endParaRPr>
            </a:p>
            <a:p>
              <a:pPr algn="ctr" defTabSz="914277"/>
              <a:r>
                <a:rPr lang="zh-CN" altLang="en-US" sz="1327" b="1" kern="0" dirty="0">
                  <a:latin typeface="微软雅黑"/>
                  <a:ea typeface="微软雅黑"/>
                </a:rPr>
                <a:t>存储器</a:t>
              </a:r>
            </a:p>
          </p:txBody>
        </p:sp>
        <p:sp>
          <p:nvSpPr>
            <p:cNvPr id="487" name="矩形 486">
              <a:extLst>
                <a:ext uri="{FF2B5EF4-FFF2-40B4-BE49-F238E27FC236}">
                  <a16:creationId xmlns:a16="http://schemas.microsoft.com/office/drawing/2014/main" id="{620A6AE4-CC03-4A44-8197-816E1E5E7DCE}"/>
                </a:ext>
              </a:extLst>
            </p:cNvPr>
            <p:cNvSpPr/>
            <p:nvPr/>
          </p:nvSpPr>
          <p:spPr>
            <a:xfrm>
              <a:off x="2106940" y="4556521"/>
              <a:ext cx="513205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02" name="矩形 401">
            <a:extLst>
              <a:ext uri="{FF2B5EF4-FFF2-40B4-BE49-F238E27FC236}">
                <a16:creationId xmlns:a16="http://schemas.microsoft.com/office/drawing/2014/main" id="{550B1C2A-D605-48D2-98A5-3FAC6C5AC720}"/>
              </a:ext>
            </a:extLst>
          </p:cNvPr>
          <p:cNvSpPr/>
          <p:nvPr/>
        </p:nvSpPr>
        <p:spPr>
          <a:xfrm>
            <a:off x="10011268" y="3674099"/>
            <a:ext cx="8547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ReadData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3" name="矩形 402">
            <a:extLst>
              <a:ext uri="{FF2B5EF4-FFF2-40B4-BE49-F238E27FC236}">
                <a16:creationId xmlns:a16="http://schemas.microsoft.com/office/drawing/2014/main" id="{F25DCD21-152A-4D05-BDAA-B8FA6497E410}"/>
              </a:ext>
            </a:extLst>
          </p:cNvPr>
          <p:cNvSpPr/>
          <p:nvPr/>
        </p:nvSpPr>
        <p:spPr>
          <a:xfrm>
            <a:off x="10032132" y="6173533"/>
            <a:ext cx="123264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WriteBackData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4" name="矩形 403">
            <a:extLst>
              <a:ext uri="{FF2B5EF4-FFF2-40B4-BE49-F238E27FC236}">
                <a16:creationId xmlns:a16="http://schemas.microsoft.com/office/drawing/2014/main" id="{4625EDAC-33CB-4BA7-8372-1175CCC6ED6F}"/>
              </a:ext>
            </a:extLst>
          </p:cNvPr>
          <p:cNvSpPr/>
          <p:nvPr/>
        </p:nvSpPr>
        <p:spPr>
          <a:xfrm>
            <a:off x="954873" y="5811816"/>
            <a:ext cx="123142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BranchAddress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5" name="直接连接符 404">
            <a:extLst>
              <a:ext uri="{FF2B5EF4-FFF2-40B4-BE49-F238E27FC236}">
                <a16:creationId xmlns:a16="http://schemas.microsoft.com/office/drawing/2014/main" id="{C569E3EA-AD1C-400B-A792-70628A7887DF}"/>
              </a:ext>
            </a:extLst>
          </p:cNvPr>
          <p:cNvCxnSpPr>
            <a:cxnSpLocks/>
          </p:cNvCxnSpPr>
          <p:nvPr/>
        </p:nvCxnSpPr>
        <p:spPr>
          <a:xfrm>
            <a:off x="3899768" y="2412418"/>
            <a:ext cx="0" cy="2829054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6" name="任意多边形: 形状 256">
            <a:extLst>
              <a:ext uri="{FF2B5EF4-FFF2-40B4-BE49-F238E27FC236}">
                <a16:creationId xmlns:a16="http://schemas.microsoft.com/office/drawing/2014/main" id="{48358B0D-4743-4A70-AD4E-25B2704C6A1F}"/>
              </a:ext>
            </a:extLst>
          </p:cNvPr>
          <p:cNvSpPr/>
          <p:nvPr/>
        </p:nvSpPr>
        <p:spPr>
          <a:xfrm flipV="1">
            <a:off x="11019482" y="3659045"/>
            <a:ext cx="213448" cy="145964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cxnSp>
        <p:nvCxnSpPr>
          <p:cNvPr id="407" name="直接连接符 406">
            <a:extLst>
              <a:ext uri="{FF2B5EF4-FFF2-40B4-BE49-F238E27FC236}">
                <a16:creationId xmlns:a16="http://schemas.microsoft.com/office/drawing/2014/main" id="{9A4B7645-E150-44F2-A00D-A97B9D5D65BA}"/>
              </a:ext>
            </a:extLst>
          </p:cNvPr>
          <p:cNvCxnSpPr>
            <a:cxnSpLocks/>
            <a:stCxn id="406" idx="0"/>
          </p:cNvCxnSpPr>
          <p:nvPr/>
        </p:nvCxnSpPr>
        <p:spPr>
          <a:xfrm>
            <a:off x="11232930" y="3805009"/>
            <a:ext cx="8135" cy="2650300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直接连接符 407">
            <a:extLst>
              <a:ext uri="{FF2B5EF4-FFF2-40B4-BE49-F238E27FC236}">
                <a16:creationId xmlns:a16="http://schemas.microsoft.com/office/drawing/2014/main" id="{86C4EFE3-6D76-42F3-BBE9-68485FB744C2}"/>
              </a:ext>
            </a:extLst>
          </p:cNvPr>
          <p:cNvCxnSpPr/>
          <p:nvPr/>
        </p:nvCxnSpPr>
        <p:spPr>
          <a:xfrm>
            <a:off x="3899768" y="2637408"/>
            <a:ext cx="503080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9" name="直接连接符 408">
            <a:extLst>
              <a:ext uri="{FF2B5EF4-FFF2-40B4-BE49-F238E27FC236}">
                <a16:creationId xmlns:a16="http://schemas.microsoft.com/office/drawing/2014/main" id="{F82EF7B7-6731-4DD4-BB6D-D7DBC66749EA}"/>
              </a:ext>
            </a:extLst>
          </p:cNvPr>
          <p:cNvCxnSpPr>
            <a:cxnSpLocks/>
          </p:cNvCxnSpPr>
          <p:nvPr/>
        </p:nvCxnSpPr>
        <p:spPr>
          <a:xfrm>
            <a:off x="4151308" y="4617164"/>
            <a:ext cx="0" cy="1838144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0" name="直接连接符 409">
            <a:extLst>
              <a:ext uri="{FF2B5EF4-FFF2-40B4-BE49-F238E27FC236}">
                <a16:creationId xmlns:a16="http://schemas.microsoft.com/office/drawing/2014/main" id="{8BACA20C-4DB7-4CD5-A0C7-517D25D60F66}"/>
              </a:ext>
            </a:extLst>
          </p:cNvPr>
          <p:cNvCxnSpPr>
            <a:cxnSpLocks/>
          </p:cNvCxnSpPr>
          <p:nvPr/>
        </p:nvCxnSpPr>
        <p:spPr>
          <a:xfrm>
            <a:off x="4168082" y="6455308"/>
            <a:ext cx="7062898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1" name="直接连接符 410">
            <a:extLst>
              <a:ext uri="{FF2B5EF4-FFF2-40B4-BE49-F238E27FC236}">
                <a16:creationId xmlns:a16="http://schemas.microsoft.com/office/drawing/2014/main" id="{8B1A4586-C0E3-4AC0-BAD0-DAA3D0E4F55A}"/>
              </a:ext>
            </a:extLst>
          </p:cNvPr>
          <p:cNvCxnSpPr/>
          <p:nvPr/>
        </p:nvCxnSpPr>
        <p:spPr>
          <a:xfrm>
            <a:off x="9071070" y="3163427"/>
            <a:ext cx="1278915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2" name="直接连接符 411">
            <a:extLst>
              <a:ext uri="{FF2B5EF4-FFF2-40B4-BE49-F238E27FC236}">
                <a16:creationId xmlns:a16="http://schemas.microsoft.com/office/drawing/2014/main" id="{F0A6361B-96A2-483A-9B2C-3259B04B4BFA}"/>
              </a:ext>
            </a:extLst>
          </p:cNvPr>
          <p:cNvCxnSpPr/>
          <p:nvPr/>
        </p:nvCxnSpPr>
        <p:spPr>
          <a:xfrm>
            <a:off x="9071070" y="3163427"/>
            <a:ext cx="0" cy="746901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3" name="直接连接符 412">
            <a:extLst>
              <a:ext uri="{FF2B5EF4-FFF2-40B4-BE49-F238E27FC236}">
                <a16:creationId xmlns:a16="http://schemas.microsoft.com/office/drawing/2014/main" id="{9F983B01-A781-41F2-9EAC-F57CC86E1940}"/>
              </a:ext>
            </a:extLst>
          </p:cNvPr>
          <p:cNvCxnSpPr/>
          <p:nvPr/>
        </p:nvCxnSpPr>
        <p:spPr>
          <a:xfrm>
            <a:off x="10349986" y="3163427"/>
            <a:ext cx="0" cy="475357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4" name="直接连接符 413">
            <a:extLst>
              <a:ext uri="{FF2B5EF4-FFF2-40B4-BE49-F238E27FC236}">
                <a16:creationId xmlns:a16="http://schemas.microsoft.com/office/drawing/2014/main" id="{4024EA4A-17E2-4B48-8FDC-4C7ADE6877DC}"/>
              </a:ext>
            </a:extLst>
          </p:cNvPr>
          <p:cNvCxnSpPr/>
          <p:nvPr/>
        </p:nvCxnSpPr>
        <p:spPr>
          <a:xfrm>
            <a:off x="10348228" y="3647643"/>
            <a:ext cx="447781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5" name="直接连接符 414">
            <a:extLst>
              <a:ext uri="{FF2B5EF4-FFF2-40B4-BE49-F238E27FC236}">
                <a16:creationId xmlns:a16="http://schemas.microsoft.com/office/drawing/2014/main" id="{77167E73-812F-49FC-81EE-9C887B19A26A}"/>
              </a:ext>
            </a:extLst>
          </p:cNvPr>
          <p:cNvCxnSpPr/>
          <p:nvPr/>
        </p:nvCxnSpPr>
        <p:spPr>
          <a:xfrm>
            <a:off x="6531609" y="4512613"/>
            <a:ext cx="2763477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6" name="直接连接符 415">
            <a:extLst>
              <a:ext uri="{FF2B5EF4-FFF2-40B4-BE49-F238E27FC236}">
                <a16:creationId xmlns:a16="http://schemas.microsoft.com/office/drawing/2014/main" id="{A35B0AA9-0D65-4D21-9F25-18CD9B62F1E8}"/>
              </a:ext>
            </a:extLst>
          </p:cNvPr>
          <p:cNvCxnSpPr/>
          <p:nvPr/>
        </p:nvCxnSpPr>
        <p:spPr>
          <a:xfrm>
            <a:off x="6531609" y="4053928"/>
            <a:ext cx="0" cy="458685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7" name="直接连接符 416">
            <a:extLst>
              <a:ext uri="{FF2B5EF4-FFF2-40B4-BE49-F238E27FC236}">
                <a16:creationId xmlns:a16="http://schemas.microsoft.com/office/drawing/2014/main" id="{FDA6BFA4-75AB-49B3-B8A5-D4DF7D7BD637}"/>
              </a:ext>
            </a:extLst>
          </p:cNvPr>
          <p:cNvCxnSpPr>
            <a:cxnSpLocks/>
          </p:cNvCxnSpPr>
          <p:nvPr/>
        </p:nvCxnSpPr>
        <p:spPr>
          <a:xfrm>
            <a:off x="6791724" y="4323685"/>
            <a:ext cx="0" cy="914413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8" name="直接连接符 417">
            <a:extLst>
              <a:ext uri="{FF2B5EF4-FFF2-40B4-BE49-F238E27FC236}">
                <a16:creationId xmlns:a16="http://schemas.microsoft.com/office/drawing/2014/main" id="{41005A6E-B626-462B-B5CA-31BB14B536A4}"/>
              </a:ext>
            </a:extLst>
          </p:cNvPr>
          <p:cNvCxnSpPr/>
          <p:nvPr/>
        </p:nvCxnSpPr>
        <p:spPr>
          <a:xfrm>
            <a:off x="6810115" y="4324070"/>
            <a:ext cx="270511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9" name="直接连接符 418">
            <a:extLst>
              <a:ext uri="{FF2B5EF4-FFF2-40B4-BE49-F238E27FC236}">
                <a16:creationId xmlns:a16="http://schemas.microsoft.com/office/drawing/2014/main" id="{4FB3664D-2BBA-4216-BC3A-887CDF499E07}"/>
              </a:ext>
            </a:extLst>
          </p:cNvPr>
          <p:cNvCxnSpPr/>
          <p:nvPr/>
        </p:nvCxnSpPr>
        <p:spPr>
          <a:xfrm>
            <a:off x="3920271" y="2883996"/>
            <a:ext cx="495622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0" name="矩形 419">
            <a:extLst>
              <a:ext uri="{FF2B5EF4-FFF2-40B4-BE49-F238E27FC236}">
                <a16:creationId xmlns:a16="http://schemas.microsoft.com/office/drawing/2014/main" id="{49CFCDBE-A41A-467A-931C-7C55C49C0D2E}"/>
              </a:ext>
            </a:extLst>
          </p:cNvPr>
          <p:cNvSpPr/>
          <p:nvPr/>
        </p:nvSpPr>
        <p:spPr>
          <a:xfrm>
            <a:off x="3871637" y="2170262"/>
            <a:ext cx="356188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6:0</a:t>
            </a:r>
            <a:endParaRPr lang="zh-CN" altLang="en-US" sz="104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1" name="等腰三角形 420">
            <a:extLst>
              <a:ext uri="{FF2B5EF4-FFF2-40B4-BE49-F238E27FC236}">
                <a16:creationId xmlns:a16="http://schemas.microsoft.com/office/drawing/2014/main" id="{661605A0-26B9-40C0-9253-531A597812C9}"/>
              </a:ext>
            </a:extLst>
          </p:cNvPr>
          <p:cNvSpPr/>
          <p:nvPr/>
        </p:nvSpPr>
        <p:spPr>
          <a:xfrm>
            <a:off x="1977124" y="3736555"/>
            <a:ext cx="205961" cy="11577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grpSp>
        <p:nvGrpSpPr>
          <p:cNvPr id="422" name="组合 421">
            <a:extLst>
              <a:ext uri="{FF2B5EF4-FFF2-40B4-BE49-F238E27FC236}">
                <a16:creationId xmlns:a16="http://schemas.microsoft.com/office/drawing/2014/main" id="{948871E8-3BEF-44DF-8C32-4656ADA9AF80}"/>
              </a:ext>
            </a:extLst>
          </p:cNvPr>
          <p:cNvGrpSpPr/>
          <p:nvPr/>
        </p:nvGrpSpPr>
        <p:grpSpPr>
          <a:xfrm>
            <a:off x="5315965" y="4709145"/>
            <a:ext cx="506870" cy="462158"/>
            <a:chOff x="1853728" y="4285666"/>
            <a:chExt cx="534589" cy="487432"/>
          </a:xfrm>
          <a:solidFill>
            <a:srgbClr val="FFCCFF"/>
          </a:solidFill>
        </p:grpSpPr>
        <p:cxnSp>
          <p:nvCxnSpPr>
            <p:cNvPr id="479" name="直接连接符 478">
              <a:extLst>
                <a:ext uri="{FF2B5EF4-FFF2-40B4-BE49-F238E27FC236}">
                  <a16:creationId xmlns:a16="http://schemas.microsoft.com/office/drawing/2014/main" id="{5C63E3FB-4D9A-4DB2-AD60-52B52978B9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853" y="4412951"/>
              <a:ext cx="0" cy="100857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0" name="矩形 479">
              <a:extLst>
                <a:ext uri="{FF2B5EF4-FFF2-40B4-BE49-F238E27FC236}">
                  <a16:creationId xmlns:a16="http://schemas.microsoft.com/office/drawing/2014/main" id="{21FA990C-C30B-466B-939F-755EC5638A6C}"/>
                </a:ext>
              </a:extLst>
            </p:cNvPr>
            <p:cNvSpPr/>
            <p:nvPr/>
          </p:nvSpPr>
          <p:spPr>
            <a:xfrm>
              <a:off x="1853728" y="4460324"/>
              <a:ext cx="534589" cy="3127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1327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lang="zh-CN" altLang="en-US" sz="1327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1" name="等腰三角形 480">
              <a:extLst>
                <a:ext uri="{FF2B5EF4-FFF2-40B4-BE49-F238E27FC236}">
                  <a16:creationId xmlns:a16="http://schemas.microsoft.com/office/drawing/2014/main" id="{90022B67-3A8C-4368-9CAA-C494D2B4FD79}"/>
                </a:ext>
              </a:extLst>
            </p:cNvPr>
            <p:cNvSpPr/>
            <p:nvPr/>
          </p:nvSpPr>
          <p:spPr>
            <a:xfrm>
              <a:off x="1994241" y="4285666"/>
              <a:ext cx="217225" cy="12211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</p:grpSp>
      <p:grpSp>
        <p:nvGrpSpPr>
          <p:cNvPr id="423" name="组合 422">
            <a:extLst>
              <a:ext uri="{FF2B5EF4-FFF2-40B4-BE49-F238E27FC236}">
                <a16:creationId xmlns:a16="http://schemas.microsoft.com/office/drawing/2014/main" id="{8CF67367-1124-458B-A99B-DF12411558B8}"/>
              </a:ext>
            </a:extLst>
          </p:cNvPr>
          <p:cNvGrpSpPr/>
          <p:nvPr/>
        </p:nvGrpSpPr>
        <p:grpSpPr>
          <a:xfrm>
            <a:off x="9461217" y="4600476"/>
            <a:ext cx="506870" cy="462158"/>
            <a:chOff x="1853728" y="4285666"/>
            <a:chExt cx="534589" cy="487432"/>
          </a:xfrm>
          <a:solidFill>
            <a:srgbClr val="00B050"/>
          </a:solidFill>
        </p:grpSpPr>
        <p:cxnSp>
          <p:nvCxnSpPr>
            <p:cNvPr id="476" name="直接连接符 475">
              <a:extLst>
                <a:ext uri="{FF2B5EF4-FFF2-40B4-BE49-F238E27FC236}">
                  <a16:creationId xmlns:a16="http://schemas.microsoft.com/office/drawing/2014/main" id="{325EFC7F-5D59-4FBA-A40B-5821FDFE3C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853" y="4412951"/>
              <a:ext cx="0" cy="100857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7" name="矩形 476">
              <a:extLst>
                <a:ext uri="{FF2B5EF4-FFF2-40B4-BE49-F238E27FC236}">
                  <a16:creationId xmlns:a16="http://schemas.microsoft.com/office/drawing/2014/main" id="{4DDF1978-1099-46E4-8FE3-2177C5CA4FBE}"/>
                </a:ext>
              </a:extLst>
            </p:cNvPr>
            <p:cNvSpPr/>
            <p:nvPr/>
          </p:nvSpPr>
          <p:spPr>
            <a:xfrm>
              <a:off x="1853728" y="4460324"/>
              <a:ext cx="534589" cy="3127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1327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lang="zh-CN" altLang="en-US" sz="1327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8" name="等腰三角形 477">
              <a:extLst>
                <a:ext uri="{FF2B5EF4-FFF2-40B4-BE49-F238E27FC236}">
                  <a16:creationId xmlns:a16="http://schemas.microsoft.com/office/drawing/2014/main" id="{744DFC73-4490-484F-A2B1-CAA1A78E1B75}"/>
                </a:ext>
              </a:extLst>
            </p:cNvPr>
            <p:cNvSpPr/>
            <p:nvPr/>
          </p:nvSpPr>
          <p:spPr>
            <a:xfrm>
              <a:off x="1994241" y="4285666"/>
              <a:ext cx="217225" cy="12211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</p:grpSp>
      <p:cxnSp>
        <p:nvCxnSpPr>
          <p:cNvPr id="424" name="直接连接符 423">
            <a:extLst>
              <a:ext uri="{FF2B5EF4-FFF2-40B4-BE49-F238E27FC236}">
                <a16:creationId xmlns:a16="http://schemas.microsoft.com/office/drawing/2014/main" id="{BE4B3306-BF4A-477E-9C0A-1FF4245FFBDA}"/>
              </a:ext>
            </a:extLst>
          </p:cNvPr>
          <p:cNvCxnSpPr/>
          <p:nvPr/>
        </p:nvCxnSpPr>
        <p:spPr>
          <a:xfrm>
            <a:off x="3382452" y="3657731"/>
            <a:ext cx="517316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5" name="直接连接符 424">
            <a:extLst>
              <a:ext uri="{FF2B5EF4-FFF2-40B4-BE49-F238E27FC236}">
                <a16:creationId xmlns:a16="http://schemas.microsoft.com/office/drawing/2014/main" id="{289B375D-8CCF-47DC-9B2C-73E3D1F950E2}"/>
              </a:ext>
            </a:extLst>
          </p:cNvPr>
          <p:cNvCxnSpPr>
            <a:cxnSpLocks/>
          </p:cNvCxnSpPr>
          <p:nvPr/>
        </p:nvCxnSpPr>
        <p:spPr>
          <a:xfrm>
            <a:off x="1268309" y="3498142"/>
            <a:ext cx="0" cy="1776964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直接连接符 425">
            <a:extLst>
              <a:ext uri="{FF2B5EF4-FFF2-40B4-BE49-F238E27FC236}">
                <a16:creationId xmlns:a16="http://schemas.microsoft.com/office/drawing/2014/main" id="{5E60F4DB-D5C6-4A8F-826D-CEDAE9CC40A6}"/>
              </a:ext>
            </a:extLst>
          </p:cNvPr>
          <p:cNvCxnSpPr>
            <a:cxnSpLocks/>
            <a:stCxn id="372" idx="2"/>
          </p:cNvCxnSpPr>
          <p:nvPr/>
        </p:nvCxnSpPr>
        <p:spPr>
          <a:xfrm>
            <a:off x="2671297" y="5720678"/>
            <a:ext cx="5196486" cy="3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7" name="直接连接符 426">
            <a:extLst>
              <a:ext uri="{FF2B5EF4-FFF2-40B4-BE49-F238E27FC236}">
                <a16:creationId xmlns:a16="http://schemas.microsoft.com/office/drawing/2014/main" id="{D039C95B-7209-4123-9FA4-46C942DC4A4E}"/>
              </a:ext>
            </a:extLst>
          </p:cNvPr>
          <p:cNvCxnSpPr>
            <a:cxnSpLocks/>
          </p:cNvCxnSpPr>
          <p:nvPr/>
        </p:nvCxnSpPr>
        <p:spPr>
          <a:xfrm>
            <a:off x="8493231" y="5496699"/>
            <a:ext cx="0" cy="597491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接连接符 427">
            <a:extLst>
              <a:ext uri="{FF2B5EF4-FFF2-40B4-BE49-F238E27FC236}">
                <a16:creationId xmlns:a16="http://schemas.microsoft.com/office/drawing/2014/main" id="{22DC0206-B9EF-435F-B834-433D375BC7F5}"/>
              </a:ext>
            </a:extLst>
          </p:cNvPr>
          <p:cNvCxnSpPr>
            <a:cxnSpLocks/>
          </p:cNvCxnSpPr>
          <p:nvPr/>
        </p:nvCxnSpPr>
        <p:spPr>
          <a:xfrm>
            <a:off x="1026180" y="6094190"/>
            <a:ext cx="7467051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9" name="直接连接符 428">
            <a:extLst>
              <a:ext uri="{FF2B5EF4-FFF2-40B4-BE49-F238E27FC236}">
                <a16:creationId xmlns:a16="http://schemas.microsoft.com/office/drawing/2014/main" id="{9DA14362-745E-4DC4-AF98-C5E38909178B}"/>
              </a:ext>
            </a:extLst>
          </p:cNvPr>
          <p:cNvCxnSpPr>
            <a:cxnSpLocks/>
          </p:cNvCxnSpPr>
          <p:nvPr/>
        </p:nvCxnSpPr>
        <p:spPr>
          <a:xfrm>
            <a:off x="1001395" y="3771315"/>
            <a:ext cx="0" cy="2322875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直接连接符 429">
            <a:extLst>
              <a:ext uri="{FF2B5EF4-FFF2-40B4-BE49-F238E27FC236}">
                <a16:creationId xmlns:a16="http://schemas.microsoft.com/office/drawing/2014/main" id="{FB31DB91-E295-45AC-A953-3EE0F061447D}"/>
              </a:ext>
            </a:extLst>
          </p:cNvPr>
          <p:cNvCxnSpPr/>
          <p:nvPr/>
        </p:nvCxnSpPr>
        <p:spPr>
          <a:xfrm>
            <a:off x="1001395" y="3771315"/>
            <a:ext cx="474732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1" name="直接连接符 430">
            <a:extLst>
              <a:ext uri="{FF2B5EF4-FFF2-40B4-BE49-F238E27FC236}">
                <a16:creationId xmlns:a16="http://schemas.microsoft.com/office/drawing/2014/main" id="{2D598788-F101-4CF5-8EFD-4D9AA31C2F32}"/>
              </a:ext>
            </a:extLst>
          </p:cNvPr>
          <p:cNvCxnSpPr/>
          <p:nvPr/>
        </p:nvCxnSpPr>
        <p:spPr>
          <a:xfrm>
            <a:off x="1274492" y="3498142"/>
            <a:ext cx="204823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2" name="直接连接符 431">
            <a:extLst>
              <a:ext uri="{FF2B5EF4-FFF2-40B4-BE49-F238E27FC236}">
                <a16:creationId xmlns:a16="http://schemas.microsoft.com/office/drawing/2014/main" id="{127B482E-4F5B-4837-BFAD-044F5D2DC4C3}"/>
              </a:ext>
            </a:extLst>
          </p:cNvPr>
          <p:cNvCxnSpPr>
            <a:cxnSpLocks/>
          </p:cNvCxnSpPr>
          <p:nvPr/>
        </p:nvCxnSpPr>
        <p:spPr>
          <a:xfrm>
            <a:off x="7998823" y="5493913"/>
            <a:ext cx="494408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直接连接符 432">
            <a:extLst>
              <a:ext uri="{FF2B5EF4-FFF2-40B4-BE49-F238E27FC236}">
                <a16:creationId xmlns:a16="http://schemas.microsoft.com/office/drawing/2014/main" id="{DDF32D49-3074-4CF1-BC18-C978F4C7F0B8}"/>
              </a:ext>
            </a:extLst>
          </p:cNvPr>
          <p:cNvCxnSpPr>
            <a:cxnSpLocks/>
          </p:cNvCxnSpPr>
          <p:nvPr/>
        </p:nvCxnSpPr>
        <p:spPr>
          <a:xfrm>
            <a:off x="2353259" y="3654677"/>
            <a:ext cx="0" cy="1388782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直接连接符 433">
            <a:extLst>
              <a:ext uri="{FF2B5EF4-FFF2-40B4-BE49-F238E27FC236}">
                <a16:creationId xmlns:a16="http://schemas.microsoft.com/office/drawing/2014/main" id="{7533DA45-02CB-482C-BC41-A1C804131C89}"/>
              </a:ext>
            </a:extLst>
          </p:cNvPr>
          <p:cNvCxnSpPr/>
          <p:nvPr/>
        </p:nvCxnSpPr>
        <p:spPr>
          <a:xfrm>
            <a:off x="1989923" y="5047752"/>
            <a:ext cx="33930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6" name="直接连接符 435">
            <a:extLst>
              <a:ext uri="{FF2B5EF4-FFF2-40B4-BE49-F238E27FC236}">
                <a16:creationId xmlns:a16="http://schemas.microsoft.com/office/drawing/2014/main" id="{2BC7A723-DEC8-4C75-89C4-DA546F654D5D}"/>
              </a:ext>
            </a:extLst>
          </p:cNvPr>
          <p:cNvCxnSpPr/>
          <p:nvPr/>
        </p:nvCxnSpPr>
        <p:spPr>
          <a:xfrm>
            <a:off x="8608601" y="2300115"/>
            <a:ext cx="0" cy="1373984"/>
          </a:xfrm>
          <a:prstGeom prst="line">
            <a:avLst/>
          </a:prstGeom>
          <a:noFill/>
          <a:ln w="19050" cap="sq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7" name="直接连接符 436">
            <a:extLst>
              <a:ext uri="{FF2B5EF4-FFF2-40B4-BE49-F238E27FC236}">
                <a16:creationId xmlns:a16="http://schemas.microsoft.com/office/drawing/2014/main" id="{F247CCF8-1C00-4461-BB00-F05326809ABE}"/>
              </a:ext>
            </a:extLst>
          </p:cNvPr>
          <p:cNvCxnSpPr/>
          <p:nvPr/>
        </p:nvCxnSpPr>
        <p:spPr>
          <a:xfrm>
            <a:off x="8173426" y="3685132"/>
            <a:ext cx="435174" cy="0"/>
          </a:xfrm>
          <a:prstGeom prst="line">
            <a:avLst/>
          </a:prstGeom>
          <a:noFill/>
          <a:ln w="19050" cap="sq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8" name="直接连接符 437">
            <a:extLst>
              <a:ext uri="{FF2B5EF4-FFF2-40B4-BE49-F238E27FC236}">
                <a16:creationId xmlns:a16="http://schemas.microsoft.com/office/drawing/2014/main" id="{8B094402-778A-465E-8FBE-58CDD9780D36}"/>
              </a:ext>
            </a:extLst>
          </p:cNvPr>
          <p:cNvCxnSpPr/>
          <p:nvPr/>
        </p:nvCxnSpPr>
        <p:spPr>
          <a:xfrm>
            <a:off x="8608601" y="2300115"/>
            <a:ext cx="189925" cy="0"/>
          </a:xfrm>
          <a:prstGeom prst="line">
            <a:avLst/>
          </a:prstGeom>
          <a:noFill/>
          <a:ln w="19050" cap="sq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9" name="流程图: 延期 438">
            <a:extLst>
              <a:ext uri="{FF2B5EF4-FFF2-40B4-BE49-F238E27FC236}">
                <a16:creationId xmlns:a16="http://schemas.microsoft.com/office/drawing/2014/main" id="{A9461BE8-063C-4EA4-A95D-01D1A055A1C0}"/>
              </a:ext>
            </a:extLst>
          </p:cNvPr>
          <p:cNvSpPr/>
          <p:nvPr/>
        </p:nvSpPr>
        <p:spPr>
          <a:xfrm>
            <a:off x="8812862" y="2140494"/>
            <a:ext cx="267302" cy="216548"/>
          </a:xfrm>
          <a:prstGeom prst="flowChartDelay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cxnSp>
        <p:nvCxnSpPr>
          <p:cNvPr id="440" name="直接连接符 439">
            <a:extLst>
              <a:ext uri="{FF2B5EF4-FFF2-40B4-BE49-F238E27FC236}">
                <a16:creationId xmlns:a16="http://schemas.microsoft.com/office/drawing/2014/main" id="{977F9C11-C26D-409B-8B88-4F7C20365344}"/>
              </a:ext>
            </a:extLst>
          </p:cNvPr>
          <p:cNvCxnSpPr/>
          <p:nvPr/>
        </p:nvCxnSpPr>
        <p:spPr>
          <a:xfrm>
            <a:off x="9080689" y="2248768"/>
            <a:ext cx="264798" cy="0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1" name="直接连接符 440">
            <a:extLst>
              <a:ext uri="{FF2B5EF4-FFF2-40B4-BE49-F238E27FC236}">
                <a16:creationId xmlns:a16="http://schemas.microsoft.com/office/drawing/2014/main" id="{84EA0D58-58D0-4942-8151-B470E52FD663}"/>
              </a:ext>
            </a:extLst>
          </p:cNvPr>
          <p:cNvCxnSpPr/>
          <p:nvPr/>
        </p:nvCxnSpPr>
        <p:spPr>
          <a:xfrm>
            <a:off x="9345487" y="1532696"/>
            <a:ext cx="0" cy="716072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2" name="直接连接符 441">
            <a:extLst>
              <a:ext uri="{FF2B5EF4-FFF2-40B4-BE49-F238E27FC236}">
                <a16:creationId xmlns:a16="http://schemas.microsoft.com/office/drawing/2014/main" id="{BA5FE188-D9F9-4607-BC95-91394FF33005}"/>
              </a:ext>
            </a:extLst>
          </p:cNvPr>
          <p:cNvCxnSpPr/>
          <p:nvPr/>
        </p:nvCxnSpPr>
        <p:spPr>
          <a:xfrm>
            <a:off x="1604229" y="1532696"/>
            <a:ext cx="7741258" cy="0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3" name="直接连接符 442">
            <a:extLst>
              <a:ext uri="{FF2B5EF4-FFF2-40B4-BE49-F238E27FC236}">
                <a16:creationId xmlns:a16="http://schemas.microsoft.com/office/drawing/2014/main" id="{003BA7F0-F183-4F8E-905E-5462AFE2FDED}"/>
              </a:ext>
            </a:extLst>
          </p:cNvPr>
          <p:cNvCxnSpPr/>
          <p:nvPr/>
        </p:nvCxnSpPr>
        <p:spPr>
          <a:xfrm>
            <a:off x="1591056" y="1532696"/>
            <a:ext cx="0" cy="1882334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4" name="矩形 443">
            <a:extLst>
              <a:ext uri="{FF2B5EF4-FFF2-40B4-BE49-F238E27FC236}">
                <a16:creationId xmlns:a16="http://schemas.microsoft.com/office/drawing/2014/main" id="{33681089-705B-44BE-8BC4-A6993355E6BD}"/>
              </a:ext>
            </a:extLst>
          </p:cNvPr>
          <p:cNvSpPr/>
          <p:nvPr/>
        </p:nvSpPr>
        <p:spPr>
          <a:xfrm>
            <a:off x="731362" y="3358296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PC+4</a:t>
            </a:r>
            <a:endParaRPr lang="zh-CN" altLang="en-US" sz="132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45" name="组合 444">
            <a:extLst>
              <a:ext uri="{FF2B5EF4-FFF2-40B4-BE49-F238E27FC236}">
                <a16:creationId xmlns:a16="http://schemas.microsoft.com/office/drawing/2014/main" id="{1D6387D2-B53C-4BD1-AA77-DFEAA0F7B551}"/>
              </a:ext>
            </a:extLst>
          </p:cNvPr>
          <p:cNvGrpSpPr/>
          <p:nvPr/>
        </p:nvGrpSpPr>
        <p:grpSpPr>
          <a:xfrm>
            <a:off x="4204761" y="1608340"/>
            <a:ext cx="676538" cy="1383549"/>
            <a:chOff x="4191305" y="1888664"/>
            <a:chExt cx="713537" cy="1459212"/>
          </a:xfrm>
        </p:grpSpPr>
        <p:sp>
          <p:nvSpPr>
            <p:cNvPr id="470" name="矩形: 圆角 196">
              <a:extLst>
                <a:ext uri="{FF2B5EF4-FFF2-40B4-BE49-F238E27FC236}">
                  <a16:creationId xmlns:a16="http://schemas.microsoft.com/office/drawing/2014/main" id="{F88E1AEE-033E-413E-B7C3-C1106C6B0460}"/>
                </a:ext>
              </a:extLst>
            </p:cNvPr>
            <p:cNvSpPr/>
            <p:nvPr/>
          </p:nvSpPr>
          <p:spPr>
            <a:xfrm>
              <a:off x="4269139" y="1888664"/>
              <a:ext cx="635703" cy="1459212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solidFill>
                  <a:schemeClr val="tx1"/>
                </a:solidFill>
              </a:endParaRPr>
            </a:p>
          </p:txBody>
        </p:sp>
        <p:sp>
          <p:nvSpPr>
            <p:cNvPr id="471" name="矩形 470">
              <a:extLst>
                <a:ext uri="{FF2B5EF4-FFF2-40B4-BE49-F238E27FC236}">
                  <a16:creationId xmlns:a16="http://schemas.microsoft.com/office/drawing/2014/main" id="{C5449BE2-D7E4-4FC0-84F8-5375BF8AF6FB}"/>
                </a:ext>
              </a:extLst>
            </p:cNvPr>
            <p:cNvSpPr/>
            <p:nvPr/>
          </p:nvSpPr>
          <p:spPr>
            <a:xfrm>
              <a:off x="4391201" y="2039205"/>
              <a:ext cx="399337" cy="836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517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控</a:t>
              </a:r>
              <a:endParaRPr lang="en-US" altLang="zh-CN" sz="1517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r>
                <a:rPr lang="zh-CN" altLang="en-US" sz="1517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制</a:t>
              </a:r>
              <a:endParaRPr lang="en-US" altLang="zh-CN" sz="1517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r>
                <a:rPr lang="zh-CN" altLang="en-US" sz="1517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器</a:t>
              </a:r>
            </a:p>
          </p:txBody>
        </p:sp>
        <p:sp>
          <p:nvSpPr>
            <p:cNvPr id="472" name="矩形 471">
              <a:extLst>
                <a:ext uri="{FF2B5EF4-FFF2-40B4-BE49-F238E27FC236}">
                  <a16:creationId xmlns:a16="http://schemas.microsoft.com/office/drawing/2014/main" id="{F489D16D-7B4E-47E1-BD9B-1FCBA30DD081}"/>
                </a:ext>
              </a:extLst>
            </p:cNvPr>
            <p:cNvSpPr/>
            <p:nvPr/>
          </p:nvSpPr>
          <p:spPr>
            <a:xfrm>
              <a:off x="4199989" y="2836673"/>
              <a:ext cx="570094" cy="2596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Funct3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3" name="矩形 472">
              <a:extLst>
                <a:ext uri="{FF2B5EF4-FFF2-40B4-BE49-F238E27FC236}">
                  <a16:creationId xmlns:a16="http://schemas.microsoft.com/office/drawing/2014/main" id="{3DDC2AEF-5D33-4903-91DD-12C2FC160AE6}"/>
                </a:ext>
              </a:extLst>
            </p:cNvPr>
            <p:cNvSpPr/>
            <p:nvPr/>
          </p:nvSpPr>
          <p:spPr>
            <a:xfrm>
              <a:off x="4191305" y="2594229"/>
              <a:ext cx="360450" cy="2596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Op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46" name="矩形 445">
            <a:extLst>
              <a:ext uri="{FF2B5EF4-FFF2-40B4-BE49-F238E27FC236}">
                <a16:creationId xmlns:a16="http://schemas.microsoft.com/office/drawing/2014/main" id="{A37ECB62-6442-4AC6-B6C6-C3EB217B2D03}"/>
              </a:ext>
            </a:extLst>
          </p:cNvPr>
          <p:cNvSpPr/>
          <p:nvPr/>
        </p:nvSpPr>
        <p:spPr>
          <a:xfrm>
            <a:off x="4549710" y="3421729"/>
            <a:ext cx="42191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rs1</a:t>
            </a:r>
            <a:endParaRPr lang="zh-CN" altLang="en-US" sz="1327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47" name="矩形 446">
            <a:extLst>
              <a:ext uri="{FF2B5EF4-FFF2-40B4-BE49-F238E27FC236}">
                <a16:creationId xmlns:a16="http://schemas.microsoft.com/office/drawing/2014/main" id="{0EDC556F-4CE1-4754-B083-774F78A5FA84}"/>
              </a:ext>
            </a:extLst>
          </p:cNvPr>
          <p:cNvSpPr/>
          <p:nvPr/>
        </p:nvSpPr>
        <p:spPr>
          <a:xfrm>
            <a:off x="4547922" y="3723406"/>
            <a:ext cx="44275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rs2</a:t>
            </a:r>
            <a:endParaRPr lang="zh-CN" altLang="en-US" sz="1517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48" name="矩形 447">
            <a:extLst>
              <a:ext uri="{FF2B5EF4-FFF2-40B4-BE49-F238E27FC236}">
                <a16:creationId xmlns:a16="http://schemas.microsoft.com/office/drawing/2014/main" id="{5324E1A9-328E-457B-A482-6BFD53868AAA}"/>
              </a:ext>
            </a:extLst>
          </p:cNvPr>
          <p:cNvSpPr/>
          <p:nvPr/>
        </p:nvSpPr>
        <p:spPr>
          <a:xfrm>
            <a:off x="4574605" y="4033071"/>
            <a:ext cx="36740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rd</a:t>
            </a:r>
            <a:endParaRPr lang="zh-CN" altLang="en-US" sz="1327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49" name="矩形 448">
            <a:extLst>
              <a:ext uri="{FF2B5EF4-FFF2-40B4-BE49-F238E27FC236}">
                <a16:creationId xmlns:a16="http://schemas.microsoft.com/office/drawing/2014/main" id="{2B4FE200-9AC6-4980-93D1-BD63C718634A}"/>
              </a:ext>
            </a:extLst>
          </p:cNvPr>
          <p:cNvSpPr/>
          <p:nvPr/>
        </p:nvSpPr>
        <p:spPr>
          <a:xfrm>
            <a:off x="7447580" y="5461319"/>
            <a:ext cx="39305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</a:t>
            </a:r>
            <a:endParaRPr lang="zh-CN" altLang="en-US" sz="132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50" name="直接连接符 449">
            <a:extLst>
              <a:ext uri="{FF2B5EF4-FFF2-40B4-BE49-F238E27FC236}">
                <a16:creationId xmlns:a16="http://schemas.microsoft.com/office/drawing/2014/main" id="{E2470D63-6FDA-44AB-93B3-28976788C7CA}"/>
              </a:ext>
            </a:extLst>
          </p:cNvPr>
          <p:cNvCxnSpPr/>
          <p:nvPr/>
        </p:nvCxnSpPr>
        <p:spPr>
          <a:xfrm>
            <a:off x="3899768" y="4283270"/>
            <a:ext cx="100424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1" name="矩形 450">
            <a:extLst>
              <a:ext uri="{FF2B5EF4-FFF2-40B4-BE49-F238E27FC236}">
                <a16:creationId xmlns:a16="http://schemas.microsoft.com/office/drawing/2014/main" id="{035EF3C0-A204-4BC6-ABCE-4FED24A8E37A}"/>
              </a:ext>
            </a:extLst>
          </p:cNvPr>
          <p:cNvSpPr/>
          <p:nvPr/>
        </p:nvSpPr>
        <p:spPr>
          <a:xfrm>
            <a:off x="3840056" y="3756877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24:20</a:t>
            </a:r>
            <a:endParaRPr lang="zh-CN" altLang="en-US" sz="104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2" name="矩形 451">
            <a:extLst>
              <a:ext uri="{FF2B5EF4-FFF2-40B4-BE49-F238E27FC236}">
                <a16:creationId xmlns:a16="http://schemas.microsoft.com/office/drawing/2014/main" id="{7354D60D-8BCF-4B00-A93A-3FBBD9230F21}"/>
              </a:ext>
            </a:extLst>
          </p:cNvPr>
          <p:cNvSpPr/>
          <p:nvPr/>
        </p:nvSpPr>
        <p:spPr>
          <a:xfrm>
            <a:off x="3836424" y="3456040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19:15</a:t>
            </a:r>
            <a:endParaRPr lang="zh-CN" altLang="en-US" sz="104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3" name="矩形 452">
            <a:extLst>
              <a:ext uri="{FF2B5EF4-FFF2-40B4-BE49-F238E27FC236}">
                <a16:creationId xmlns:a16="http://schemas.microsoft.com/office/drawing/2014/main" id="{D02A05FA-0465-4273-9F16-42B63CECBDF4}"/>
              </a:ext>
            </a:extLst>
          </p:cNvPr>
          <p:cNvSpPr/>
          <p:nvPr/>
        </p:nvSpPr>
        <p:spPr>
          <a:xfrm>
            <a:off x="3832091" y="4049037"/>
            <a:ext cx="423514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11:7</a:t>
            </a:r>
            <a:endParaRPr lang="zh-CN" altLang="en-US" sz="104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54" name="组合 453">
            <a:extLst>
              <a:ext uri="{FF2B5EF4-FFF2-40B4-BE49-F238E27FC236}">
                <a16:creationId xmlns:a16="http://schemas.microsoft.com/office/drawing/2014/main" id="{8DDD527B-D130-45C3-8C60-89095837B64F}"/>
              </a:ext>
            </a:extLst>
          </p:cNvPr>
          <p:cNvGrpSpPr/>
          <p:nvPr/>
        </p:nvGrpSpPr>
        <p:grpSpPr>
          <a:xfrm>
            <a:off x="7076127" y="5039420"/>
            <a:ext cx="434734" cy="432807"/>
            <a:chOff x="7224265" y="4876233"/>
            <a:chExt cx="576677" cy="574121"/>
          </a:xfrm>
        </p:grpSpPr>
        <p:sp>
          <p:nvSpPr>
            <p:cNvPr id="468" name="平行四边形 467">
              <a:extLst>
                <a:ext uri="{FF2B5EF4-FFF2-40B4-BE49-F238E27FC236}">
                  <a16:creationId xmlns:a16="http://schemas.microsoft.com/office/drawing/2014/main" id="{E2ADD40C-56BF-4591-8DC8-6C679CCE8706}"/>
                </a:ext>
              </a:extLst>
            </p:cNvPr>
            <p:cNvSpPr/>
            <p:nvPr/>
          </p:nvSpPr>
          <p:spPr>
            <a:xfrm rot="4500000">
              <a:off x="7216515" y="4946030"/>
              <a:ext cx="574121" cy="434528"/>
            </a:xfrm>
            <a:prstGeom prst="parallelogram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469" name="矩形 468">
              <a:extLst>
                <a:ext uri="{FF2B5EF4-FFF2-40B4-BE49-F238E27FC236}">
                  <a16:creationId xmlns:a16="http://schemas.microsoft.com/office/drawing/2014/main" id="{4DEE7853-5B1C-4D68-B783-8812E90A11F1}"/>
                </a:ext>
              </a:extLst>
            </p:cNvPr>
            <p:cNvSpPr/>
            <p:nvPr/>
          </p:nvSpPr>
          <p:spPr>
            <a:xfrm>
              <a:off x="7224265" y="4960030"/>
              <a:ext cx="576677" cy="367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&lt;&lt;1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55" name="组合 454">
            <a:extLst>
              <a:ext uri="{FF2B5EF4-FFF2-40B4-BE49-F238E27FC236}">
                <a16:creationId xmlns:a16="http://schemas.microsoft.com/office/drawing/2014/main" id="{00AE49C2-35C5-4780-98BB-3F7CF4568217}"/>
              </a:ext>
            </a:extLst>
          </p:cNvPr>
          <p:cNvGrpSpPr/>
          <p:nvPr/>
        </p:nvGrpSpPr>
        <p:grpSpPr>
          <a:xfrm>
            <a:off x="4346336" y="5039629"/>
            <a:ext cx="465192" cy="430887"/>
            <a:chOff x="5019359" y="4847093"/>
            <a:chExt cx="1181792" cy="288870"/>
          </a:xfrm>
        </p:grpSpPr>
        <p:sp>
          <p:nvSpPr>
            <p:cNvPr id="466" name="矩形: 圆角 465">
              <a:extLst>
                <a:ext uri="{FF2B5EF4-FFF2-40B4-BE49-F238E27FC236}">
                  <a16:creationId xmlns:a16="http://schemas.microsoft.com/office/drawing/2014/main" id="{F13A0333-8085-4FCE-B190-9AFD84D1F77E}"/>
                </a:ext>
              </a:extLst>
            </p:cNvPr>
            <p:cNvSpPr/>
            <p:nvPr/>
          </p:nvSpPr>
          <p:spPr>
            <a:xfrm>
              <a:off x="5076681" y="4854002"/>
              <a:ext cx="1090903" cy="2684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7" name="矩形 466">
              <a:extLst>
                <a:ext uri="{FF2B5EF4-FFF2-40B4-BE49-F238E27FC236}">
                  <a16:creationId xmlns:a16="http://schemas.microsoft.com/office/drawing/2014/main" id="{63EA877C-0088-49A7-8E7B-84E5D6D429AB}"/>
                </a:ext>
              </a:extLst>
            </p:cNvPr>
            <p:cNvSpPr/>
            <p:nvPr/>
          </p:nvSpPr>
          <p:spPr>
            <a:xfrm>
              <a:off x="5019359" y="4847093"/>
              <a:ext cx="1181792" cy="2888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100" b="1" dirty="0" err="1">
                  <a:latin typeface="Segoe UI Emoji" panose="020B0502040204020203" pitchFamily="34" charset="0"/>
                  <a:ea typeface="Segoe UI Emoji" panose="020B0502040204020203" pitchFamily="34" charset="0"/>
                  <a:cs typeface="Times New Roman" panose="02020603050405020304" pitchFamily="18" charset="0"/>
                </a:rPr>
                <a:t>Imm</a:t>
              </a:r>
              <a:endParaRPr lang="en-US" altLang="zh-CN" sz="1100" b="1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1100" b="1" dirty="0">
                  <a:latin typeface="Segoe UI Emoji" panose="020B0502040204020203" pitchFamily="34" charset="0"/>
                  <a:ea typeface="Segoe UI Emoji" panose="020B0502040204020203" pitchFamily="34" charset="0"/>
                  <a:cs typeface="Times New Roman" panose="02020603050405020304" pitchFamily="18" charset="0"/>
                </a:rPr>
                <a:t>Gen</a:t>
              </a:r>
              <a:endParaRPr lang="zh-CN" altLang="en-US" sz="1327" b="1" dirty="0">
                <a:latin typeface="Segoe UI Emoji" panose="020B0502040204020203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56" name="矩形 455">
            <a:extLst>
              <a:ext uri="{FF2B5EF4-FFF2-40B4-BE49-F238E27FC236}">
                <a16:creationId xmlns:a16="http://schemas.microsoft.com/office/drawing/2014/main" id="{50564784-65C9-49D7-AB2C-5B7D718323E8}"/>
              </a:ext>
            </a:extLst>
          </p:cNvPr>
          <p:cNvSpPr/>
          <p:nvPr/>
        </p:nvSpPr>
        <p:spPr>
          <a:xfrm>
            <a:off x="4526429" y="2958641"/>
            <a:ext cx="83163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InstrType</a:t>
            </a:r>
            <a:endParaRPr lang="zh-CN" altLang="en-US" sz="1327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1" name="矩形 460">
            <a:extLst>
              <a:ext uri="{FF2B5EF4-FFF2-40B4-BE49-F238E27FC236}">
                <a16:creationId xmlns:a16="http://schemas.microsoft.com/office/drawing/2014/main" id="{A8DAE383-AAE1-45F1-BC06-2CB18D40C7EC}"/>
              </a:ext>
            </a:extLst>
          </p:cNvPr>
          <p:cNvSpPr/>
          <p:nvPr/>
        </p:nvSpPr>
        <p:spPr>
          <a:xfrm>
            <a:off x="3836424" y="2655299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31:25</a:t>
            </a:r>
            <a:endParaRPr lang="zh-CN" altLang="en-US" sz="104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2" name="直接连接符 461">
            <a:extLst>
              <a:ext uri="{FF2B5EF4-FFF2-40B4-BE49-F238E27FC236}">
                <a16:creationId xmlns:a16="http://schemas.microsoft.com/office/drawing/2014/main" id="{198BCF2B-AABE-43D2-8284-6A288F2ACADD}"/>
              </a:ext>
            </a:extLst>
          </p:cNvPr>
          <p:cNvCxnSpPr>
            <a:cxnSpLocks/>
          </p:cNvCxnSpPr>
          <p:nvPr/>
        </p:nvCxnSpPr>
        <p:spPr>
          <a:xfrm>
            <a:off x="3909369" y="2413792"/>
            <a:ext cx="346236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63" name="矩形 462">
            <a:extLst>
              <a:ext uri="{FF2B5EF4-FFF2-40B4-BE49-F238E27FC236}">
                <a16:creationId xmlns:a16="http://schemas.microsoft.com/office/drawing/2014/main" id="{A03EB47F-EF20-49A3-9168-C6FF4AEA10DF}"/>
              </a:ext>
            </a:extLst>
          </p:cNvPr>
          <p:cNvSpPr/>
          <p:nvPr/>
        </p:nvSpPr>
        <p:spPr>
          <a:xfrm>
            <a:off x="4214877" y="2736093"/>
            <a:ext cx="5405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Funct7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7" name="矩形 456">
            <a:extLst>
              <a:ext uri="{FF2B5EF4-FFF2-40B4-BE49-F238E27FC236}">
                <a16:creationId xmlns:a16="http://schemas.microsoft.com/office/drawing/2014/main" id="{CCDEEAFE-320B-46C2-8C25-38CBDE5079A9}"/>
              </a:ext>
            </a:extLst>
          </p:cNvPr>
          <p:cNvSpPr/>
          <p:nvPr/>
        </p:nvSpPr>
        <p:spPr>
          <a:xfrm>
            <a:off x="8150033" y="5235937"/>
            <a:ext cx="123142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BranchAddress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2" name="矩形 341">
            <a:extLst>
              <a:ext uri="{FF2B5EF4-FFF2-40B4-BE49-F238E27FC236}">
                <a16:creationId xmlns:a16="http://schemas.microsoft.com/office/drawing/2014/main" id="{BBB2C87E-201E-435E-808B-6F9CA6B4D3CB}"/>
              </a:ext>
            </a:extLst>
          </p:cNvPr>
          <p:cNvSpPr/>
          <p:nvPr/>
        </p:nvSpPr>
        <p:spPr>
          <a:xfrm>
            <a:off x="3369159" y="3653394"/>
            <a:ext cx="524503" cy="267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38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Instr</a:t>
            </a:r>
            <a:endParaRPr lang="zh-CN" altLang="en-US" sz="1138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sw</a:t>
            </a:r>
            <a:r>
              <a:rPr lang="zh-CN" altLang="en-US" dirty="0"/>
              <a:t>指令数据通路建立过程</a:t>
            </a:r>
          </a:p>
        </p:txBody>
      </p: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765D7A1B-CF78-47EE-A9EC-089C54242AA8}"/>
              </a:ext>
            </a:extLst>
          </p:cNvPr>
          <p:cNvGrpSpPr/>
          <p:nvPr/>
        </p:nvGrpSpPr>
        <p:grpSpPr>
          <a:xfrm>
            <a:off x="7786204" y="5146854"/>
            <a:ext cx="407876" cy="694073"/>
            <a:chOff x="9836986" y="5214013"/>
            <a:chExt cx="493968" cy="840575"/>
          </a:xfrm>
        </p:grpSpPr>
        <p:sp>
          <p:nvSpPr>
            <p:cNvPr id="165" name="任意多边形 178">
              <a:extLst>
                <a:ext uri="{FF2B5EF4-FFF2-40B4-BE49-F238E27FC236}">
                  <a16:creationId xmlns:a16="http://schemas.microsoft.com/office/drawing/2014/main" id="{A2100713-3BC9-4988-8750-B8A6C60260D0}"/>
                </a:ext>
              </a:extLst>
            </p:cNvPr>
            <p:cNvSpPr/>
            <p:nvPr/>
          </p:nvSpPr>
          <p:spPr>
            <a:xfrm rot="5400000">
              <a:off x="9634310" y="5416689"/>
              <a:ext cx="840575" cy="435224"/>
            </a:xfrm>
            <a:custGeom>
              <a:avLst/>
              <a:gdLst>
                <a:gd name="connsiteX0" fmla="*/ 0 w 854252"/>
                <a:gd name="connsiteY0" fmla="*/ 437542 h 437542"/>
                <a:gd name="connsiteX1" fmla="*/ 206826 w 854252"/>
                <a:gd name="connsiteY1" fmla="*/ 0 h 437542"/>
                <a:gd name="connsiteX2" fmla="*/ 647426 w 854252"/>
                <a:gd name="connsiteY2" fmla="*/ 0 h 437542"/>
                <a:gd name="connsiteX3" fmla="*/ 854252 w 854252"/>
                <a:gd name="connsiteY3" fmla="*/ 437542 h 437542"/>
                <a:gd name="connsiteX4" fmla="*/ 478973 w 854252"/>
                <a:gd name="connsiteY4" fmla="*/ 437542 h 437542"/>
                <a:gd name="connsiteX5" fmla="*/ 422076 w 854252"/>
                <a:gd name="connsiteY5" fmla="*/ 321778 h 437542"/>
                <a:gd name="connsiteX6" fmla="*/ 365179 w 854252"/>
                <a:gd name="connsiteY6" fmla="*/ 437542 h 437542"/>
                <a:gd name="connsiteX7" fmla="*/ 0 w 854252"/>
                <a:gd name="connsiteY7" fmla="*/ 437542 h 43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4252" h="437542">
                  <a:moveTo>
                    <a:pt x="0" y="437542"/>
                  </a:moveTo>
                  <a:lnTo>
                    <a:pt x="206826" y="0"/>
                  </a:lnTo>
                  <a:lnTo>
                    <a:pt x="647426" y="0"/>
                  </a:lnTo>
                  <a:lnTo>
                    <a:pt x="854252" y="437542"/>
                  </a:lnTo>
                  <a:lnTo>
                    <a:pt x="478973" y="437542"/>
                  </a:lnTo>
                  <a:lnTo>
                    <a:pt x="422076" y="321778"/>
                  </a:lnTo>
                  <a:lnTo>
                    <a:pt x="365179" y="437542"/>
                  </a:lnTo>
                  <a:lnTo>
                    <a:pt x="0" y="437542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7E7CD7FC-96DD-48A9-AECE-121AE9363207}"/>
                </a:ext>
              </a:extLst>
            </p:cNvPr>
            <p:cNvSpPr/>
            <p:nvPr/>
          </p:nvSpPr>
          <p:spPr>
            <a:xfrm rot="5400000">
              <a:off x="9924822" y="5423647"/>
              <a:ext cx="402250" cy="4100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dirty="0"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+</a:t>
              </a:r>
              <a:endParaRPr lang="zh-CN" altLang="en-US" sz="1600" dirty="0">
                <a:latin typeface="Segoe UI Black" panose="020B0A02040204020203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21" name="组合 720">
            <a:extLst>
              <a:ext uri="{FF2B5EF4-FFF2-40B4-BE49-F238E27FC236}">
                <a16:creationId xmlns:a16="http://schemas.microsoft.com/office/drawing/2014/main" id="{50703ECD-B5D3-4710-90D8-2E62C5DC5A70}"/>
              </a:ext>
            </a:extLst>
          </p:cNvPr>
          <p:cNvGrpSpPr/>
          <p:nvPr/>
        </p:nvGrpSpPr>
        <p:grpSpPr>
          <a:xfrm>
            <a:off x="4524699" y="2958997"/>
            <a:ext cx="831638" cy="2126778"/>
            <a:chOff x="4526429" y="2958641"/>
            <a:chExt cx="831638" cy="2126778"/>
          </a:xfrm>
        </p:grpSpPr>
        <p:cxnSp>
          <p:nvCxnSpPr>
            <p:cNvPr id="722" name="直接连接符 721">
              <a:extLst>
                <a:ext uri="{FF2B5EF4-FFF2-40B4-BE49-F238E27FC236}">
                  <a16:creationId xmlns:a16="http://schemas.microsoft.com/office/drawing/2014/main" id="{D7400855-7875-4B45-A5CF-9655EB04847E}"/>
                </a:ext>
              </a:extLst>
            </p:cNvPr>
            <p:cNvCxnSpPr>
              <a:cxnSpLocks/>
            </p:cNvCxnSpPr>
            <p:nvPr/>
          </p:nvCxnSpPr>
          <p:spPr>
            <a:xfrm>
              <a:off x="4574878" y="2995725"/>
              <a:ext cx="0" cy="2089694"/>
            </a:xfrm>
            <a:prstGeom prst="line">
              <a:avLst/>
            </a:prstGeom>
            <a:noFill/>
            <a:ln w="28575" cap="sq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23" name="矩形 722">
              <a:extLst>
                <a:ext uri="{FF2B5EF4-FFF2-40B4-BE49-F238E27FC236}">
                  <a16:creationId xmlns:a16="http://schemas.microsoft.com/office/drawing/2014/main" id="{C6C6087D-7361-41D1-B715-80FBB8DE4431}"/>
                </a:ext>
              </a:extLst>
            </p:cNvPr>
            <p:cNvSpPr/>
            <p:nvPr/>
          </p:nvSpPr>
          <p:spPr>
            <a:xfrm>
              <a:off x="4526429" y="2958641"/>
              <a:ext cx="831638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 err="1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InstrType</a:t>
              </a:r>
              <a:endParaRPr lang="zh-CN" altLang="en-US" sz="1327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725" name="直接连接符 724">
            <a:extLst>
              <a:ext uri="{FF2B5EF4-FFF2-40B4-BE49-F238E27FC236}">
                <a16:creationId xmlns:a16="http://schemas.microsoft.com/office/drawing/2014/main" id="{26A10E0B-0322-4D0D-8B89-9C10E569B5DF}"/>
              </a:ext>
            </a:extLst>
          </p:cNvPr>
          <p:cNvCxnSpPr>
            <a:cxnSpLocks/>
          </p:cNvCxnSpPr>
          <p:nvPr/>
        </p:nvCxnSpPr>
        <p:spPr>
          <a:xfrm>
            <a:off x="2351529" y="3655033"/>
            <a:ext cx="0" cy="1388782"/>
          </a:xfrm>
          <a:prstGeom prst="line">
            <a:avLst/>
          </a:prstGeom>
          <a:noFill/>
          <a:ln w="6350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26" name="直接连接符 725">
            <a:extLst>
              <a:ext uri="{FF2B5EF4-FFF2-40B4-BE49-F238E27FC236}">
                <a16:creationId xmlns:a16="http://schemas.microsoft.com/office/drawing/2014/main" id="{D1FF9E68-7393-450A-854F-12AC52D246FA}"/>
              </a:ext>
            </a:extLst>
          </p:cNvPr>
          <p:cNvCxnSpPr>
            <a:cxnSpLocks/>
          </p:cNvCxnSpPr>
          <p:nvPr/>
        </p:nvCxnSpPr>
        <p:spPr>
          <a:xfrm>
            <a:off x="2202194" y="3643729"/>
            <a:ext cx="325285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直接连接符 727">
            <a:extLst>
              <a:ext uri="{FF2B5EF4-FFF2-40B4-BE49-F238E27FC236}">
                <a16:creationId xmlns:a16="http://schemas.microsoft.com/office/drawing/2014/main" id="{40DD1BCD-BB78-4052-9B31-ACF7E72FE3E5}"/>
              </a:ext>
            </a:extLst>
          </p:cNvPr>
          <p:cNvCxnSpPr>
            <a:cxnSpLocks/>
          </p:cNvCxnSpPr>
          <p:nvPr/>
        </p:nvCxnSpPr>
        <p:spPr>
          <a:xfrm>
            <a:off x="8158587" y="3936044"/>
            <a:ext cx="1160567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直接连接符 728">
            <a:extLst>
              <a:ext uri="{FF2B5EF4-FFF2-40B4-BE49-F238E27FC236}">
                <a16:creationId xmlns:a16="http://schemas.microsoft.com/office/drawing/2014/main" id="{AB23A010-0238-40E3-9C25-10A5F6B696E8}"/>
              </a:ext>
            </a:extLst>
          </p:cNvPr>
          <p:cNvCxnSpPr/>
          <p:nvPr/>
        </p:nvCxnSpPr>
        <p:spPr>
          <a:xfrm>
            <a:off x="6238410" y="3659326"/>
            <a:ext cx="1476815" cy="1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0" name="组合 729">
            <a:extLst>
              <a:ext uri="{FF2B5EF4-FFF2-40B4-BE49-F238E27FC236}">
                <a16:creationId xmlns:a16="http://schemas.microsoft.com/office/drawing/2014/main" id="{D49C7AF8-3830-4266-A7F2-A390561E0135}"/>
              </a:ext>
            </a:extLst>
          </p:cNvPr>
          <p:cNvGrpSpPr/>
          <p:nvPr/>
        </p:nvGrpSpPr>
        <p:grpSpPr>
          <a:xfrm>
            <a:off x="1266579" y="3498498"/>
            <a:ext cx="211006" cy="1776964"/>
            <a:chOff x="1268309" y="3498142"/>
            <a:chExt cx="211006" cy="1776964"/>
          </a:xfrm>
        </p:grpSpPr>
        <p:cxnSp>
          <p:nvCxnSpPr>
            <p:cNvPr id="731" name="直接连接符 730">
              <a:extLst>
                <a:ext uri="{FF2B5EF4-FFF2-40B4-BE49-F238E27FC236}">
                  <a16:creationId xmlns:a16="http://schemas.microsoft.com/office/drawing/2014/main" id="{261CCA50-5BE3-41BB-8323-FA590A61487A}"/>
                </a:ext>
              </a:extLst>
            </p:cNvPr>
            <p:cNvCxnSpPr>
              <a:cxnSpLocks/>
            </p:cNvCxnSpPr>
            <p:nvPr/>
          </p:nvCxnSpPr>
          <p:spPr>
            <a:xfrm>
              <a:off x="1268309" y="3498142"/>
              <a:ext cx="0" cy="1776964"/>
            </a:xfrm>
            <a:prstGeom prst="line">
              <a:avLst/>
            </a:prstGeom>
            <a:noFill/>
            <a:ln w="6350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2" name="直接连接符 731">
              <a:extLst>
                <a:ext uri="{FF2B5EF4-FFF2-40B4-BE49-F238E27FC236}">
                  <a16:creationId xmlns:a16="http://schemas.microsoft.com/office/drawing/2014/main" id="{FDD39E31-1FA9-4DB9-AA8A-0D4290DF8D86}"/>
                </a:ext>
              </a:extLst>
            </p:cNvPr>
            <p:cNvCxnSpPr/>
            <p:nvPr/>
          </p:nvCxnSpPr>
          <p:spPr>
            <a:xfrm>
              <a:off x="1274492" y="3498142"/>
              <a:ext cx="204823" cy="0"/>
            </a:xfrm>
            <a:prstGeom prst="line">
              <a:avLst/>
            </a:prstGeom>
            <a:noFill/>
            <a:ln w="6350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733" name="直接连接符 732">
            <a:extLst>
              <a:ext uri="{FF2B5EF4-FFF2-40B4-BE49-F238E27FC236}">
                <a16:creationId xmlns:a16="http://schemas.microsoft.com/office/drawing/2014/main" id="{4DAB6722-E75C-4B3D-A66A-8B82D949E3BD}"/>
              </a:ext>
            </a:extLst>
          </p:cNvPr>
          <p:cNvCxnSpPr/>
          <p:nvPr/>
        </p:nvCxnSpPr>
        <p:spPr>
          <a:xfrm>
            <a:off x="6808385" y="4324426"/>
            <a:ext cx="270511" cy="0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34" name="直接连接符 733">
            <a:extLst>
              <a:ext uri="{FF2B5EF4-FFF2-40B4-BE49-F238E27FC236}">
                <a16:creationId xmlns:a16="http://schemas.microsoft.com/office/drawing/2014/main" id="{80E73463-2F9E-4536-9137-3F0E270ADBD7}"/>
              </a:ext>
            </a:extLst>
          </p:cNvPr>
          <p:cNvCxnSpPr>
            <a:cxnSpLocks/>
          </p:cNvCxnSpPr>
          <p:nvPr/>
        </p:nvCxnSpPr>
        <p:spPr>
          <a:xfrm flipV="1">
            <a:off x="7298686" y="4160216"/>
            <a:ext cx="438559" cy="3344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0" name="组合 739">
            <a:extLst>
              <a:ext uri="{FF2B5EF4-FFF2-40B4-BE49-F238E27FC236}">
                <a16:creationId xmlns:a16="http://schemas.microsoft.com/office/drawing/2014/main" id="{0F3D41F0-4EF0-4CDF-A320-5E5EFA57E1FD}"/>
              </a:ext>
            </a:extLst>
          </p:cNvPr>
          <p:cNvGrpSpPr/>
          <p:nvPr/>
        </p:nvGrpSpPr>
        <p:grpSpPr>
          <a:xfrm>
            <a:off x="4871481" y="2161390"/>
            <a:ext cx="3060091" cy="1388582"/>
            <a:chOff x="4873211" y="2161034"/>
            <a:chExt cx="3060091" cy="1388582"/>
          </a:xfrm>
        </p:grpSpPr>
        <p:grpSp>
          <p:nvGrpSpPr>
            <p:cNvPr id="741" name="组合 740">
              <a:extLst>
                <a:ext uri="{FF2B5EF4-FFF2-40B4-BE49-F238E27FC236}">
                  <a16:creationId xmlns:a16="http://schemas.microsoft.com/office/drawing/2014/main" id="{35E848A3-375E-46C5-BF11-0D2631D95339}"/>
                </a:ext>
              </a:extLst>
            </p:cNvPr>
            <p:cNvGrpSpPr/>
            <p:nvPr/>
          </p:nvGrpSpPr>
          <p:grpSpPr>
            <a:xfrm>
              <a:off x="4873362" y="2412581"/>
              <a:ext cx="3059940" cy="1137035"/>
              <a:chOff x="5039741" y="3208161"/>
              <a:chExt cx="597546" cy="457491"/>
            </a:xfrm>
          </p:grpSpPr>
          <p:cxnSp>
            <p:nvCxnSpPr>
              <p:cNvPr id="743" name="直接连接符 742">
                <a:extLst>
                  <a:ext uri="{FF2B5EF4-FFF2-40B4-BE49-F238E27FC236}">
                    <a16:creationId xmlns:a16="http://schemas.microsoft.com/office/drawing/2014/main" id="{382C2FBB-538E-453F-BB28-FD06A22EAB21}"/>
                  </a:ext>
                </a:extLst>
              </p:cNvPr>
              <p:cNvCxnSpPr/>
              <p:nvPr/>
            </p:nvCxnSpPr>
            <p:spPr>
              <a:xfrm>
                <a:off x="5637287" y="3208161"/>
                <a:ext cx="0" cy="457491"/>
              </a:xfrm>
              <a:prstGeom prst="line">
                <a:avLst/>
              </a:prstGeom>
              <a:noFill/>
              <a:ln w="28575" cap="sq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4" name="直接连接符 743">
                <a:extLst>
                  <a:ext uri="{FF2B5EF4-FFF2-40B4-BE49-F238E27FC236}">
                    <a16:creationId xmlns:a16="http://schemas.microsoft.com/office/drawing/2014/main" id="{060C55C3-2E92-4ABE-B2BF-B92211610D9F}"/>
                  </a:ext>
                </a:extLst>
              </p:cNvPr>
              <p:cNvCxnSpPr/>
              <p:nvPr/>
            </p:nvCxnSpPr>
            <p:spPr>
              <a:xfrm>
                <a:off x="5039741" y="3208161"/>
                <a:ext cx="597546" cy="0"/>
              </a:xfrm>
              <a:prstGeom prst="line">
                <a:avLst/>
              </a:prstGeom>
              <a:noFill/>
              <a:ln w="28575" cap="sq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42" name="矩形 741">
              <a:extLst>
                <a:ext uri="{FF2B5EF4-FFF2-40B4-BE49-F238E27FC236}">
                  <a16:creationId xmlns:a16="http://schemas.microsoft.com/office/drawing/2014/main" id="{850F7E7F-2CC6-4FBF-ABEB-3AC1BE867AED}"/>
                </a:ext>
              </a:extLst>
            </p:cNvPr>
            <p:cNvSpPr/>
            <p:nvPr/>
          </p:nvSpPr>
          <p:spPr>
            <a:xfrm>
              <a:off x="4873211" y="2161034"/>
              <a:ext cx="657552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 err="1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AluOP</a:t>
              </a:r>
              <a:endParaRPr lang="zh-CN" altLang="en-US" sz="1327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780" name="直接连接符 779">
            <a:extLst>
              <a:ext uri="{FF2B5EF4-FFF2-40B4-BE49-F238E27FC236}">
                <a16:creationId xmlns:a16="http://schemas.microsoft.com/office/drawing/2014/main" id="{F0AAB0A2-ABC5-4D06-B0FB-ADB8F7CDEABB}"/>
              </a:ext>
            </a:extLst>
          </p:cNvPr>
          <p:cNvCxnSpPr/>
          <p:nvPr/>
        </p:nvCxnSpPr>
        <p:spPr>
          <a:xfrm>
            <a:off x="3898038" y="3659493"/>
            <a:ext cx="1004244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6" name="组合 785">
            <a:extLst>
              <a:ext uri="{FF2B5EF4-FFF2-40B4-BE49-F238E27FC236}">
                <a16:creationId xmlns:a16="http://schemas.microsoft.com/office/drawing/2014/main" id="{CEAB0D4C-7FB0-4AB9-A073-447703975E17}"/>
              </a:ext>
            </a:extLst>
          </p:cNvPr>
          <p:cNvGrpSpPr/>
          <p:nvPr/>
        </p:nvGrpSpPr>
        <p:grpSpPr>
          <a:xfrm>
            <a:off x="1958058" y="3424813"/>
            <a:ext cx="239223" cy="429550"/>
            <a:chOff x="1959788" y="3424457"/>
            <a:chExt cx="239223" cy="429550"/>
          </a:xfrm>
        </p:grpSpPr>
        <p:sp>
          <p:nvSpPr>
            <p:cNvPr id="787" name="矩形 786">
              <a:extLst>
                <a:ext uri="{FF2B5EF4-FFF2-40B4-BE49-F238E27FC236}">
                  <a16:creationId xmlns:a16="http://schemas.microsoft.com/office/drawing/2014/main" id="{BAC14092-3B5B-4136-AB8A-0820D4C13BB2}"/>
                </a:ext>
              </a:extLst>
            </p:cNvPr>
            <p:cNvSpPr/>
            <p:nvPr/>
          </p:nvSpPr>
          <p:spPr>
            <a:xfrm>
              <a:off x="1959788" y="3424457"/>
              <a:ext cx="239223" cy="429550"/>
            </a:xfrm>
            <a:prstGeom prst="rect">
              <a:avLst/>
            </a:prstGeom>
            <a:solidFill>
              <a:srgbClr val="59B2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788" name="等腰三角形 787">
              <a:extLst>
                <a:ext uri="{FF2B5EF4-FFF2-40B4-BE49-F238E27FC236}">
                  <a16:creationId xmlns:a16="http://schemas.microsoft.com/office/drawing/2014/main" id="{451F3A44-4DB1-4C51-9C99-680114381386}"/>
                </a:ext>
              </a:extLst>
            </p:cNvPr>
            <p:cNvSpPr/>
            <p:nvPr/>
          </p:nvSpPr>
          <p:spPr>
            <a:xfrm>
              <a:off x="1977124" y="3736555"/>
              <a:ext cx="205961" cy="115779"/>
            </a:xfrm>
            <a:prstGeom prst="triangle">
              <a:avLst/>
            </a:prstGeom>
            <a:solidFill>
              <a:srgbClr val="59B2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</p:grpSp>
      <p:cxnSp>
        <p:nvCxnSpPr>
          <p:cNvPr id="789" name="直接连接符 788">
            <a:extLst>
              <a:ext uri="{FF2B5EF4-FFF2-40B4-BE49-F238E27FC236}">
                <a16:creationId xmlns:a16="http://schemas.microsoft.com/office/drawing/2014/main" id="{E12B6B51-A7BF-4FC4-8687-358CC8DB8F4D}"/>
              </a:ext>
            </a:extLst>
          </p:cNvPr>
          <p:cNvCxnSpPr/>
          <p:nvPr/>
        </p:nvCxnSpPr>
        <p:spPr>
          <a:xfrm>
            <a:off x="3380722" y="3658087"/>
            <a:ext cx="517316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直接连接符 789">
            <a:extLst>
              <a:ext uri="{FF2B5EF4-FFF2-40B4-BE49-F238E27FC236}">
                <a16:creationId xmlns:a16="http://schemas.microsoft.com/office/drawing/2014/main" id="{FD5EEABE-A562-4E64-9E55-2CECE8BAF643}"/>
              </a:ext>
            </a:extLst>
          </p:cNvPr>
          <p:cNvCxnSpPr/>
          <p:nvPr/>
        </p:nvCxnSpPr>
        <p:spPr>
          <a:xfrm>
            <a:off x="3900726" y="3970655"/>
            <a:ext cx="1004244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直接连接符 790">
            <a:extLst>
              <a:ext uri="{FF2B5EF4-FFF2-40B4-BE49-F238E27FC236}">
                <a16:creationId xmlns:a16="http://schemas.microsoft.com/office/drawing/2014/main" id="{3AB3B711-8DAA-4B7A-B2C3-2F721E6CF7BA}"/>
              </a:ext>
            </a:extLst>
          </p:cNvPr>
          <p:cNvCxnSpPr>
            <a:cxnSpLocks/>
          </p:cNvCxnSpPr>
          <p:nvPr/>
        </p:nvCxnSpPr>
        <p:spPr>
          <a:xfrm>
            <a:off x="3907639" y="3663555"/>
            <a:ext cx="0" cy="1586957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08" name="直接连接符 807">
            <a:extLst>
              <a:ext uri="{FF2B5EF4-FFF2-40B4-BE49-F238E27FC236}">
                <a16:creationId xmlns:a16="http://schemas.microsoft.com/office/drawing/2014/main" id="{5CE26136-D681-4D5B-A6E3-6C9DEBEA8DD3}"/>
              </a:ext>
            </a:extLst>
          </p:cNvPr>
          <p:cNvCxnSpPr>
            <a:cxnSpLocks/>
          </p:cNvCxnSpPr>
          <p:nvPr/>
        </p:nvCxnSpPr>
        <p:spPr>
          <a:xfrm>
            <a:off x="6789994" y="4324041"/>
            <a:ext cx="0" cy="914413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10" name="直接连接符 809">
            <a:extLst>
              <a:ext uri="{FF2B5EF4-FFF2-40B4-BE49-F238E27FC236}">
                <a16:creationId xmlns:a16="http://schemas.microsoft.com/office/drawing/2014/main" id="{38D477ED-3B3D-47AF-9185-CEF2E95A526A}"/>
              </a:ext>
            </a:extLst>
          </p:cNvPr>
          <p:cNvCxnSpPr>
            <a:cxnSpLocks/>
          </p:cNvCxnSpPr>
          <p:nvPr/>
        </p:nvCxnSpPr>
        <p:spPr>
          <a:xfrm>
            <a:off x="1266579" y="5276441"/>
            <a:ext cx="520767" cy="0"/>
          </a:xfrm>
          <a:prstGeom prst="line">
            <a:avLst/>
          </a:prstGeom>
          <a:noFill/>
          <a:ln w="6350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11" name="直接连接符 810">
            <a:extLst>
              <a:ext uri="{FF2B5EF4-FFF2-40B4-BE49-F238E27FC236}">
                <a16:creationId xmlns:a16="http://schemas.microsoft.com/office/drawing/2014/main" id="{8C0EA146-C383-4355-8565-7AD57215C7FD}"/>
              </a:ext>
            </a:extLst>
          </p:cNvPr>
          <p:cNvCxnSpPr>
            <a:cxnSpLocks/>
          </p:cNvCxnSpPr>
          <p:nvPr/>
        </p:nvCxnSpPr>
        <p:spPr>
          <a:xfrm>
            <a:off x="2107009" y="5491280"/>
            <a:ext cx="287167" cy="0"/>
          </a:xfrm>
          <a:prstGeom prst="line">
            <a:avLst/>
          </a:prstGeom>
          <a:noFill/>
          <a:ln w="6350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12" name="直接连接符 811">
            <a:extLst>
              <a:ext uri="{FF2B5EF4-FFF2-40B4-BE49-F238E27FC236}">
                <a16:creationId xmlns:a16="http://schemas.microsoft.com/office/drawing/2014/main" id="{07AAB604-DC26-4B2F-9E8D-9FBAB2094ED1}"/>
              </a:ext>
            </a:extLst>
          </p:cNvPr>
          <p:cNvCxnSpPr>
            <a:cxnSpLocks/>
          </p:cNvCxnSpPr>
          <p:nvPr/>
        </p:nvCxnSpPr>
        <p:spPr>
          <a:xfrm>
            <a:off x="2105085" y="5048108"/>
            <a:ext cx="244712" cy="0"/>
          </a:xfrm>
          <a:prstGeom prst="line">
            <a:avLst/>
          </a:prstGeom>
          <a:noFill/>
          <a:ln w="6350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816" name="组合 815">
            <a:extLst>
              <a:ext uri="{FF2B5EF4-FFF2-40B4-BE49-F238E27FC236}">
                <a16:creationId xmlns:a16="http://schemas.microsoft.com/office/drawing/2014/main" id="{46BFE7B7-E00F-4381-8074-11A6AEE15E0B}"/>
              </a:ext>
            </a:extLst>
          </p:cNvPr>
          <p:cNvGrpSpPr/>
          <p:nvPr/>
        </p:nvGrpSpPr>
        <p:grpSpPr>
          <a:xfrm>
            <a:off x="2519347" y="3334018"/>
            <a:ext cx="895566" cy="1370404"/>
            <a:chOff x="2153669" y="3581315"/>
            <a:chExt cx="981236" cy="1387999"/>
          </a:xfrm>
        </p:grpSpPr>
        <p:sp>
          <p:nvSpPr>
            <p:cNvPr id="817" name="矩形 816">
              <a:extLst>
                <a:ext uri="{FF2B5EF4-FFF2-40B4-BE49-F238E27FC236}">
                  <a16:creationId xmlns:a16="http://schemas.microsoft.com/office/drawing/2014/main" id="{78067B01-9386-4D6C-9ED4-C7D09565C4A6}"/>
                </a:ext>
              </a:extLst>
            </p:cNvPr>
            <p:cNvSpPr/>
            <p:nvPr/>
          </p:nvSpPr>
          <p:spPr>
            <a:xfrm>
              <a:off x="2162582" y="3581315"/>
              <a:ext cx="920297" cy="138799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818" name="矩形 817">
              <a:extLst>
                <a:ext uri="{FF2B5EF4-FFF2-40B4-BE49-F238E27FC236}">
                  <a16:creationId xmlns:a16="http://schemas.microsoft.com/office/drawing/2014/main" id="{3AE0719C-1394-4FEC-8F99-9E02D74DFDF1}"/>
                </a:ext>
              </a:extLst>
            </p:cNvPr>
            <p:cNvSpPr/>
            <p:nvPr/>
          </p:nvSpPr>
          <p:spPr>
            <a:xfrm>
              <a:off x="2672635" y="3769167"/>
              <a:ext cx="462270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lang="zh-CN" altLang="en-US" sz="1327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9" name="矩形 818">
              <a:extLst>
                <a:ext uri="{FF2B5EF4-FFF2-40B4-BE49-F238E27FC236}">
                  <a16:creationId xmlns:a16="http://schemas.microsoft.com/office/drawing/2014/main" id="{2B4C820B-B707-44AC-A40A-CEED18C8E303}"/>
                </a:ext>
              </a:extLst>
            </p:cNvPr>
            <p:cNvSpPr/>
            <p:nvPr/>
          </p:nvSpPr>
          <p:spPr>
            <a:xfrm>
              <a:off x="2153669" y="3768090"/>
              <a:ext cx="337571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1327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0" name="矩形 819">
              <a:extLst>
                <a:ext uri="{FF2B5EF4-FFF2-40B4-BE49-F238E27FC236}">
                  <a16:creationId xmlns:a16="http://schemas.microsoft.com/office/drawing/2014/main" id="{01970EFD-C483-4BD4-A27F-C394AE2B157B}"/>
                </a:ext>
              </a:extLst>
            </p:cNvPr>
            <p:cNvSpPr/>
            <p:nvPr/>
          </p:nvSpPr>
          <p:spPr>
            <a:xfrm>
              <a:off x="2247903" y="4158047"/>
              <a:ext cx="760851" cy="5072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77"/>
              <a:r>
                <a:rPr lang="zh-CN" altLang="en-US" sz="1327" b="1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指令</a:t>
              </a:r>
              <a:endParaRPr lang="en-US" altLang="zh-CN" sz="1327" b="1" kern="0" dirty="0">
                <a:solidFill>
                  <a:schemeClr val="bg1"/>
                </a:solidFill>
                <a:latin typeface="微软雅黑"/>
                <a:ea typeface="微软雅黑"/>
              </a:endParaRPr>
            </a:p>
            <a:p>
              <a:pPr algn="ctr" defTabSz="914277"/>
              <a:r>
                <a:rPr lang="zh-CN" altLang="en-US" sz="1327" b="1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存储器</a:t>
              </a:r>
            </a:p>
          </p:txBody>
        </p:sp>
      </p:grpSp>
      <p:cxnSp>
        <p:nvCxnSpPr>
          <p:cNvPr id="822" name="直接连接符 821">
            <a:extLst>
              <a:ext uri="{FF2B5EF4-FFF2-40B4-BE49-F238E27FC236}">
                <a16:creationId xmlns:a16="http://schemas.microsoft.com/office/drawing/2014/main" id="{D98CDCA3-28B1-4F4A-9FC6-1B218C80563E}"/>
              </a:ext>
            </a:extLst>
          </p:cNvPr>
          <p:cNvCxnSpPr>
            <a:cxnSpLocks/>
          </p:cNvCxnSpPr>
          <p:nvPr/>
        </p:nvCxnSpPr>
        <p:spPr>
          <a:xfrm>
            <a:off x="4843094" y="5246121"/>
            <a:ext cx="1944080" cy="0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FE8C5E80-575F-4769-8869-D70197094B3B}"/>
              </a:ext>
            </a:extLst>
          </p:cNvPr>
          <p:cNvGrpSpPr/>
          <p:nvPr/>
        </p:nvGrpSpPr>
        <p:grpSpPr>
          <a:xfrm>
            <a:off x="3920271" y="5039985"/>
            <a:ext cx="889527" cy="430887"/>
            <a:chOff x="3920271" y="5039985"/>
            <a:chExt cx="889527" cy="430887"/>
          </a:xfrm>
        </p:grpSpPr>
        <p:cxnSp>
          <p:nvCxnSpPr>
            <p:cNvPr id="821" name="直接连接符 820">
              <a:extLst>
                <a:ext uri="{FF2B5EF4-FFF2-40B4-BE49-F238E27FC236}">
                  <a16:creationId xmlns:a16="http://schemas.microsoft.com/office/drawing/2014/main" id="{BD548E3D-2315-49DE-8CF8-579873F0E261}"/>
                </a:ext>
              </a:extLst>
            </p:cNvPr>
            <p:cNvCxnSpPr>
              <a:cxnSpLocks/>
              <a:endCxn id="774" idx="1"/>
            </p:cNvCxnSpPr>
            <p:nvPr/>
          </p:nvCxnSpPr>
          <p:spPr>
            <a:xfrm>
              <a:off x="3920271" y="5249953"/>
              <a:ext cx="446899" cy="560"/>
            </a:xfrm>
            <a:prstGeom prst="line">
              <a:avLst/>
            </a:prstGeom>
            <a:noFill/>
            <a:ln w="76200" cap="sq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73" name="组合 772">
              <a:extLst>
                <a:ext uri="{FF2B5EF4-FFF2-40B4-BE49-F238E27FC236}">
                  <a16:creationId xmlns:a16="http://schemas.microsoft.com/office/drawing/2014/main" id="{FD54E296-1B0D-4AA3-A152-A606DFDEA4EF}"/>
                </a:ext>
              </a:extLst>
            </p:cNvPr>
            <p:cNvGrpSpPr/>
            <p:nvPr/>
          </p:nvGrpSpPr>
          <p:grpSpPr>
            <a:xfrm>
              <a:off x="4344606" y="5039985"/>
              <a:ext cx="465192" cy="430887"/>
              <a:chOff x="5019359" y="4847093"/>
              <a:chExt cx="1181792" cy="288870"/>
            </a:xfrm>
          </p:grpSpPr>
          <p:sp>
            <p:nvSpPr>
              <p:cNvPr id="774" name="矩形: 圆角 773">
                <a:extLst>
                  <a:ext uri="{FF2B5EF4-FFF2-40B4-BE49-F238E27FC236}">
                    <a16:creationId xmlns:a16="http://schemas.microsoft.com/office/drawing/2014/main" id="{9D695C9E-3386-4A83-A75A-505D268588BF}"/>
                  </a:ext>
                </a:extLst>
              </p:cNvPr>
              <p:cNvSpPr/>
              <p:nvPr/>
            </p:nvSpPr>
            <p:spPr>
              <a:xfrm>
                <a:off x="5076681" y="4854002"/>
                <a:ext cx="1090903" cy="268460"/>
              </a:xfrm>
              <a:prstGeom prst="roundRect">
                <a:avLst/>
              </a:prstGeom>
              <a:solidFill>
                <a:schemeClr val="accent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5" name="矩形 774">
                <a:extLst>
                  <a:ext uri="{FF2B5EF4-FFF2-40B4-BE49-F238E27FC236}">
                    <a16:creationId xmlns:a16="http://schemas.microsoft.com/office/drawing/2014/main" id="{47FB04FF-3E74-4FB4-8F15-1F216A6B006D}"/>
                  </a:ext>
                </a:extLst>
              </p:cNvPr>
              <p:cNvSpPr/>
              <p:nvPr/>
            </p:nvSpPr>
            <p:spPr>
              <a:xfrm>
                <a:off x="5019359" y="4847093"/>
                <a:ext cx="1181792" cy="2888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100" b="1" dirty="0" err="1">
                    <a:latin typeface="Segoe UI Emoji" panose="020B0502040204020203" pitchFamily="34" charset="0"/>
                    <a:ea typeface="Segoe UI Emoji" panose="020B0502040204020203" pitchFamily="34" charset="0"/>
                    <a:cs typeface="Times New Roman" panose="02020603050405020304" pitchFamily="18" charset="0"/>
                  </a:rPr>
                  <a:t>Imm</a:t>
                </a:r>
                <a:endParaRPr lang="en-US" altLang="zh-CN" sz="1100" b="1" dirty="0">
                  <a:latin typeface="Segoe UI Emoji" panose="020B0502040204020203" pitchFamily="34" charset="0"/>
                  <a:ea typeface="Segoe UI Emoji" panose="020B0502040204020203" pitchFamily="34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zh-CN" sz="1100" b="1" dirty="0">
                    <a:latin typeface="Segoe UI Emoji" panose="020B0502040204020203" pitchFamily="34" charset="0"/>
                    <a:ea typeface="Segoe UI Emoji" panose="020B0502040204020203" pitchFamily="34" charset="0"/>
                    <a:cs typeface="Times New Roman" panose="02020603050405020304" pitchFamily="18" charset="0"/>
                  </a:rPr>
                  <a:t>Gen</a:t>
                </a:r>
                <a:endParaRPr lang="zh-CN" altLang="en-US" sz="1327" b="1" dirty="0">
                  <a:latin typeface="Segoe UI Emoji" panose="020B0502040204020203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618C635-550B-4394-B16E-1885C8145B4A}"/>
              </a:ext>
            </a:extLst>
          </p:cNvPr>
          <p:cNvGrpSpPr/>
          <p:nvPr/>
        </p:nvGrpSpPr>
        <p:grpSpPr>
          <a:xfrm>
            <a:off x="4873211" y="2381393"/>
            <a:ext cx="2337807" cy="1568438"/>
            <a:chOff x="4873211" y="2381393"/>
            <a:chExt cx="2337807" cy="1568438"/>
          </a:xfrm>
        </p:grpSpPr>
        <p:cxnSp>
          <p:nvCxnSpPr>
            <p:cNvPr id="823" name="直接连接符 822">
              <a:extLst>
                <a:ext uri="{FF2B5EF4-FFF2-40B4-BE49-F238E27FC236}">
                  <a16:creationId xmlns:a16="http://schemas.microsoft.com/office/drawing/2014/main" id="{7A96C10E-F4DC-453C-B71B-92B197E67E30}"/>
                </a:ext>
              </a:extLst>
            </p:cNvPr>
            <p:cNvCxnSpPr/>
            <p:nvPr/>
          </p:nvCxnSpPr>
          <p:spPr>
            <a:xfrm>
              <a:off x="7211018" y="2632207"/>
              <a:ext cx="0" cy="1317624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24" name="直接连接符 823">
              <a:extLst>
                <a:ext uri="{FF2B5EF4-FFF2-40B4-BE49-F238E27FC236}">
                  <a16:creationId xmlns:a16="http://schemas.microsoft.com/office/drawing/2014/main" id="{5A259F45-CAD0-4DDE-8E94-62A0ABF51454}"/>
                </a:ext>
              </a:extLst>
            </p:cNvPr>
            <p:cNvCxnSpPr/>
            <p:nvPr/>
          </p:nvCxnSpPr>
          <p:spPr>
            <a:xfrm>
              <a:off x="4905791" y="2632207"/>
              <a:ext cx="2305227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25" name="矩形 824">
              <a:extLst>
                <a:ext uri="{FF2B5EF4-FFF2-40B4-BE49-F238E27FC236}">
                  <a16:creationId xmlns:a16="http://schemas.microsoft.com/office/drawing/2014/main" id="{B488C241-6056-4E7E-90A7-9030319AE152}"/>
                </a:ext>
              </a:extLst>
            </p:cNvPr>
            <p:cNvSpPr/>
            <p:nvPr/>
          </p:nvSpPr>
          <p:spPr>
            <a:xfrm>
              <a:off x="4873211" y="2381393"/>
              <a:ext cx="665567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 err="1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AluSrc</a:t>
              </a:r>
              <a:endParaRPr lang="zh-CN" altLang="en-US" sz="1327" baseline="-25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26" name="组合 825">
            <a:extLst>
              <a:ext uri="{FF2B5EF4-FFF2-40B4-BE49-F238E27FC236}">
                <a16:creationId xmlns:a16="http://schemas.microsoft.com/office/drawing/2014/main" id="{2B0E6759-7A35-4CC7-BC75-DEAC07C2B446}"/>
              </a:ext>
            </a:extLst>
          </p:cNvPr>
          <p:cNvGrpSpPr/>
          <p:nvPr/>
        </p:nvGrpSpPr>
        <p:grpSpPr>
          <a:xfrm>
            <a:off x="4871639" y="2380286"/>
            <a:ext cx="2337807" cy="1568438"/>
            <a:chOff x="4873211" y="2381393"/>
            <a:chExt cx="2337807" cy="1568438"/>
          </a:xfrm>
        </p:grpSpPr>
        <p:cxnSp>
          <p:nvCxnSpPr>
            <p:cNvPr id="827" name="直接连接符 826">
              <a:extLst>
                <a:ext uri="{FF2B5EF4-FFF2-40B4-BE49-F238E27FC236}">
                  <a16:creationId xmlns:a16="http://schemas.microsoft.com/office/drawing/2014/main" id="{E10492DC-890E-44EE-BFC9-82D46698898C}"/>
                </a:ext>
              </a:extLst>
            </p:cNvPr>
            <p:cNvCxnSpPr/>
            <p:nvPr/>
          </p:nvCxnSpPr>
          <p:spPr>
            <a:xfrm>
              <a:off x="7211018" y="2632207"/>
              <a:ext cx="0" cy="1317624"/>
            </a:xfrm>
            <a:prstGeom prst="line">
              <a:avLst/>
            </a:prstGeom>
            <a:noFill/>
            <a:ln w="28575" cap="sq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28" name="直接连接符 827">
              <a:extLst>
                <a:ext uri="{FF2B5EF4-FFF2-40B4-BE49-F238E27FC236}">
                  <a16:creationId xmlns:a16="http://schemas.microsoft.com/office/drawing/2014/main" id="{5A9C8B09-C6FC-41F4-B6DC-930E87036832}"/>
                </a:ext>
              </a:extLst>
            </p:cNvPr>
            <p:cNvCxnSpPr/>
            <p:nvPr/>
          </p:nvCxnSpPr>
          <p:spPr>
            <a:xfrm>
              <a:off x="4905791" y="2632207"/>
              <a:ext cx="2305227" cy="0"/>
            </a:xfrm>
            <a:prstGeom prst="line">
              <a:avLst/>
            </a:prstGeom>
            <a:noFill/>
            <a:ln w="28575" cap="sq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29" name="矩形 828">
              <a:extLst>
                <a:ext uri="{FF2B5EF4-FFF2-40B4-BE49-F238E27FC236}">
                  <a16:creationId xmlns:a16="http://schemas.microsoft.com/office/drawing/2014/main" id="{00DB5B7A-DFD5-46C3-B465-6288C0937C6E}"/>
                </a:ext>
              </a:extLst>
            </p:cNvPr>
            <p:cNvSpPr/>
            <p:nvPr/>
          </p:nvSpPr>
          <p:spPr>
            <a:xfrm>
              <a:off x="4873211" y="2381393"/>
              <a:ext cx="665567" cy="296556"/>
            </a:xfrm>
            <a:prstGeom prst="rect">
              <a:avLst/>
            </a:prstGeom>
            <a:ln w="2857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1327" dirty="0" err="1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AluSrc</a:t>
              </a:r>
              <a:endParaRPr lang="zh-CN" altLang="en-US" sz="1327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85F153B3-4B35-4C8D-8ABF-9EFF36136FD1}"/>
              </a:ext>
            </a:extLst>
          </p:cNvPr>
          <p:cNvGrpSpPr/>
          <p:nvPr/>
        </p:nvGrpSpPr>
        <p:grpSpPr>
          <a:xfrm flipH="1">
            <a:off x="1698938" y="4926450"/>
            <a:ext cx="407876" cy="694073"/>
            <a:chOff x="9836986" y="5214013"/>
            <a:chExt cx="493968" cy="840575"/>
          </a:xfrm>
        </p:grpSpPr>
        <p:sp>
          <p:nvSpPr>
            <p:cNvPr id="168" name="任意多边形 178">
              <a:extLst>
                <a:ext uri="{FF2B5EF4-FFF2-40B4-BE49-F238E27FC236}">
                  <a16:creationId xmlns:a16="http://schemas.microsoft.com/office/drawing/2014/main" id="{73DDF4C6-E6EB-4EA3-B1A8-DBF4D1B45900}"/>
                </a:ext>
              </a:extLst>
            </p:cNvPr>
            <p:cNvSpPr/>
            <p:nvPr/>
          </p:nvSpPr>
          <p:spPr>
            <a:xfrm rot="5400000">
              <a:off x="9634310" y="5416689"/>
              <a:ext cx="840575" cy="435224"/>
            </a:xfrm>
            <a:custGeom>
              <a:avLst/>
              <a:gdLst>
                <a:gd name="connsiteX0" fmla="*/ 0 w 854252"/>
                <a:gd name="connsiteY0" fmla="*/ 437542 h 437542"/>
                <a:gd name="connsiteX1" fmla="*/ 206826 w 854252"/>
                <a:gd name="connsiteY1" fmla="*/ 0 h 437542"/>
                <a:gd name="connsiteX2" fmla="*/ 647426 w 854252"/>
                <a:gd name="connsiteY2" fmla="*/ 0 h 437542"/>
                <a:gd name="connsiteX3" fmla="*/ 854252 w 854252"/>
                <a:gd name="connsiteY3" fmla="*/ 437542 h 437542"/>
                <a:gd name="connsiteX4" fmla="*/ 478973 w 854252"/>
                <a:gd name="connsiteY4" fmla="*/ 437542 h 437542"/>
                <a:gd name="connsiteX5" fmla="*/ 422076 w 854252"/>
                <a:gd name="connsiteY5" fmla="*/ 321778 h 437542"/>
                <a:gd name="connsiteX6" fmla="*/ 365179 w 854252"/>
                <a:gd name="connsiteY6" fmla="*/ 437542 h 437542"/>
                <a:gd name="connsiteX7" fmla="*/ 0 w 854252"/>
                <a:gd name="connsiteY7" fmla="*/ 437542 h 43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4252" h="437542">
                  <a:moveTo>
                    <a:pt x="0" y="437542"/>
                  </a:moveTo>
                  <a:lnTo>
                    <a:pt x="206826" y="0"/>
                  </a:lnTo>
                  <a:lnTo>
                    <a:pt x="647426" y="0"/>
                  </a:lnTo>
                  <a:lnTo>
                    <a:pt x="854252" y="437542"/>
                  </a:lnTo>
                  <a:lnTo>
                    <a:pt x="478973" y="437542"/>
                  </a:lnTo>
                  <a:lnTo>
                    <a:pt x="422076" y="321778"/>
                  </a:lnTo>
                  <a:lnTo>
                    <a:pt x="365179" y="437542"/>
                  </a:lnTo>
                  <a:lnTo>
                    <a:pt x="0" y="437542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7A545D7B-A81C-4A0D-BB0A-50E357224D29}"/>
                </a:ext>
              </a:extLst>
            </p:cNvPr>
            <p:cNvSpPr/>
            <p:nvPr/>
          </p:nvSpPr>
          <p:spPr>
            <a:xfrm rot="5400000">
              <a:off x="9924822" y="5423647"/>
              <a:ext cx="402250" cy="4100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dirty="0"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+</a:t>
              </a:r>
              <a:endParaRPr lang="zh-CN" altLang="en-US" sz="1600" dirty="0">
                <a:latin typeface="Segoe UI Black" panose="020B0A02040204020203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13" name="组合 812">
            <a:extLst>
              <a:ext uri="{FF2B5EF4-FFF2-40B4-BE49-F238E27FC236}">
                <a16:creationId xmlns:a16="http://schemas.microsoft.com/office/drawing/2014/main" id="{3C7A653F-5C2A-4712-AF89-08E884818F49}"/>
              </a:ext>
            </a:extLst>
          </p:cNvPr>
          <p:cNvGrpSpPr/>
          <p:nvPr/>
        </p:nvGrpSpPr>
        <p:grpSpPr>
          <a:xfrm flipH="1">
            <a:off x="1697208" y="4926806"/>
            <a:ext cx="407876" cy="694073"/>
            <a:chOff x="9836986" y="5214013"/>
            <a:chExt cx="493968" cy="840575"/>
          </a:xfrm>
        </p:grpSpPr>
        <p:sp>
          <p:nvSpPr>
            <p:cNvPr id="814" name="任意多边形 178">
              <a:extLst>
                <a:ext uri="{FF2B5EF4-FFF2-40B4-BE49-F238E27FC236}">
                  <a16:creationId xmlns:a16="http://schemas.microsoft.com/office/drawing/2014/main" id="{82AA9B21-6971-47BD-B55B-3431D54A288D}"/>
                </a:ext>
              </a:extLst>
            </p:cNvPr>
            <p:cNvSpPr/>
            <p:nvPr/>
          </p:nvSpPr>
          <p:spPr>
            <a:xfrm rot="5400000">
              <a:off x="9634310" y="5416689"/>
              <a:ext cx="840575" cy="435224"/>
            </a:xfrm>
            <a:custGeom>
              <a:avLst/>
              <a:gdLst>
                <a:gd name="connsiteX0" fmla="*/ 0 w 854252"/>
                <a:gd name="connsiteY0" fmla="*/ 437542 h 437542"/>
                <a:gd name="connsiteX1" fmla="*/ 206826 w 854252"/>
                <a:gd name="connsiteY1" fmla="*/ 0 h 437542"/>
                <a:gd name="connsiteX2" fmla="*/ 647426 w 854252"/>
                <a:gd name="connsiteY2" fmla="*/ 0 h 437542"/>
                <a:gd name="connsiteX3" fmla="*/ 854252 w 854252"/>
                <a:gd name="connsiteY3" fmla="*/ 437542 h 437542"/>
                <a:gd name="connsiteX4" fmla="*/ 478973 w 854252"/>
                <a:gd name="connsiteY4" fmla="*/ 437542 h 437542"/>
                <a:gd name="connsiteX5" fmla="*/ 422076 w 854252"/>
                <a:gd name="connsiteY5" fmla="*/ 321778 h 437542"/>
                <a:gd name="connsiteX6" fmla="*/ 365179 w 854252"/>
                <a:gd name="connsiteY6" fmla="*/ 437542 h 437542"/>
                <a:gd name="connsiteX7" fmla="*/ 0 w 854252"/>
                <a:gd name="connsiteY7" fmla="*/ 437542 h 43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4252" h="437542">
                  <a:moveTo>
                    <a:pt x="0" y="437542"/>
                  </a:moveTo>
                  <a:lnTo>
                    <a:pt x="206826" y="0"/>
                  </a:lnTo>
                  <a:lnTo>
                    <a:pt x="647426" y="0"/>
                  </a:lnTo>
                  <a:lnTo>
                    <a:pt x="854252" y="437542"/>
                  </a:lnTo>
                  <a:lnTo>
                    <a:pt x="478973" y="437542"/>
                  </a:lnTo>
                  <a:lnTo>
                    <a:pt x="422076" y="321778"/>
                  </a:lnTo>
                  <a:lnTo>
                    <a:pt x="365179" y="437542"/>
                  </a:lnTo>
                  <a:lnTo>
                    <a:pt x="0" y="437542"/>
                  </a:lnTo>
                  <a:close/>
                </a:path>
              </a:pathLst>
            </a:custGeom>
            <a:solidFill>
              <a:schemeClr val="accent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15" name="矩形 814">
              <a:extLst>
                <a:ext uri="{FF2B5EF4-FFF2-40B4-BE49-F238E27FC236}">
                  <a16:creationId xmlns:a16="http://schemas.microsoft.com/office/drawing/2014/main" id="{60762DE9-FA87-4022-A25E-7EABB253F98E}"/>
                </a:ext>
              </a:extLst>
            </p:cNvPr>
            <p:cNvSpPr/>
            <p:nvPr/>
          </p:nvSpPr>
          <p:spPr>
            <a:xfrm rot="5400000">
              <a:off x="9924822" y="5423647"/>
              <a:ext cx="402250" cy="4100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dirty="0"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+</a:t>
              </a:r>
              <a:endParaRPr lang="zh-CN" altLang="en-US" sz="1600" dirty="0">
                <a:latin typeface="Segoe UI Black" panose="020B0A02040204020203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58" name="组合 457">
            <a:extLst>
              <a:ext uri="{FF2B5EF4-FFF2-40B4-BE49-F238E27FC236}">
                <a16:creationId xmlns:a16="http://schemas.microsoft.com/office/drawing/2014/main" id="{E1C94FC5-DFA7-4A27-B90D-4E449D5B69DE}"/>
              </a:ext>
            </a:extLst>
          </p:cNvPr>
          <p:cNvGrpSpPr/>
          <p:nvPr/>
        </p:nvGrpSpPr>
        <p:grpSpPr>
          <a:xfrm>
            <a:off x="7716659" y="3482039"/>
            <a:ext cx="435224" cy="840575"/>
            <a:chOff x="7041675" y="2710616"/>
            <a:chExt cx="382605" cy="854252"/>
          </a:xfrm>
        </p:grpSpPr>
        <p:sp>
          <p:nvSpPr>
            <p:cNvPr id="464" name="任意多边形 178">
              <a:extLst>
                <a:ext uri="{FF2B5EF4-FFF2-40B4-BE49-F238E27FC236}">
                  <a16:creationId xmlns:a16="http://schemas.microsoft.com/office/drawing/2014/main" id="{2510E301-ECCE-4D56-A8CD-386E841FA7C3}"/>
                </a:ext>
              </a:extLst>
            </p:cNvPr>
            <p:cNvSpPr/>
            <p:nvPr/>
          </p:nvSpPr>
          <p:spPr>
            <a:xfrm rot="5400000">
              <a:off x="6805852" y="2946439"/>
              <a:ext cx="854252" cy="382605"/>
            </a:xfrm>
            <a:custGeom>
              <a:avLst/>
              <a:gdLst>
                <a:gd name="connsiteX0" fmla="*/ 0 w 854252"/>
                <a:gd name="connsiteY0" fmla="*/ 437542 h 437542"/>
                <a:gd name="connsiteX1" fmla="*/ 206826 w 854252"/>
                <a:gd name="connsiteY1" fmla="*/ 0 h 437542"/>
                <a:gd name="connsiteX2" fmla="*/ 647426 w 854252"/>
                <a:gd name="connsiteY2" fmla="*/ 0 h 437542"/>
                <a:gd name="connsiteX3" fmla="*/ 854252 w 854252"/>
                <a:gd name="connsiteY3" fmla="*/ 437542 h 437542"/>
                <a:gd name="connsiteX4" fmla="*/ 478973 w 854252"/>
                <a:gd name="connsiteY4" fmla="*/ 437542 h 437542"/>
                <a:gd name="connsiteX5" fmla="*/ 422076 w 854252"/>
                <a:gd name="connsiteY5" fmla="*/ 321778 h 437542"/>
                <a:gd name="connsiteX6" fmla="*/ 365179 w 854252"/>
                <a:gd name="connsiteY6" fmla="*/ 437542 h 437542"/>
                <a:gd name="connsiteX7" fmla="*/ 0 w 854252"/>
                <a:gd name="connsiteY7" fmla="*/ 437542 h 43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4252" h="437542">
                  <a:moveTo>
                    <a:pt x="0" y="437542"/>
                  </a:moveTo>
                  <a:lnTo>
                    <a:pt x="206826" y="0"/>
                  </a:lnTo>
                  <a:lnTo>
                    <a:pt x="647426" y="0"/>
                  </a:lnTo>
                  <a:lnTo>
                    <a:pt x="854252" y="437542"/>
                  </a:lnTo>
                  <a:lnTo>
                    <a:pt x="478973" y="437542"/>
                  </a:lnTo>
                  <a:lnTo>
                    <a:pt x="422076" y="321778"/>
                  </a:lnTo>
                  <a:lnTo>
                    <a:pt x="365179" y="437542"/>
                  </a:lnTo>
                  <a:lnTo>
                    <a:pt x="0" y="437542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65" name="矩形 464">
              <a:extLst>
                <a:ext uri="{FF2B5EF4-FFF2-40B4-BE49-F238E27FC236}">
                  <a16:creationId xmlns:a16="http://schemas.microsoft.com/office/drawing/2014/main" id="{3C63C4F1-C1D6-446F-9C59-80C28EEB8B10}"/>
                </a:ext>
              </a:extLst>
            </p:cNvPr>
            <p:cNvSpPr/>
            <p:nvPr/>
          </p:nvSpPr>
          <p:spPr>
            <a:xfrm rot="5400000">
              <a:off x="6988336" y="2996719"/>
              <a:ext cx="559103" cy="2705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dirty="0"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ALU</a:t>
              </a:r>
              <a:endParaRPr lang="zh-CN" altLang="en-US" sz="1400" dirty="0">
                <a:latin typeface="Segoe UI Black" panose="020B0A02040204020203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76" name="组合 775">
            <a:extLst>
              <a:ext uri="{FF2B5EF4-FFF2-40B4-BE49-F238E27FC236}">
                <a16:creationId xmlns:a16="http://schemas.microsoft.com/office/drawing/2014/main" id="{AE968BCB-7D96-47DE-B62D-A76D053053E0}"/>
              </a:ext>
            </a:extLst>
          </p:cNvPr>
          <p:cNvGrpSpPr/>
          <p:nvPr/>
        </p:nvGrpSpPr>
        <p:grpSpPr>
          <a:xfrm>
            <a:off x="7714929" y="3482395"/>
            <a:ext cx="435224" cy="840575"/>
            <a:chOff x="7041675" y="2710616"/>
            <a:chExt cx="382605" cy="854252"/>
          </a:xfrm>
        </p:grpSpPr>
        <p:sp>
          <p:nvSpPr>
            <p:cNvPr id="777" name="任意多边形 178">
              <a:extLst>
                <a:ext uri="{FF2B5EF4-FFF2-40B4-BE49-F238E27FC236}">
                  <a16:creationId xmlns:a16="http://schemas.microsoft.com/office/drawing/2014/main" id="{1EAA20F8-73A3-4806-9671-173559BAA758}"/>
                </a:ext>
              </a:extLst>
            </p:cNvPr>
            <p:cNvSpPr/>
            <p:nvPr/>
          </p:nvSpPr>
          <p:spPr>
            <a:xfrm rot="5400000">
              <a:off x="6805852" y="2946439"/>
              <a:ext cx="854252" cy="382605"/>
            </a:xfrm>
            <a:custGeom>
              <a:avLst/>
              <a:gdLst>
                <a:gd name="connsiteX0" fmla="*/ 0 w 854252"/>
                <a:gd name="connsiteY0" fmla="*/ 437542 h 437542"/>
                <a:gd name="connsiteX1" fmla="*/ 206826 w 854252"/>
                <a:gd name="connsiteY1" fmla="*/ 0 h 437542"/>
                <a:gd name="connsiteX2" fmla="*/ 647426 w 854252"/>
                <a:gd name="connsiteY2" fmla="*/ 0 h 437542"/>
                <a:gd name="connsiteX3" fmla="*/ 854252 w 854252"/>
                <a:gd name="connsiteY3" fmla="*/ 437542 h 437542"/>
                <a:gd name="connsiteX4" fmla="*/ 478973 w 854252"/>
                <a:gd name="connsiteY4" fmla="*/ 437542 h 437542"/>
                <a:gd name="connsiteX5" fmla="*/ 422076 w 854252"/>
                <a:gd name="connsiteY5" fmla="*/ 321778 h 437542"/>
                <a:gd name="connsiteX6" fmla="*/ 365179 w 854252"/>
                <a:gd name="connsiteY6" fmla="*/ 437542 h 437542"/>
                <a:gd name="connsiteX7" fmla="*/ 0 w 854252"/>
                <a:gd name="connsiteY7" fmla="*/ 437542 h 43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4252" h="437542">
                  <a:moveTo>
                    <a:pt x="0" y="437542"/>
                  </a:moveTo>
                  <a:lnTo>
                    <a:pt x="206826" y="0"/>
                  </a:lnTo>
                  <a:lnTo>
                    <a:pt x="647426" y="0"/>
                  </a:lnTo>
                  <a:lnTo>
                    <a:pt x="854252" y="437542"/>
                  </a:lnTo>
                  <a:lnTo>
                    <a:pt x="478973" y="437542"/>
                  </a:lnTo>
                  <a:lnTo>
                    <a:pt x="422076" y="321778"/>
                  </a:lnTo>
                  <a:lnTo>
                    <a:pt x="365179" y="437542"/>
                  </a:lnTo>
                  <a:lnTo>
                    <a:pt x="0" y="437542"/>
                  </a:lnTo>
                  <a:close/>
                </a:path>
              </a:pathLst>
            </a:custGeom>
            <a:solidFill>
              <a:schemeClr val="accent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78" name="矩形 777">
              <a:extLst>
                <a:ext uri="{FF2B5EF4-FFF2-40B4-BE49-F238E27FC236}">
                  <a16:creationId xmlns:a16="http://schemas.microsoft.com/office/drawing/2014/main" id="{C41207DA-886E-4E14-A73C-9924036353EC}"/>
                </a:ext>
              </a:extLst>
            </p:cNvPr>
            <p:cNvSpPr/>
            <p:nvPr/>
          </p:nvSpPr>
          <p:spPr>
            <a:xfrm rot="5400000">
              <a:off x="6988336" y="2996719"/>
              <a:ext cx="559103" cy="2705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dirty="0"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ALU</a:t>
              </a:r>
              <a:endParaRPr lang="zh-CN" altLang="en-US" sz="1400" dirty="0">
                <a:latin typeface="Segoe UI Black" panose="020B0A02040204020203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85" name="流程图: 手动操作 384">
            <a:extLst>
              <a:ext uri="{FF2B5EF4-FFF2-40B4-BE49-F238E27FC236}">
                <a16:creationId xmlns:a16="http://schemas.microsoft.com/office/drawing/2014/main" id="{202D661F-9431-45EC-81D3-135D09260C43}"/>
              </a:ext>
            </a:extLst>
          </p:cNvPr>
          <p:cNvSpPr/>
          <p:nvPr/>
        </p:nvSpPr>
        <p:spPr>
          <a:xfrm rot="16200000">
            <a:off x="1338154" y="3530605"/>
            <a:ext cx="505805" cy="214765"/>
          </a:xfrm>
          <a:prstGeom prst="flowChartManualOperation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386" name="矩形 385">
            <a:extLst>
              <a:ext uri="{FF2B5EF4-FFF2-40B4-BE49-F238E27FC236}">
                <a16:creationId xmlns:a16="http://schemas.microsoft.com/office/drawing/2014/main" id="{51BB3289-364C-408B-A78C-E28CEBA5E693}"/>
              </a:ext>
            </a:extLst>
          </p:cNvPr>
          <p:cNvSpPr/>
          <p:nvPr/>
        </p:nvSpPr>
        <p:spPr>
          <a:xfrm>
            <a:off x="1425427" y="3379391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1" name="流程图: 手动操作 750">
            <a:extLst>
              <a:ext uri="{FF2B5EF4-FFF2-40B4-BE49-F238E27FC236}">
                <a16:creationId xmlns:a16="http://schemas.microsoft.com/office/drawing/2014/main" id="{F5BBE6C7-1332-4B50-BBD9-403670346C69}"/>
              </a:ext>
            </a:extLst>
          </p:cNvPr>
          <p:cNvSpPr/>
          <p:nvPr/>
        </p:nvSpPr>
        <p:spPr>
          <a:xfrm rot="16200000">
            <a:off x="1336424" y="3530961"/>
            <a:ext cx="505805" cy="214765"/>
          </a:xfrm>
          <a:prstGeom prst="flowChartManualOperation">
            <a:avLst/>
          </a:prstGeom>
          <a:solidFill>
            <a:srgbClr val="FFFF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752" name="矩形 751">
            <a:extLst>
              <a:ext uri="{FF2B5EF4-FFF2-40B4-BE49-F238E27FC236}">
                <a16:creationId xmlns:a16="http://schemas.microsoft.com/office/drawing/2014/main" id="{E0BE1051-063A-4AA4-B2AC-EF4D4C33FF1A}"/>
              </a:ext>
            </a:extLst>
          </p:cNvPr>
          <p:cNvSpPr/>
          <p:nvPr/>
        </p:nvSpPr>
        <p:spPr>
          <a:xfrm>
            <a:off x="1423697" y="3379747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30" name="组合 829">
            <a:extLst>
              <a:ext uri="{FF2B5EF4-FFF2-40B4-BE49-F238E27FC236}">
                <a16:creationId xmlns:a16="http://schemas.microsoft.com/office/drawing/2014/main" id="{74F688E5-3FC9-4C96-B344-9528EDB297CD}"/>
              </a:ext>
            </a:extLst>
          </p:cNvPr>
          <p:cNvGrpSpPr/>
          <p:nvPr/>
        </p:nvGrpSpPr>
        <p:grpSpPr>
          <a:xfrm>
            <a:off x="4203031" y="1608696"/>
            <a:ext cx="676538" cy="1383549"/>
            <a:chOff x="4191305" y="1888664"/>
            <a:chExt cx="713537" cy="1459212"/>
          </a:xfrm>
        </p:grpSpPr>
        <p:sp>
          <p:nvSpPr>
            <p:cNvPr id="831" name="矩形: 圆角 196">
              <a:extLst>
                <a:ext uri="{FF2B5EF4-FFF2-40B4-BE49-F238E27FC236}">
                  <a16:creationId xmlns:a16="http://schemas.microsoft.com/office/drawing/2014/main" id="{93EC9EF8-AC8B-49F0-B570-220FCEBBB64F}"/>
                </a:ext>
              </a:extLst>
            </p:cNvPr>
            <p:cNvSpPr/>
            <p:nvPr/>
          </p:nvSpPr>
          <p:spPr>
            <a:xfrm>
              <a:off x="4269139" y="1888664"/>
              <a:ext cx="635703" cy="1459212"/>
            </a:xfrm>
            <a:prstGeom prst="round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solidFill>
                  <a:schemeClr val="bg1"/>
                </a:solidFill>
              </a:endParaRPr>
            </a:p>
          </p:txBody>
        </p:sp>
        <p:sp>
          <p:nvSpPr>
            <p:cNvPr id="832" name="矩形 831">
              <a:extLst>
                <a:ext uri="{FF2B5EF4-FFF2-40B4-BE49-F238E27FC236}">
                  <a16:creationId xmlns:a16="http://schemas.microsoft.com/office/drawing/2014/main" id="{8B0EC35C-2F73-4DE9-9AB6-8B16806075A5}"/>
                </a:ext>
              </a:extLst>
            </p:cNvPr>
            <p:cNvSpPr/>
            <p:nvPr/>
          </p:nvSpPr>
          <p:spPr>
            <a:xfrm>
              <a:off x="4391201" y="2039205"/>
              <a:ext cx="399337" cy="836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51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控</a:t>
              </a:r>
              <a:endParaRPr lang="en-US" altLang="zh-CN" sz="151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r>
                <a:rPr lang="zh-CN" altLang="en-US" sz="151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制</a:t>
              </a:r>
              <a:endParaRPr lang="en-US" altLang="zh-CN" sz="151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r>
                <a:rPr lang="zh-CN" altLang="en-US" sz="151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器</a:t>
              </a:r>
            </a:p>
          </p:txBody>
        </p:sp>
        <p:sp>
          <p:nvSpPr>
            <p:cNvPr id="833" name="矩形 832">
              <a:extLst>
                <a:ext uri="{FF2B5EF4-FFF2-40B4-BE49-F238E27FC236}">
                  <a16:creationId xmlns:a16="http://schemas.microsoft.com/office/drawing/2014/main" id="{2EC611A5-2732-460D-A627-B5A4EC3759A4}"/>
                </a:ext>
              </a:extLst>
            </p:cNvPr>
            <p:cNvSpPr/>
            <p:nvPr/>
          </p:nvSpPr>
          <p:spPr>
            <a:xfrm>
              <a:off x="4199989" y="2836673"/>
              <a:ext cx="570094" cy="2596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Funct3</a:t>
              </a:r>
              <a:endParaRPr lang="zh-CN" altLang="en-US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4" name="矩形 833">
              <a:extLst>
                <a:ext uri="{FF2B5EF4-FFF2-40B4-BE49-F238E27FC236}">
                  <a16:creationId xmlns:a16="http://schemas.microsoft.com/office/drawing/2014/main" id="{E16C5D58-88F8-4424-A39B-D49F0546D5F5}"/>
                </a:ext>
              </a:extLst>
            </p:cNvPr>
            <p:cNvSpPr/>
            <p:nvPr/>
          </p:nvSpPr>
          <p:spPr>
            <a:xfrm>
              <a:off x="4191305" y="2594229"/>
              <a:ext cx="360450" cy="2596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</a:t>
              </a:r>
              <a:endParaRPr lang="zh-CN" altLang="en-US" sz="1327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46" name="组合 845">
            <a:extLst>
              <a:ext uri="{FF2B5EF4-FFF2-40B4-BE49-F238E27FC236}">
                <a16:creationId xmlns:a16="http://schemas.microsoft.com/office/drawing/2014/main" id="{5CFC9A31-7A27-4623-A600-954701B0341D}"/>
              </a:ext>
            </a:extLst>
          </p:cNvPr>
          <p:cNvGrpSpPr/>
          <p:nvPr/>
        </p:nvGrpSpPr>
        <p:grpSpPr>
          <a:xfrm>
            <a:off x="1474394" y="3924287"/>
            <a:ext cx="8102162" cy="1193637"/>
            <a:chOff x="1474394" y="3924287"/>
            <a:chExt cx="8102162" cy="1193637"/>
          </a:xfrm>
        </p:grpSpPr>
        <p:sp>
          <p:nvSpPr>
            <p:cNvPr id="847" name="矩形 846">
              <a:extLst>
                <a:ext uri="{FF2B5EF4-FFF2-40B4-BE49-F238E27FC236}">
                  <a16:creationId xmlns:a16="http://schemas.microsoft.com/office/drawing/2014/main" id="{6DE837D0-E364-4497-8FD7-5DF5E7953375}"/>
                </a:ext>
              </a:extLst>
            </p:cNvPr>
            <p:cNvSpPr/>
            <p:nvPr/>
          </p:nvSpPr>
          <p:spPr>
            <a:xfrm>
              <a:off x="9039229" y="4769111"/>
              <a:ext cx="537327" cy="3488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698">
                <a:lnSpc>
                  <a:spcPts val="1975"/>
                </a:lnSpc>
              </a:pPr>
              <a:r>
                <a:rPr lang="zh-CN" altLang="en-US" sz="2655" b="1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①</a:t>
              </a:r>
            </a:p>
          </p:txBody>
        </p:sp>
        <p:sp>
          <p:nvSpPr>
            <p:cNvPr id="848" name="矩形 847">
              <a:extLst>
                <a:ext uri="{FF2B5EF4-FFF2-40B4-BE49-F238E27FC236}">
                  <a16:creationId xmlns:a16="http://schemas.microsoft.com/office/drawing/2014/main" id="{4F9C5D2C-C365-41EC-A57C-8C429909ECB1}"/>
                </a:ext>
              </a:extLst>
            </p:cNvPr>
            <p:cNvSpPr/>
            <p:nvPr/>
          </p:nvSpPr>
          <p:spPr>
            <a:xfrm>
              <a:off x="1474394" y="3924287"/>
              <a:ext cx="537327" cy="3488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698">
                <a:lnSpc>
                  <a:spcPts val="1975"/>
                </a:lnSpc>
              </a:pPr>
              <a:r>
                <a:rPr lang="zh-CN" altLang="en-US" sz="2655" b="1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①</a:t>
              </a:r>
            </a:p>
          </p:txBody>
        </p:sp>
      </p:grpSp>
      <p:pic>
        <p:nvPicPr>
          <p:cNvPr id="269" name="图片 268">
            <a:extLst>
              <a:ext uri="{FF2B5EF4-FFF2-40B4-BE49-F238E27FC236}">
                <a16:creationId xmlns:a16="http://schemas.microsoft.com/office/drawing/2014/main" id="{730B3921-1410-4A31-A9A2-5F5038A4A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912" y="776138"/>
            <a:ext cx="4826709" cy="527819"/>
          </a:xfrm>
          <a:prstGeom prst="rect">
            <a:avLst/>
          </a:prstGeom>
        </p:spPr>
      </p:pic>
      <p:cxnSp>
        <p:nvCxnSpPr>
          <p:cNvPr id="271" name="直接连接符 270">
            <a:extLst>
              <a:ext uri="{FF2B5EF4-FFF2-40B4-BE49-F238E27FC236}">
                <a16:creationId xmlns:a16="http://schemas.microsoft.com/office/drawing/2014/main" id="{6A154F8C-FA36-4467-8279-ADDEEAB572EE}"/>
              </a:ext>
            </a:extLst>
          </p:cNvPr>
          <p:cNvCxnSpPr>
            <a:cxnSpLocks/>
          </p:cNvCxnSpPr>
          <p:nvPr/>
        </p:nvCxnSpPr>
        <p:spPr>
          <a:xfrm>
            <a:off x="6250594" y="4033071"/>
            <a:ext cx="308468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7" name="流程图: 手动操作 386">
            <a:extLst>
              <a:ext uri="{FF2B5EF4-FFF2-40B4-BE49-F238E27FC236}">
                <a16:creationId xmlns:a16="http://schemas.microsoft.com/office/drawing/2014/main" id="{393973E5-A5F5-45C6-9EC1-5599514F927C}"/>
              </a:ext>
            </a:extLst>
          </p:cNvPr>
          <p:cNvSpPr/>
          <p:nvPr/>
        </p:nvSpPr>
        <p:spPr>
          <a:xfrm rot="16200000">
            <a:off x="6946384" y="4059841"/>
            <a:ext cx="505805" cy="214765"/>
          </a:xfrm>
          <a:prstGeom prst="flowChartManualOperation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388" name="矩形 387">
            <a:extLst>
              <a:ext uri="{FF2B5EF4-FFF2-40B4-BE49-F238E27FC236}">
                <a16:creationId xmlns:a16="http://schemas.microsoft.com/office/drawing/2014/main" id="{8E0B8B9A-CCB9-4C7B-8540-B8EAE8BA97C4}"/>
              </a:ext>
            </a:extLst>
          </p:cNvPr>
          <p:cNvSpPr/>
          <p:nvPr/>
        </p:nvSpPr>
        <p:spPr>
          <a:xfrm>
            <a:off x="7035893" y="3917424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53" name="组合 752">
            <a:extLst>
              <a:ext uri="{FF2B5EF4-FFF2-40B4-BE49-F238E27FC236}">
                <a16:creationId xmlns:a16="http://schemas.microsoft.com/office/drawing/2014/main" id="{6746230E-E68C-4252-888B-AC17DAA1E0E4}"/>
              </a:ext>
            </a:extLst>
          </p:cNvPr>
          <p:cNvGrpSpPr/>
          <p:nvPr/>
        </p:nvGrpSpPr>
        <p:grpSpPr>
          <a:xfrm>
            <a:off x="7034163" y="3914677"/>
            <a:ext cx="270776" cy="505805"/>
            <a:chOff x="7035893" y="3914321"/>
            <a:chExt cx="270776" cy="505805"/>
          </a:xfrm>
        </p:grpSpPr>
        <p:sp>
          <p:nvSpPr>
            <p:cNvPr id="754" name="流程图: 手动操作 753">
              <a:extLst>
                <a:ext uri="{FF2B5EF4-FFF2-40B4-BE49-F238E27FC236}">
                  <a16:creationId xmlns:a16="http://schemas.microsoft.com/office/drawing/2014/main" id="{3D5324A0-D7B0-45A0-8A00-876DD333CBD7}"/>
                </a:ext>
              </a:extLst>
            </p:cNvPr>
            <p:cNvSpPr/>
            <p:nvPr/>
          </p:nvSpPr>
          <p:spPr>
            <a:xfrm rot="16200000">
              <a:off x="6946384" y="4059841"/>
              <a:ext cx="505805" cy="214765"/>
            </a:xfrm>
            <a:prstGeom prst="flowChartManualOperation">
              <a:avLst/>
            </a:prstGeom>
            <a:solidFill>
              <a:srgbClr val="FFFF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755" name="矩形 754">
              <a:extLst>
                <a:ext uri="{FF2B5EF4-FFF2-40B4-BE49-F238E27FC236}">
                  <a16:creationId xmlns:a16="http://schemas.microsoft.com/office/drawing/2014/main" id="{DF247E0A-25CF-4C58-946E-6C83A4B37123}"/>
                </a:ext>
              </a:extLst>
            </p:cNvPr>
            <p:cNvSpPr/>
            <p:nvPr/>
          </p:nvSpPr>
          <p:spPr>
            <a:xfrm>
              <a:off x="7035893" y="3917424"/>
              <a:ext cx="269626" cy="500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92" name="组合 791">
            <a:extLst>
              <a:ext uri="{FF2B5EF4-FFF2-40B4-BE49-F238E27FC236}">
                <a16:creationId xmlns:a16="http://schemas.microsoft.com/office/drawing/2014/main" id="{717EC0E4-8969-435A-A82F-3309BB22710A}"/>
              </a:ext>
            </a:extLst>
          </p:cNvPr>
          <p:cNvGrpSpPr/>
          <p:nvPr/>
        </p:nvGrpSpPr>
        <p:grpSpPr>
          <a:xfrm>
            <a:off x="4884381" y="3258379"/>
            <a:ext cx="1434620" cy="1667444"/>
            <a:chOff x="4886111" y="3258023"/>
            <a:chExt cx="1434620" cy="1667444"/>
          </a:xfrm>
        </p:grpSpPr>
        <p:sp>
          <p:nvSpPr>
            <p:cNvPr id="793" name="矩形 792">
              <a:extLst>
                <a:ext uri="{FF2B5EF4-FFF2-40B4-BE49-F238E27FC236}">
                  <a16:creationId xmlns:a16="http://schemas.microsoft.com/office/drawing/2014/main" id="{B2D2914C-CA3D-4E8F-BE04-40E3C1B9C5A8}"/>
                </a:ext>
              </a:extLst>
            </p:cNvPr>
            <p:cNvSpPr/>
            <p:nvPr/>
          </p:nvSpPr>
          <p:spPr>
            <a:xfrm>
              <a:off x="5249107" y="4240539"/>
              <a:ext cx="864340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77">
                <a:defRPr/>
              </a:pPr>
              <a:r>
                <a:rPr lang="zh-CN" altLang="en-US" sz="1327" b="1" kern="0" dirty="0">
                  <a:solidFill>
                    <a:srgbClr val="000000"/>
                  </a:solidFill>
                  <a:latin typeface="微软雅黑"/>
                  <a:ea typeface="微软雅黑"/>
                </a:rPr>
                <a:t>寄存器堆</a:t>
              </a:r>
            </a:p>
          </p:txBody>
        </p:sp>
        <p:grpSp>
          <p:nvGrpSpPr>
            <p:cNvPr id="794" name="组合 793">
              <a:extLst>
                <a:ext uri="{FF2B5EF4-FFF2-40B4-BE49-F238E27FC236}">
                  <a16:creationId xmlns:a16="http://schemas.microsoft.com/office/drawing/2014/main" id="{CC13E476-366A-476D-8AD0-A5AD05412A40}"/>
                </a:ext>
              </a:extLst>
            </p:cNvPr>
            <p:cNvGrpSpPr/>
            <p:nvPr/>
          </p:nvGrpSpPr>
          <p:grpSpPr>
            <a:xfrm>
              <a:off x="5449195" y="4709154"/>
              <a:ext cx="205962" cy="216313"/>
              <a:chOff x="1994241" y="4285666"/>
              <a:chExt cx="217225" cy="228142"/>
            </a:xfrm>
            <a:solidFill>
              <a:srgbClr val="FFCCFF"/>
            </a:solidFill>
          </p:grpSpPr>
          <p:cxnSp>
            <p:nvCxnSpPr>
              <p:cNvPr id="806" name="直接连接符 805">
                <a:extLst>
                  <a:ext uri="{FF2B5EF4-FFF2-40B4-BE49-F238E27FC236}">
                    <a16:creationId xmlns:a16="http://schemas.microsoft.com/office/drawing/2014/main" id="{D6296AEC-C8B0-4DA4-845C-9AE21F77DC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7" name="等腰三角形 806">
                <a:extLst>
                  <a:ext uri="{FF2B5EF4-FFF2-40B4-BE49-F238E27FC236}">
                    <a16:creationId xmlns:a16="http://schemas.microsoft.com/office/drawing/2014/main" id="{8360F719-E626-42C8-822F-EC07D78A0A45}"/>
                  </a:ext>
                </a:extLst>
              </p:cNvPr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/>
              </a:p>
            </p:txBody>
          </p:sp>
        </p:grpSp>
        <p:grpSp>
          <p:nvGrpSpPr>
            <p:cNvPr id="795" name="组合 794">
              <a:extLst>
                <a:ext uri="{FF2B5EF4-FFF2-40B4-BE49-F238E27FC236}">
                  <a16:creationId xmlns:a16="http://schemas.microsoft.com/office/drawing/2014/main" id="{FF6A6F16-2A2D-42A4-A74A-EDEC18001AC4}"/>
                </a:ext>
              </a:extLst>
            </p:cNvPr>
            <p:cNvGrpSpPr/>
            <p:nvPr/>
          </p:nvGrpSpPr>
          <p:grpSpPr>
            <a:xfrm>
              <a:off x="4886111" y="3258023"/>
              <a:ext cx="1434620" cy="1571165"/>
              <a:chOff x="4886111" y="3258023"/>
              <a:chExt cx="1434620" cy="1571165"/>
            </a:xfrm>
          </p:grpSpPr>
          <p:sp>
            <p:nvSpPr>
              <p:cNvPr id="796" name="矩形 795">
                <a:extLst>
                  <a:ext uri="{FF2B5EF4-FFF2-40B4-BE49-F238E27FC236}">
                    <a16:creationId xmlns:a16="http://schemas.microsoft.com/office/drawing/2014/main" id="{149025B3-5E7B-4899-BACD-CBDAE456D07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08398" y="3293188"/>
                <a:ext cx="1343926" cy="1536000"/>
              </a:xfrm>
              <a:prstGeom prst="rect">
                <a:avLst/>
              </a:prstGeom>
              <a:solidFill>
                <a:srgbClr val="FFCCFF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/>
              </a:p>
            </p:txBody>
          </p:sp>
          <p:sp>
            <p:nvSpPr>
              <p:cNvPr id="797" name="矩形 796">
                <a:extLst>
                  <a:ext uri="{FF2B5EF4-FFF2-40B4-BE49-F238E27FC236}">
                    <a16:creationId xmlns:a16="http://schemas.microsoft.com/office/drawing/2014/main" id="{803E9517-9E0C-45B3-A1D8-4634631D4601}"/>
                  </a:ext>
                </a:extLst>
              </p:cNvPr>
              <p:cNvSpPr/>
              <p:nvPr/>
            </p:nvSpPr>
            <p:spPr>
              <a:xfrm>
                <a:off x="4893755" y="3503453"/>
                <a:ext cx="468398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R1#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8" name="矩形 797">
                <a:extLst>
                  <a:ext uri="{FF2B5EF4-FFF2-40B4-BE49-F238E27FC236}">
                    <a16:creationId xmlns:a16="http://schemas.microsoft.com/office/drawing/2014/main" id="{2AE78030-1597-477B-AE94-FA979479D6FE}"/>
                  </a:ext>
                </a:extLst>
              </p:cNvPr>
              <p:cNvSpPr/>
              <p:nvPr/>
            </p:nvSpPr>
            <p:spPr>
              <a:xfrm>
                <a:off x="4886111" y="3828531"/>
                <a:ext cx="468398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R2#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9" name="矩形 798">
                <a:extLst>
                  <a:ext uri="{FF2B5EF4-FFF2-40B4-BE49-F238E27FC236}">
                    <a16:creationId xmlns:a16="http://schemas.microsoft.com/office/drawing/2014/main" id="{B8E520A9-312F-4EF8-A8E6-CD4AAEF3A0A7}"/>
                  </a:ext>
                </a:extLst>
              </p:cNvPr>
              <p:cNvSpPr/>
              <p:nvPr/>
            </p:nvSpPr>
            <p:spPr>
              <a:xfrm>
                <a:off x="4888500" y="4137589"/>
                <a:ext cx="429926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W#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0" name="矩形 799">
                <a:extLst>
                  <a:ext uri="{FF2B5EF4-FFF2-40B4-BE49-F238E27FC236}">
                    <a16:creationId xmlns:a16="http://schemas.microsoft.com/office/drawing/2014/main" id="{1EA11C17-8611-4A29-AD0B-0871E8C4158B}"/>
                  </a:ext>
                </a:extLst>
              </p:cNvPr>
              <p:cNvSpPr/>
              <p:nvPr/>
            </p:nvSpPr>
            <p:spPr>
              <a:xfrm>
                <a:off x="4893755" y="4473862"/>
                <a:ext cx="468398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WD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1" name="矩形 800">
                <a:extLst>
                  <a:ext uri="{FF2B5EF4-FFF2-40B4-BE49-F238E27FC236}">
                    <a16:creationId xmlns:a16="http://schemas.microsoft.com/office/drawing/2014/main" id="{F6109350-5B8E-4F53-9349-98611955A707}"/>
                  </a:ext>
                </a:extLst>
              </p:cNvPr>
              <p:cNvSpPr/>
              <p:nvPr/>
            </p:nvSpPr>
            <p:spPr>
              <a:xfrm>
                <a:off x="5387391" y="3258023"/>
                <a:ext cx="449162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2" name="矩形 801">
                <a:extLst>
                  <a:ext uri="{FF2B5EF4-FFF2-40B4-BE49-F238E27FC236}">
                    <a16:creationId xmlns:a16="http://schemas.microsoft.com/office/drawing/2014/main" id="{257E2E19-42AF-4648-A0AA-21E7F0F5293C}"/>
                  </a:ext>
                </a:extLst>
              </p:cNvPr>
              <p:cNvSpPr/>
              <p:nvPr/>
            </p:nvSpPr>
            <p:spPr>
              <a:xfrm>
                <a:off x="5249107" y="4240539"/>
                <a:ext cx="864340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277">
                  <a:defRPr/>
                </a:pPr>
                <a:r>
                  <a:rPr lang="zh-CN" altLang="en-US" sz="1327" b="1" kern="0" dirty="0">
                    <a:solidFill>
                      <a:srgbClr val="000000"/>
                    </a:solidFill>
                    <a:latin typeface="微软雅黑"/>
                    <a:ea typeface="微软雅黑"/>
                  </a:rPr>
                  <a:t>寄存器堆</a:t>
                </a:r>
              </a:p>
            </p:txBody>
          </p:sp>
          <p:sp>
            <p:nvSpPr>
              <p:cNvPr id="803" name="矩形 802">
                <a:extLst>
                  <a:ext uri="{FF2B5EF4-FFF2-40B4-BE49-F238E27FC236}">
                    <a16:creationId xmlns:a16="http://schemas.microsoft.com/office/drawing/2014/main" id="{0B058E89-6FA0-4187-8249-5103CB2B8165}"/>
                  </a:ext>
                </a:extLst>
              </p:cNvPr>
              <p:cNvSpPr/>
              <p:nvPr/>
            </p:nvSpPr>
            <p:spPr>
              <a:xfrm>
                <a:off x="5937293" y="3513191"/>
                <a:ext cx="383438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R1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4" name="矩形 803">
                <a:extLst>
                  <a:ext uri="{FF2B5EF4-FFF2-40B4-BE49-F238E27FC236}">
                    <a16:creationId xmlns:a16="http://schemas.microsoft.com/office/drawing/2014/main" id="{FE822C42-1BFD-4E42-81A4-354EB4D317FB}"/>
                  </a:ext>
                </a:extLst>
              </p:cNvPr>
              <p:cNvSpPr/>
              <p:nvPr/>
            </p:nvSpPr>
            <p:spPr>
              <a:xfrm>
                <a:off x="5929574" y="3910896"/>
                <a:ext cx="383438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R2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5" name="等腰三角形 804">
                <a:extLst>
                  <a:ext uri="{FF2B5EF4-FFF2-40B4-BE49-F238E27FC236}">
                    <a16:creationId xmlns:a16="http://schemas.microsoft.com/office/drawing/2014/main" id="{542F5686-C97E-4FD7-A614-D22CFFFF24AF}"/>
                  </a:ext>
                </a:extLst>
              </p:cNvPr>
              <p:cNvSpPr/>
              <p:nvPr/>
            </p:nvSpPr>
            <p:spPr>
              <a:xfrm>
                <a:off x="5449195" y="4709154"/>
                <a:ext cx="205962" cy="115780"/>
              </a:xfrm>
              <a:prstGeom prst="triangle">
                <a:avLst/>
              </a:prstGeom>
              <a:solidFill>
                <a:srgbClr val="FFC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/>
              </a:p>
            </p:txBody>
          </p:sp>
        </p:grpSp>
      </p:grpSp>
      <p:cxnSp>
        <p:nvCxnSpPr>
          <p:cNvPr id="272" name="直接连接符 271">
            <a:extLst>
              <a:ext uri="{FF2B5EF4-FFF2-40B4-BE49-F238E27FC236}">
                <a16:creationId xmlns:a16="http://schemas.microsoft.com/office/drawing/2014/main" id="{7AAC4F42-50FE-4034-B58A-947202D0EBA7}"/>
              </a:ext>
            </a:extLst>
          </p:cNvPr>
          <p:cNvCxnSpPr>
            <a:cxnSpLocks/>
          </p:cNvCxnSpPr>
          <p:nvPr/>
        </p:nvCxnSpPr>
        <p:spPr>
          <a:xfrm>
            <a:off x="6486993" y="4522099"/>
            <a:ext cx="2839266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连接符 272">
            <a:extLst>
              <a:ext uri="{FF2B5EF4-FFF2-40B4-BE49-F238E27FC236}">
                <a16:creationId xmlns:a16="http://schemas.microsoft.com/office/drawing/2014/main" id="{6DE4D113-BF71-4F43-B963-1AFCDDA2D380}"/>
              </a:ext>
            </a:extLst>
          </p:cNvPr>
          <p:cNvCxnSpPr/>
          <p:nvPr/>
        </p:nvCxnSpPr>
        <p:spPr>
          <a:xfrm>
            <a:off x="6525483" y="4063414"/>
            <a:ext cx="0" cy="458685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6" name="组合 275">
            <a:extLst>
              <a:ext uri="{FF2B5EF4-FFF2-40B4-BE49-F238E27FC236}">
                <a16:creationId xmlns:a16="http://schemas.microsoft.com/office/drawing/2014/main" id="{C6D36453-864D-4860-8D4D-680EDA131AC6}"/>
              </a:ext>
            </a:extLst>
          </p:cNvPr>
          <p:cNvGrpSpPr/>
          <p:nvPr/>
        </p:nvGrpSpPr>
        <p:grpSpPr>
          <a:xfrm>
            <a:off x="4872768" y="1744050"/>
            <a:ext cx="4824214" cy="1647410"/>
            <a:chOff x="4873211" y="1742142"/>
            <a:chExt cx="4824214" cy="1647410"/>
          </a:xfrm>
        </p:grpSpPr>
        <p:sp>
          <p:nvSpPr>
            <p:cNvPr id="277" name="任意多边形: 形状 191">
              <a:extLst>
                <a:ext uri="{FF2B5EF4-FFF2-40B4-BE49-F238E27FC236}">
                  <a16:creationId xmlns:a16="http://schemas.microsoft.com/office/drawing/2014/main" id="{5F2BB77B-E4D6-4FC3-9ED7-8B7D2FB7ADE3}"/>
                </a:ext>
              </a:extLst>
            </p:cNvPr>
            <p:cNvSpPr/>
            <p:nvPr/>
          </p:nvSpPr>
          <p:spPr>
            <a:xfrm>
              <a:off x="4887741" y="1990210"/>
              <a:ext cx="4809684" cy="1399342"/>
            </a:xfrm>
            <a:custGeom>
              <a:avLst/>
              <a:gdLst>
                <a:gd name="connsiteX0" fmla="*/ 0 w 4762500"/>
                <a:gd name="connsiteY0" fmla="*/ 0 h 1600200"/>
                <a:gd name="connsiteX1" fmla="*/ 4762500 w 4762500"/>
                <a:gd name="connsiteY1" fmla="*/ 0 h 1600200"/>
                <a:gd name="connsiteX2" fmla="*/ 4762500 w 4762500"/>
                <a:gd name="connsiteY2" fmla="*/ 1600200 h 1600200"/>
                <a:gd name="connsiteX0" fmla="*/ 0 w 4762500"/>
                <a:gd name="connsiteY0" fmla="*/ 0 h 1593057"/>
                <a:gd name="connsiteX1" fmla="*/ 4762500 w 4762500"/>
                <a:gd name="connsiteY1" fmla="*/ 0 h 1593057"/>
                <a:gd name="connsiteX2" fmla="*/ 4762500 w 4762500"/>
                <a:gd name="connsiteY2" fmla="*/ 1593057 h 1593057"/>
                <a:gd name="connsiteX0" fmla="*/ 0 w 4762500"/>
                <a:gd name="connsiteY0" fmla="*/ 0 h 1600201"/>
                <a:gd name="connsiteX1" fmla="*/ 4762500 w 4762500"/>
                <a:gd name="connsiteY1" fmla="*/ 0 h 1600201"/>
                <a:gd name="connsiteX2" fmla="*/ 4762500 w 4762500"/>
                <a:gd name="connsiteY2" fmla="*/ 1600201 h 1600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00" h="1600201">
                  <a:moveTo>
                    <a:pt x="0" y="0"/>
                  </a:moveTo>
                  <a:lnTo>
                    <a:pt x="4762500" y="0"/>
                  </a:lnTo>
                  <a:lnTo>
                    <a:pt x="4762500" y="1600201"/>
                  </a:lnTo>
                </a:path>
              </a:pathLst>
            </a:cu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278" name="矩形 277">
              <a:extLst>
                <a:ext uri="{FF2B5EF4-FFF2-40B4-BE49-F238E27FC236}">
                  <a16:creationId xmlns:a16="http://schemas.microsoft.com/office/drawing/2014/main" id="{872066B0-7D5B-4707-AA40-B8751AC45268}"/>
                </a:ext>
              </a:extLst>
            </p:cNvPr>
            <p:cNvSpPr/>
            <p:nvPr/>
          </p:nvSpPr>
          <p:spPr>
            <a:xfrm>
              <a:off x="4873211" y="1742142"/>
              <a:ext cx="921663" cy="296556"/>
            </a:xfrm>
            <a:prstGeom prst="rect">
              <a:avLst/>
            </a:prstGeom>
            <a:ln w="2857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1327" dirty="0" err="1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MemWrite</a:t>
              </a:r>
              <a:endParaRPr lang="zh-CN" altLang="en-US" sz="1327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59" name="组合 758">
            <a:extLst>
              <a:ext uri="{FF2B5EF4-FFF2-40B4-BE49-F238E27FC236}">
                <a16:creationId xmlns:a16="http://schemas.microsoft.com/office/drawing/2014/main" id="{56C0616D-7B5B-4D1C-9544-B02A0C59E05D}"/>
              </a:ext>
            </a:extLst>
          </p:cNvPr>
          <p:cNvGrpSpPr/>
          <p:nvPr/>
        </p:nvGrpSpPr>
        <p:grpSpPr>
          <a:xfrm>
            <a:off x="9257108" y="3361081"/>
            <a:ext cx="869365" cy="1361582"/>
            <a:chOff x="2106940" y="3477998"/>
            <a:chExt cx="952529" cy="1491834"/>
          </a:xfrm>
        </p:grpSpPr>
        <p:sp>
          <p:nvSpPr>
            <p:cNvPr id="760" name="矩形 759">
              <a:extLst>
                <a:ext uri="{FF2B5EF4-FFF2-40B4-BE49-F238E27FC236}">
                  <a16:creationId xmlns:a16="http://schemas.microsoft.com/office/drawing/2014/main" id="{ACFCB334-3AD8-431A-A2D8-4EFEA92DD9E3}"/>
                </a:ext>
              </a:extLst>
            </p:cNvPr>
            <p:cNvSpPr/>
            <p:nvPr/>
          </p:nvSpPr>
          <p:spPr>
            <a:xfrm>
              <a:off x="2162583" y="3477998"/>
              <a:ext cx="828902" cy="1491834"/>
            </a:xfrm>
            <a:prstGeom prst="rect">
              <a:avLst/>
            </a:prstGeom>
            <a:solidFill>
              <a:srgbClr val="79F5F9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 dirty="0"/>
            </a:p>
          </p:txBody>
        </p:sp>
        <p:sp>
          <p:nvSpPr>
            <p:cNvPr id="761" name="矩形 760">
              <a:extLst>
                <a:ext uri="{FF2B5EF4-FFF2-40B4-BE49-F238E27FC236}">
                  <a16:creationId xmlns:a16="http://schemas.microsoft.com/office/drawing/2014/main" id="{F278CF0F-7203-41C7-83F8-034067A001FC}"/>
                </a:ext>
              </a:extLst>
            </p:cNvPr>
            <p:cNvSpPr/>
            <p:nvPr/>
          </p:nvSpPr>
          <p:spPr>
            <a:xfrm>
              <a:off x="2317534" y="3480984"/>
              <a:ext cx="492129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2" name="矩形 761">
              <a:extLst>
                <a:ext uri="{FF2B5EF4-FFF2-40B4-BE49-F238E27FC236}">
                  <a16:creationId xmlns:a16="http://schemas.microsoft.com/office/drawing/2014/main" id="{9984AF58-625E-4DA7-BBBF-C5A6A82C84E8}"/>
                </a:ext>
              </a:extLst>
            </p:cNvPr>
            <p:cNvSpPr/>
            <p:nvPr/>
          </p:nvSpPr>
          <p:spPr>
            <a:xfrm>
              <a:off x="2597199" y="3861428"/>
              <a:ext cx="462270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3" name="矩形 762">
              <a:extLst>
                <a:ext uri="{FF2B5EF4-FFF2-40B4-BE49-F238E27FC236}">
                  <a16:creationId xmlns:a16="http://schemas.microsoft.com/office/drawing/2014/main" id="{6F6C7C6A-FF17-42C0-B61B-8ACF6E5E3F92}"/>
                </a:ext>
              </a:extLst>
            </p:cNvPr>
            <p:cNvSpPr/>
            <p:nvPr/>
          </p:nvSpPr>
          <p:spPr>
            <a:xfrm>
              <a:off x="2146656" y="3834566"/>
              <a:ext cx="337571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4" name="矩形 763">
              <a:extLst>
                <a:ext uri="{FF2B5EF4-FFF2-40B4-BE49-F238E27FC236}">
                  <a16:creationId xmlns:a16="http://schemas.microsoft.com/office/drawing/2014/main" id="{11532D30-915D-4BE7-9503-EDCADC6CE162}"/>
                </a:ext>
              </a:extLst>
            </p:cNvPr>
            <p:cNvSpPr/>
            <p:nvPr/>
          </p:nvSpPr>
          <p:spPr>
            <a:xfrm>
              <a:off x="2182706" y="4068361"/>
              <a:ext cx="760851" cy="5486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77"/>
              <a:r>
                <a:rPr lang="zh-CN" altLang="en-US" sz="1327" b="1" kern="0" dirty="0">
                  <a:latin typeface="微软雅黑"/>
                  <a:ea typeface="微软雅黑"/>
                </a:rPr>
                <a:t>数据</a:t>
              </a:r>
              <a:endParaRPr lang="en-US" altLang="zh-CN" sz="1327" b="1" kern="0" dirty="0">
                <a:latin typeface="微软雅黑"/>
                <a:ea typeface="微软雅黑"/>
              </a:endParaRPr>
            </a:p>
            <a:p>
              <a:pPr algn="ctr" defTabSz="914277"/>
              <a:r>
                <a:rPr lang="zh-CN" altLang="en-US" sz="1327" b="1" kern="0" dirty="0">
                  <a:latin typeface="微软雅黑"/>
                  <a:ea typeface="微软雅黑"/>
                </a:rPr>
                <a:t>存储器</a:t>
              </a:r>
            </a:p>
          </p:txBody>
        </p:sp>
        <p:sp>
          <p:nvSpPr>
            <p:cNvPr id="765" name="矩形 764">
              <a:extLst>
                <a:ext uri="{FF2B5EF4-FFF2-40B4-BE49-F238E27FC236}">
                  <a16:creationId xmlns:a16="http://schemas.microsoft.com/office/drawing/2014/main" id="{CAD96253-C307-4EE6-8CC6-58C780D475A3}"/>
                </a:ext>
              </a:extLst>
            </p:cNvPr>
            <p:cNvSpPr/>
            <p:nvPr/>
          </p:nvSpPr>
          <p:spPr>
            <a:xfrm>
              <a:off x="2106940" y="4556521"/>
              <a:ext cx="513205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700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7" dur="5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00"/>
                            </p:stCondLst>
                            <p:childTnLst>
                              <p:par>
                                <p:cTn id="1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1" dur="5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6" dur="5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1" dur="5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000"/>
                            </p:stCondLst>
                            <p:childTnLst>
                              <p:par>
                                <p:cTn id="1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5" dur="1000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3" name="直接连接符 342">
            <a:extLst>
              <a:ext uri="{FF2B5EF4-FFF2-40B4-BE49-F238E27FC236}">
                <a16:creationId xmlns:a16="http://schemas.microsoft.com/office/drawing/2014/main" id="{A49591CB-F969-4B9A-BC2D-B92BB71F85D3}"/>
              </a:ext>
            </a:extLst>
          </p:cNvPr>
          <p:cNvCxnSpPr>
            <a:cxnSpLocks/>
          </p:cNvCxnSpPr>
          <p:nvPr/>
        </p:nvCxnSpPr>
        <p:spPr>
          <a:xfrm>
            <a:off x="4574878" y="2995725"/>
            <a:ext cx="0" cy="2089694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4" name="直接连接符 343">
            <a:extLst>
              <a:ext uri="{FF2B5EF4-FFF2-40B4-BE49-F238E27FC236}">
                <a16:creationId xmlns:a16="http://schemas.microsoft.com/office/drawing/2014/main" id="{80DB7B7A-C335-42FA-A319-01E9A641269C}"/>
              </a:ext>
            </a:extLst>
          </p:cNvPr>
          <p:cNvCxnSpPr>
            <a:cxnSpLocks/>
          </p:cNvCxnSpPr>
          <p:nvPr/>
        </p:nvCxnSpPr>
        <p:spPr>
          <a:xfrm>
            <a:off x="1268309" y="5276085"/>
            <a:ext cx="52076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直接连接符 344">
            <a:extLst>
              <a:ext uri="{FF2B5EF4-FFF2-40B4-BE49-F238E27FC236}">
                <a16:creationId xmlns:a16="http://schemas.microsoft.com/office/drawing/2014/main" id="{D3651273-2BA3-40A2-9FEB-6236ACA2D743}"/>
              </a:ext>
            </a:extLst>
          </p:cNvPr>
          <p:cNvCxnSpPr>
            <a:cxnSpLocks/>
          </p:cNvCxnSpPr>
          <p:nvPr/>
        </p:nvCxnSpPr>
        <p:spPr>
          <a:xfrm>
            <a:off x="3899768" y="5255824"/>
            <a:ext cx="3508565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6" name="直接连接符 345">
            <a:extLst>
              <a:ext uri="{FF2B5EF4-FFF2-40B4-BE49-F238E27FC236}">
                <a16:creationId xmlns:a16="http://schemas.microsoft.com/office/drawing/2014/main" id="{7D22D280-3276-40A4-9C8E-9A672ED9CF47}"/>
              </a:ext>
            </a:extLst>
          </p:cNvPr>
          <p:cNvCxnSpPr>
            <a:cxnSpLocks/>
          </p:cNvCxnSpPr>
          <p:nvPr/>
        </p:nvCxnSpPr>
        <p:spPr>
          <a:xfrm>
            <a:off x="6166499" y="4036326"/>
            <a:ext cx="924532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直接连接符 346">
            <a:extLst>
              <a:ext uri="{FF2B5EF4-FFF2-40B4-BE49-F238E27FC236}">
                <a16:creationId xmlns:a16="http://schemas.microsoft.com/office/drawing/2014/main" id="{9EB2D0D8-05D3-4006-9EBC-9E2395B074F7}"/>
              </a:ext>
            </a:extLst>
          </p:cNvPr>
          <p:cNvCxnSpPr>
            <a:cxnSpLocks/>
          </p:cNvCxnSpPr>
          <p:nvPr/>
        </p:nvCxnSpPr>
        <p:spPr>
          <a:xfrm>
            <a:off x="4168082" y="4617164"/>
            <a:ext cx="72441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8" name="直接连接符 347">
            <a:extLst>
              <a:ext uri="{FF2B5EF4-FFF2-40B4-BE49-F238E27FC236}">
                <a16:creationId xmlns:a16="http://schemas.microsoft.com/office/drawing/2014/main" id="{2BDE56DB-8823-4611-B661-058E99C344E0}"/>
              </a:ext>
            </a:extLst>
          </p:cNvPr>
          <p:cNvCxnSpPr/>
          <p:nvPr/>
        </p:nvCxnSpPr>
        <p:spPr>
          <a:xfrm>
            <a:off x="3920271" y="3979360"/>
            <a:ext cx="100424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9" name="直接连接符 348">
            <a:extLst>
              <a:ext uri="{FF2B5EF4-FFF2-40B4-BE49-F238E27FC236}">
                <a16:creationId xmlns:a16="http://schemas.microsoft.com/office/drawing/2014/main" id="{285839E5-CAAC-4C74-8C36-B13F62166DE6}"/>
              </a:ext>
            </a:extLst>
          </p:cNvPr>
          <p:cNvCxnSpPr/>
          <p:nvPr/>
        </p:nvCxnSpPr>
        <p:spPr>
          <a:xfrm>
            <a:off x="3899768" y="3654677"/>
            <a:ext cx="100424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50" name="组合 349">
            <a:extLst>
              <a:ext uri="{FF2B5EF4-FFF2-40B4-BE49-F238E27FC236}">
                <a16:creationId xmlns:a16="http://schemas.microsoft.com/office/drawing/2014/main" id="{7FE8DB14-4210-4030-9FF0-43C2B13D4C4B}"/>
              </a:ext>
            </a:extLst>
          </p:cNvPr>
          <p:cNvGrpSpPr/>
          <p:nvPr/>
        </p:nvGrpSpPr>
        <p:grpSpPr>
          <a:xfrm>
            <a:off x="4877301" y="1779024"/>
            <a:ext cx="6006406" cy="1849765"/>
            <a:chOff x="5039741" y="3208161"/>
            <a:chExt cx="597546" cy="457491"/>
          </a:xfrm>
        </p:grpSpPr>
        <p:cxnSp>
          <p:nvCxnSpPr>
            <p:cNvPr id="496" name="直接连接符 495">
              <a:extLst>
                <a:ext uri="{FF2B5EF4-FFF2-40B4-BE49-F238E27FC236}">
                  <a16:creationId xmlns:a16="http://schemas.microsoft.com/office/drawing/2014/main" id="{167E67EA-B588-49D5-BA62-DE93D884D462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7" name="直接连接符 496">
              <a:extLst>
                <a:ext uri="{FF2B5EF4-FFF2-40B4-BE49-F238E27FC236}">
                  <a16:creationId xmlns:a16="http://schemas.microsoft.com/office/drawing/2014/main" id="{C1E228EA-DF7D-4914-944D-AB6C4312C0B0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52" name="组合 351">
            <a:extLst>
              <a:ext uri="{FF2B5EF4-FFF2-40B4-BE49-F238E27FC236}">
                <a16:creationId xmlns:a16="http://schemas.microsoft.com/office/drawing/2014/main" id="{3493E292-9CBF-40FB-81F3-DC48A635D64E}"/>
              </a:ext>
            </a:extLst>
          </p:cNvPr>
          <p:cNvGrpSpPr/>
          <p:nvPr/>
        </p:nvGrpSpPr>
        <p:grpSpPr>
          <a:xfrm>
            <a:off x="4873362" y="2412583"/>
            <a:ext cx="3059940" cy="1176242"/>
            <a:chOff x="5039741" y="3208161"/>
            <a:chExt cx="597546" cy="473266"/>
          </a:xfrm>
        </p:grpSpPr>
        <p:cxnSp>
          <p:nvCxnSpPr>
            <p:cNvPr id="494" name="直接连接符 493">
              <a:extLst>
                <a:ext uri="{FF2B5EF4-FFF2-40B4-BE49-F238E27FC236}">
                  <a16:creationId xmlns:a16="http://schemas.microsoft.com/office/drawing/2014/main" id="{C70DAA23-9144-4192-B3E2-90202BA70399}"/>
                </a:ext>
              </a:extLst>
            </p:cNvPr>
            <p:cNvCxnSpPr>
              <a:cxnSpLocks/>
            </p:cNvCxnSpPr>
            <p:nvPr/>
          </p:nvCxnSpPr>
          <p:spPr>
            <a:xfrm>
              <a:off x="5637287" y="3208161"/>
              <a:ext cx="0" cy="473266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5" name="直接连接符 494">
              <a:extLst>
                <a:ext uri="{FF2B5EF4-FFF2-40B4-BE49-F238E27FC236}">
                  <a16:creationId xmlns:a16="http://schemas.microsoft.com/office/drawing/2014/main" id="{86B4AB2A-8A42-4AE7-8444-CDB8F63E2544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53" name="组合 352">
            <a:extLst>
              <a:ext uri="{FF2B5EF4-FFF2-40B4-BE49-F238E27FC236}">
                <a16:creationId xmlns:a16="http://schemas.microsoft.com/office/drawing/2014/main" id="{118FA9B7-017A-40EF-90C7-9B0A73E8E804}"/>
              </a:ext>
            </a:extLst>
          </p:cNvPr>
          <p:cNvGrpSpPr/>
          <p:nvPr/>
        </p:nvGrpSpPr>
        <p:grpSpPr>
          <a:xfrm>
            <a:off x="4894828" y="2843029"/>
            <a:ext cx="705542" cy="450160"/>
            <a:chOff x="5039741" y="3208161"/>
            <a:chExt cx="597546" cy="457491"/>
          </a:xfrm>
        </p:grpSpPr>
        <p:cxnSp>
          <p:nvCxnSpPr>
            <p:cNvPr id="492" name="直接连接符 491">
              <a:extLst>
                <a:ext uri="{FF2B5EF4-FFF2-40B4-BE49-F238E27FC236}">
                  <a16:creationId xmlns:a16="http://schemas.microsoft.com/office/drawing/2014/main" id="{4FF5A763-2270-418A-AEAF-7E9BB91200C4}"/>
                </a:ext>
              </a:extLst>
            </p:cNvPr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3" name="直接连接符 492">
              <a:extLst>
                <a:ext uri="{FF2B5EF4-FFF2-40B4-BE49-F238E27FC236}">
                  <a16:creationId xmlns:a16="http://schemas.microsoft.com/office/drawing/2014/main" id="{B79BEA11-DC2C-403F-9ABF-2A7E545D3517}"/>
                </a:ext>
              </a:extLst>
            </p:cNvPr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55" name="矩形 354">
            <a:extLst>
              <a:ext uri="{FF2B5EF4-FFF2-40B4-BE49-F238E27FC236}">
                <a16:creationId xmlns:a16="http://schemas.microsoft.com/office/drawing/2014/main" id="{5DCDE144-6D22-47DC-9CE0-2D03236E1DCF}"/>
              </a:ext>
            </a:extLst>
          </p:cNvPr>
          <p:cNvSpPr/>
          <p:nvPr/>
        </p:nvSpPr>
        <p:spPr>
          <a:xfrm>
            <a:off x="4873211" y="1532696"/>
            <a:ext cx="949299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MemtoReg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3E18DC4-F57D-4005-BDC2-3B3A8A7851FE}"/>
              </a:ext>
            </a:extLst>
          </p:cNvPr>
          <p:cNvGrpSpPr/>
          <p:nvPr/>
        </p:nvGrpSpPr>
        <p:grpSpPr>
          <a:xfrm>
            <a:off x="4873211" y="1742142"/>
            <a:ext cx="4824214" cy="1647410"/>
            <a:chOff x="4873211" y="1742142"/>
            <a:chExt cx="4824214" cy="1647410"/>
          </a:xfrm>
        </p:grpSpPr>
        <p:sp>
          <p:nvSpPr>
            <p:cNvPr id="354" name="任意多边形: 形状 191">
              <a:extLst>
                <a:ext uri="{FF2B5EF4-FFF2-40B4-BE49-F238E27FC236}">
                  <a16:creationId xmlns:a16="http://schemas.microsoft.com/office/drawing/2014/main" id="{3EC077C6-9010-4670-995D-B31B736C86A2}"/>
                </a:ext>
              </a:extLst>
            </p:cNvPr>
            <p:cNvSpPr/>
            <p:nvPr/>
          </p:nvSpPr>
          <p:spPr>
            <a:xfrm>
              <a:off x="4887741" y="1990210"/>
              <a:ext cx="4809684" cy="1399342"/>
            </a:xfrm>
            <a:custGeom>
              <a:avLst/>
              <a:gdLst>
                <a:gd name="connsiteX0" fmla="*/ 0 w 4762500"/>
                <a:gd name="connsiteY0" fmla="*/ 0 h 1600200"/>
                <a:gd name="connsiteX1" fmla="*/ 4762500 w 4762500"/>
                <a:gd name="connsiteY1" fmla="*/ 0 h 1600200"/>
                <a:gd name="connsiteX2" fmla="*/ 4762500 w 4762500"/>
                <a:gd name="connsiteY2" fmla="*/ 1600200 h 1600200"/>
                <a:gd name="connsiteX0" fmla="*/ 0 w 4762500"/>
                <a:gd name="connsiteY0" fmla="*/ 0 h 1593057"/>
                <a:gd name="connsiteX1" fmla="*/ 4762500 w 4762500"/>
                <a:gd name="connsiteY1" fmla="*/ 0 h 1593057"/>
                <a:gd name="connsiteX2" fmla="*/ 4762500 w 4762500"/>
                <a:gd name="connsiteY2" fmla="*/ 1593057 h 1593057"/>
                <a:gd name="connsiteX0" fmla="*/ 0 w 4762500"/>
                <a:gd name="connsiteY0" fmla="*/ 0 h 1600201"/>
                <a:gd name="connsiteX1" fmla="*/ 4762500 w 4762500"/>
                <a:gd name="connsiteY1" fmla="*/ 0 h 1600201"/>
                <a:gd name="connsiteX2" fmla="*/ 4762500 w 4762500"/>
                <a:gd name="connsiteY2" fmla="*/ 1600201 h 1600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00" h="1600201">
                  <a:moveTo>
                    <a:pt x="0" y="0"/>
                  </a:moveTo>
                  <a:lnTo>
                    <a:pt x="4762500" y="0"/>
                  </a:lnTo>
                  <a:lnTo>
                    <a:pt x="4762500" y="1600201"/>
                  </a:lnTo>
                </a:path>
              </a:pathLst>
            </a:cu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356" name="矩形 355">
              <a:extLst>
                <a:ext uri="{FF2B5EF4-FFF2-40B4-BE49-F238E27FC236}">
                  <a16:creationId xmlns:a16="http://schemas.microsoft.com/office/drawing/2014/main" id="{6E4730AA-A600-4B17-A5C9-BE5954F46E2F}"/>
                </a:ext>
              </a:extLst>
            </p:cNvPr>
            <p:cNvSpPr/>
            <p:nvPr/>
          </p:nvSpPr>
          <p:spPr>
            <a:xfrm>
              <a:off x="4873211" y="1742142"/>
              <a:ext cx="921663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 err="1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MemWrite</a:t>
              </a:r>
              <a:endParaRPr lang="zh-CN" altLang="en-US" sz="1327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FE2B898-F666-4B90-B514-92F4B3047F7B}"/>
              </a:ext>
            </a:extLst>
          </p:cNvPr>
          <p:cNvGrpSpPr/>
          <p:nvPr/>
        </p:nvGrpSpPr>
        <p:grpSpPr>
          <a:xfrm>
            <a:off x="4873211" y="1951588"/>
            <a:ext cx="3925315" cy="296556"/>
            <a:chOff x="4873211" y="1951588"/>
            <a:chExt cx="3925315" cy="296556"/>
          </a:xfrm>
        </p:grpSpPr>
        <p:cxnSp>
          <p:nvCxnSpPr>
            <p:cNvPr id="351" name="直接连接符 350">
              <a:extLst>
                <a:ext uri="{FF2B5EF4-FFF2-40B4-BE49-F238E27FC236}">
                  <a16:creationId xmlns:a16="http://schemas.microsoft.com/office/drawing/2014/main" id="{E637117D-E728-4AAE-8F9F-81D3883BB5FC}"/>
                </a:ext>
              </a:extLst>
            </p:cNvPr>
            <p:cNvCxnSpPr/>
            <p:nvPr/>
          </p:nvCxnSpPr>
          <p:spPr>
            <a:xfrm>
              <a:off x="4881299" y="2200937"/>
              <a:ext cx="3917227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57" name="矩形 356">
              <a:extLst>
                <a:ext uri="{FF2B5EF4-FFF2-40B4-BE49-F238E27FC236}">
                  <a16:creationId xmlns:a16="http://schemas.microsoft.com/office/drawing/2014/main" id="{E1B2AD77-12C5-4B81-BF8C-578871317E8D}"/>
                </a:ext>
              </a:extLst>
            </p:cNvPr>
            <p:cNvSpPr/>
            <p:nvPr/>
          </p:nvSpPr>
          <p:spPr>
            <a:xfrm>
              <a:off x="4873211" y="1951588"/>
              <a:ext cx="675185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Branch</a:t>
              </a:r>
              <a:endParaRPr lang="zh-CN" altLang="en-US" sz="1327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58" name="矩形 357">
            <a:extLst>
              <a:ext uri="{FF2B5EF4-FFF2-40B4-BE49-F238E27FC236}">
                <a16:creationId xmlns:a16="http://schemas.microsoft.com/office/drawing/2014/main" id="{1C6F4C51-06C3-47C9-948C-99052C65997D}"/>
              </a:ext>
            </a:extLst>
          </p:cNvPr>
          <p:cNvSpPr/>
          <p:nvPr/>
        </p:nvSpPr>
        <p:spPr>
          <a:xfrm>
            <a:off x="4873211" y="2161034"/>
            <a:ext cx="657552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AluOP</a:t>
            </a:r>
            <a:endParaRPr lang="zh-CN" altLang="en-US" sz="1327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0" name="矩形 359">
            <a:extLst>
              <a:ext uri="{FF2B5EF4-FFF2-40B4-BE49-F238E27FC236}">
                <a16:creationId xmlns:a16="http://schemas.microsoft.com/office/drawing/2014/main" id="{88727B9C-06E9-4142-A159-4EE7E840FCED}"/>
              </a:ext>
            </a:extLst>
          </p:cNvPr>
          <p:cNvSpPr/>
          <p:nvPr/>
        </p:nvSpPr>
        <p:spPr>
          <a:xfrm>
            <a:off x="4873211" y="2590838"/>
            <a:ext cx="836704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RegWrite</a:t>
            </a:r>
            <a:endParaRPr lang="zh-CN" altLang="en-US" sz="1327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1" name="矩形 360">
            <a:extLst>
              <a:ext uri="{FF2B5EF4-FFF2-40B4-BE49-F238E27FC236}">
                <a16:creationId xmlns:a16="http://schemas.microsoft.com/office/drawing/2014/main" id="{C14E61AB-D045-4A52-9343-C936ABB2FDE8}"/>
              </a:ext>
            </a:extLst>
          </p:cNvPr>
          <p:cNvSpPr/>
          <p:nvPr/>
        </p:nvSpPr>
        <p:spPr>
          <a:xfrm>
            <a:off x="9001599" y="2200937"/>
            <a:ext cx="61908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PCSrc</a:t>
            </a:r>
            <a:endParaRPr lang="zh-CN" altLang="en-US" sz="1327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2" name="矩形 361">
            <a:extLst>
              <a:ext uri="{FF2B5EF4-FFF2-40B4-BE49-F238E27FC236}">
                <a16:creationId xmlns:a16="http://schemas.microsoft.com/office/drawing/2014/main" id="{1F17EE66-C0EF-45EA-91F6-0C50271D4D8A}"/>
              </a:ext>
            </a:extLst>
          </p:cNvPr>
          <p:cNvSpPr/>
          <p:nvPr/>
        </p:nvSpPr>
        <p:spPr>
          <a:xfrm>
            <a:off x="1959788" y="3424457"/>
            <a:ext cx="239223" cy="4295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cxnSp>
        <p:nvCxnSpPr>
          <p:cNvPr id="363" name="直接连接符 362">
            <a:extLst>
              <a:ext uri="{FF2B5EF4-FFF2-40B4-BE49-F238E27FC236}">
                <a16:creationId xmlns:a16="http://schemas.microsoft.com/office/drawing/2014/main" id="{5E830066-9BFC-493F-B468-1539B4B9121B}"/>
              </a:ext>
            </a:extLst>
          </p:cNvPr>
          <p:cNvCxnSpPr>
            <a:cxnSpLocks/>
          </p:cNvCxnSpPr>
          <p:nvPr/>
        </p:nvCxnSpPr>
        <p:spPr>
          <a:xfrm flipV="1">
            <a:off x="2080105" y="3857240"/>
            <a:ext cx="0" cy="95627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矩形 363">
            <a:extLst>
              <a:ext uri="{FF2B5EF4-FFF2-40B4-BE49-F238E27FC236}">
                <a16:creationId xmlns:a16="http://schemas.microsoft.com/office/drawing/2014/main" id="{A761AD15-C016-44C2-81CD-4326403A1A1C}"/>
              </a:ext>
            </a:extLst>
          </p:cNvPr>
          <p:cNvSpPr/>
          <p:nvPr/>
        </p:nvSpPr>
        <p:spPr>
          <a:xfrm>
            <a:off x="1843897" y="3902157"/>
            <a:ext cx="50687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zh-CN" altLang="en-US" sz="1327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5" name="直接连接符 364">
            <a:extLst>
              <a:ext uri="{FF2B5EF4-FFF2-40B4-BE49-F238E27FC236}">
                <a16:creationId xmlns:a16="http://schemas.microsoft.com/office/drawing/2014/main" id="{601AB9E5-7CDB-45FB-BA84-FEE254CE5E82}"/>
              </a:ext>
            </a:extLst>
          </p:cNvPr>
          <p:cNvCxnSpPr>
            <a:cxnSpLocks/>
            <a:endCxn id="362" idx="1"/>
          </p:cNvCxnSpPr>
          <p:nvPr/>
        </p:nvCxnSpPr>
        <p:spPr>
          <a:xfrm>
            <a:off x="1665151" y="3638784"/>
            <a:ext cx="294637" cy="44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直接连接符 365">
            <a:extLst>
              <a:ext uri="{FF2B5EF4-FFF2-40B4-BE49-F238E27FC236}">
                <a16:creationId xmlns:a16="http://schemas.microsoft.com/office/drawing/2014/main" id="{0D4025DF-556A-4B66-B503-26C338593664}"/>
              </a:ext>
            </a:extLst>
          </p:cNvPr>
          <p:cNvCxnSpPr>
            <a:cxnSpLocks/>
          </p:cNvCxnSpPr>
          <p:nvPr/>
        </p:nvCxnSpPr>
        <p:spPr>
          <a:xfrm>
            <a:off x="2203924" y="3643373"/>
            <a:ext cx="325285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矩形 366">
            <a:extLst>
              <a:ext uri="{FF2B5EF4-FFF2-40B4-BE49-F238E27FC236}">
                <a16:creationId xmlns:a16="http://schemas.microsoft.com/office/drawing/2014/main" id="{EAEEE8C5-9418-4C51-B33A-6BF3938AB768}"/>
              </a:ext>
            </a:extLst>
          </p:cNvPr>
          <p:cNvSpPr/>
          <p:nvPr/>
        </p:nvSpPr>
        <p:spPr>
          <a:xfrm>
            <a:off x="1879799" y="3103899"/>
            <a:ext cx="434734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17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lang="zh-CN" altLang="en-US" sz="1517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368" name="组合 367">
            <a:extLst>
              <a:ext uri="{FF2B5EF4-FFF2-40B4-BE49-F238E27FC236}">
                <a16:creationId xmlns:a16="http://schemas.microsoft.com/office/drawing/2014/main" id="{7443C795-09E5-4C51-9478-D82EAFF6B823}"/>
              </a:ext>
            </a:extLst>
          </p:cNvPr>
          <p:cNvGrpSpPr/>
          <p:nvPr/>
        </p:nvGrpSpPr>
        <p:grpSpPr>
          <a:xfrm>
            <a:off x="2521077" y="3333662"/>
            <a:ext cx="895566" cy="1370404"/>
            <a:chOff x="2153669" y="3581315"/>
            <a:chExt cx="981236" cy="1387999"/>
          </a:xfrm>
        </p:grpSpPr>
        <p:sp>
          <p:nvSpPr>
            <p:cNvPr id="488" name="矩形 487">
              <a:extLst>
                <a:ext uri="{FF2B5EF4-FFF2-40B4-BE49-F238E27FC236}">
                  <a16:creationId xmlns:a16="http://schemas.microsoft.com/office/drawing/2014/main" id="{AE1416B7-C466-4C35-8B1A-FCC113FB7403}"/>
                </a:ext>
              </a:extLst>
            </p:cNvPr>
            <p:cNvSpPr/>
            <p:nvPr/>
          </p:nvSpPr>
          <p:spPr>
            <a:xfrm>
              <a:off x="2162582" y="3581315"/>
              <a:ext cx="920297" cy="138799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489" name="矩形 488">
              <a:extLst>
                <a:ext uri="{FF2B5EF4-FFF2-40B4-BE49-F238E27FC236}">
                  <a16:creationId xmlns:a16="http://schemas.microsoft.com/office/drawing/2014/main" id="{670280D6-F353-4693-8C13-6CA74E34069F}"/>
                </a:ext>
              </a:extLst>
            </p:cNvPr>
            <p:cNvSpPr/>
            <p:nvPr/>
          </p:nvSpPr>
          <p:spPr>
            <a:xfrm>
              <a:off x="2672635" y="3769167"/>
              <a:ext cx="462270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0" name="矩形 489">
              <a:extLst>
                <a:ext uri="{FF2B5EF4-FFF2-40B4-BE49-F238E27FC236}">
                  <a16:creationId xmlns:a16="http://schemas.microsoft.com/office/drawing/2014/main" id="{6AF82F1F-5173-4851-A334-1E05370C13A3}"/>
                </a:ext>
              </a:extLst>
            </p:cNvPr>
            <p:cNvSpPr/>
            <p:nvPr/>
          </p:nvSpPr>
          <p:spPr>
            <a:xfrm>
              <a:off x="2153669" y="3768090"/>
              <a:ext cx="337571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1" name="矩形 490">
              <a:extLst>
                <a:ext uri="{FF2B5EF4-FFF2-40B4-BE49-F238E27FC236}">
                  <a16:creationId xmlns:a16="http://schemas.microsoft.com/office/drawing/2014/main" id="{E6F8493C-F6E4-4C6A-9681-09F58103A3BA}"/>
                </a:ext>
              </a:extLst>
            </p:cNvPr>
            <p:cNvSpPr/>
            <p:nvPr/>
          </p:nvSpPr>
          <p:spPr>
            <a:xfrm>
              <a:off x="2247903" y="4158047"/>
              <a:ext cx="760851" cy="5072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77"/>
              <a:r>
                <a:rPr lang="zh-CN" altLang="en-US" sz="1327" b="1" kern="0" dirty="0">
                  <a:latin typeface="微软雅黑"/>
                  <a:ea typeface="微软雅黑"/>
                </a:rPr>
                <a:t>指令</a:t>
              </a:r>
              <a:endParaRPr lang="en-US" altLang="zh-CN" sz="1327" b="1" kern="0" dirty="0">
                <a:latin typeface="微软雅黑"/>
                <a:ea typeface="微软雅黑"/>
              </a:endParaRPr>
            </a:p>
            <a:p>
              <a:pPr algn="ctr" defTabSz="914277"/>
              <a:r>
                <a:rPr lang="zh-CN" altLang="en-US" sz="1327" b="1" kern="0" dirty="0">
                  <a:latin typeface="微软雅黑"/>
                  <a:ea typeface="微软雅黑"/>
                </a:rPr>
                <a:t>存储器</a:t>
              </a:r>
            </a:p>
          </p:txBody>
        </p:sp>
      </p:grpSp>
      <p:sp>
        <p:nvSpPr>
          <p:cNvPr id="369" name="矩形 368">
            <a:extLst>
              <a:ext uri="{FF2B5EF4-FFF2-40B4-BE49-F238E27FC236}">
                <a16:creationId xmlns:a16="http://schemas.microsoft.com/office/drawing/2014/main" id="{114EE96A-5310-44D9-9DD6-132B47A1DFF5}"/>
              </a:ext>
            </a:extLst>
          </p:cNvPr>
          <p:cNvSpPr/>
          <p:nvPr/>
        </p:nvSpPr>
        <p:spPr>
          <a:xfrm>
            <a:off x="3328317" y="3395095"/>
            <a:ext cx="622286" cy="267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38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指令字</a:t>
            </a:r>
          </a:p>
        </p:txBody>
      </p:sp>
      <p:sp>
        <p:nvSpPr>
          <p:cNvPr id="370" name="矩形 369">
            <a:extLst>
              <a:ext uri="{FF2B5EF4-FFF2-40B4-BE49-F238E27FC236}">
                <a16:creationId xmlns:a16="http://schemas.microsoft.com/office/drawing/2014/main" id="{878DA350-ABB3-4D2D-826E-E1C14F775EA3}"/>
              </a:ext>
            </a:extLst>
          </p:cNvPr>
          <p:cNvSpPr/>
          <p:nvPr/>
        </p:nvSpPr>
        <p:spPr>
          <a:xfrm>
            <a:off x="2341645" y="5347724"/>
            <a:ext cx="205122" cy="296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1" name="直接连接符 370">
            <a:extLst>
              <a:ext uri="{FF2B5EF4-FFF2-40B4-BE49-F238E27FC236}">
                <a16:creationId xmlns:a16="http://schemas.microsoft.com/office/drawing/2014/main" id="{666B9B65-9DD6-488F-BC32-5FDD76E6C758}"/>
              </a:ext>
            </a:extLst>
          </p:cNvPr>
          <p:cNvCxnSpPr>
            <a:cxnSpLocks/>
          </p:cNvCxnSpPr>
          <p:nvPr/>
        </p:nvCxnSpPr>
        <p:spPr>
          <a:xfrm>
            <a:off x="2079399" y="5490924"/>
            <a:ext cx="28716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任意多边形: 形状 251">
            <a:extLst>
              <a:ext uri="{FF2B5EF4-FFF2-40B4-BE49-F238E27FC236}">
                <a16:creationId xmlns:a16="http://schemas.microsoft.com/office/drawing/2014/main" id="{9033B6A9-064B-4F02-A89A-7D4E84EEEDB9}"/>
              </a:ext>
            </a:extLst>
          </p:cNvPr>
          <p:cNvSpPr/>
          <p:nvPr/>
        </p:nvSpPr>
        <p:spPr>
          <a:xfrm>
            <a:off x="2323279" y="5047752"/>
            <a:ext cx="348018" cy="672926"/>
          </a:xfrm>
          <a:custGeom>
            <a:avLst/>
            <a:gdLst>
              <a:gd name="connsiteX0" fmla="*/ 0 w 234950"/>
              <a:gd name="connsiteY0" fmla="*/ 0 h 812800"/>
              <a:gd name="connsiteX1" fmla="*/ 234950 w 234950"/>
              <a:gd name="connsiteY1" fmla="*/ 0 h 812800"/>
              <a:gd name="connsiteX2" fmla="*/ 234950 w 234950"/>
              <a:gd name="connsiteY2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950" h="812800">
                <a:moveTo>
                  <a:pt x="0" y="0"/>
                </a:moveTo>
                <a:lnTo>
                  <a:pt x="234950" y="0"/>
                </a:lnTo>
                <a:lnTo>
                  <a:pt x="234950" y="812800"/>
                </a:lnTo>
              </a:path>
            </a:pathLst>
          </a:cu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373" name="矩形 372">
            <a:extLst>
              <a:ext uri="{FF2B5EF4-FFF2-40B4-BE49-F238E27FC236}">
                <a16:creationId xmlns:a16="http://schemas.microsoft.com/office/drawing/2014/main" id="{5B05FD75-C706-4EEB-A269-71696D8AE8FE}"/>
              </a:ext>
            </a:extLst>
          </p:cNvPr>
          <p:cNvSpPr/>
          <p:nvPr/>
        </p:nvSpPr>
        <p:spPr>
          <a:xfrm>
            <a:off x="1180290" y="5275106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PC+4</a:t>
            </a:r>
            <a:endParaRPr lang="zh-CN" altLang="en-US" sz="132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4" name="矩形 373">
            <a:extLst>
              <a:ext uri="{FF2B5EF4-FFF2-40B4-BE49-F238E27FC236}">
                <a16:creationId xmlns:a16="http://schemas.microsoft.com/office/drawing/2014/main" id="{AF1E1BD6-A98E-49E9-B9D0-709598ECAAF4}"/>
              </a:ext>
            </a:extLst>
          </p:cNvPr>
          <p:cNvSpPr/>
          <p:nvPr/>
        </p:nvSpPr>
        <p:spPr>
          <a:xfrm>
            <a:off x="3834838" y="2414156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14:12</a:t>
            </a:r>
            <a:endParaRPr lang="zh-CN" altLang="en-US" sz="104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5" name="矩形 374">
            <a:extLst>
              <a:ext uri="{FF2B5EF4-FFF2-40B4-BE49-F238E27FC236}">
                <a16:creationId xmlns:a16="http://schemas.microsoft.com/office/drawing/2014/main" id="{6EB843D0-2FD5-497D-BD17-6732BCB31224}"/>
              </a:ext>
            </a:extLst>
          </p:cNvPr>
          <p:cNvSpPr/>
          <p:nvPr/>
        </p:nvSpPr>
        <p:spPr>
          <a:xfrm>
            <a:off x="5284704" y="5216220"/>
            <a:ext cx="81785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SignImm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6" name="矩形 375">
            <a:extLst>
              <a:ext uri="{FF2B5EF4-FFF2-40B4-BE49-F238E27FC236}">
                <a16:creationId xmlns:a16="http://schemas.microsoft.com/office/drawing/2014/main" id="{A601C011-719C-4755-AE93-07845EFF2F2A}"/>
              </a:ext>
            </a:extLst>
          </p:cNvPr>
          <p:cNvSpPr>
            <a:spLocks/>
          </p:cNvSpPr>
          <p:nvPr/>
        </p:nvSpPr>
        <p:spPr>
          <a:xfrm>
            <a:off x="4908398" y="3293188"/>
            <a:ext cx="1343926" cy="1536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377" name="矩形 376">
            <a:extLst>
              <a:ext uri="{FF2B5EF4-FFF2-40B4-BE49-F238E27FC236}">
                <a16:creationId xmlns:a16="http://schemas.microsoft.com/office/drawing/2014/main" id="{01FF155E-336A-4634-8326-4B0CE554E823}"/>
              </a:ext>
            </a:extLst>
          </p:cNvPr>
          <p:cNvSpPr/>
          <p:nvPr/>
        </p:nvSpPr>
        <p:spPr>
          <a:xfrm>
            <a:off x="4893755" y="3503453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R1#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8" name="矩形 377">
            <a:extLst>
              <a:ext uri="{FF2B5EF4-FFF2-40B4-BE49-F238E27FC236}">
                <a16:creationId xmlns:a16="http://schemas.microsoft.com/office/drawing/2014/main" id="{CA57D7DC-BAC6-44F0-95EB-90C8D214B241}"/>
              </a:ext>
            </a:extLst>
          </p:cNvPr>
          <p:cNvSpPr/>
          <p:nvPr/>
        </p:nvSpPr>
        <p:spPr>
          <a:xfrm>
            <a:off x="4886111" y="3828531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R2#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9" name="矩形 378">
            <a:extLst>
              <a:ext uri="{FF2B5EF4-FFF2-40B4-BE49-F238E27FC236}">
                <a16:creationId xmlns:a16="http://schemas.microsoft.com/office/drawing/2014/main" id="{B95D4B08-5FDA-4682-BE03-13B3E52FFA40}"/>
              </a:ext>
            </a:extLst>
          </p:cNvPr>
          <p:cNvSpPr/>
          <p:nvPr/>
        </p:nvSpPr>
        <p:spPr>
          <a:xfrm>
            <a:off x="4888500" y="4137589"/>
            <a:ext cx="42992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W#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0" name="矩形 379">
            <a:extLst>
              <a:ext uri="{FF2B5EF4-FFF2-40B4-BE49-F238E27FC236}">
                <a16:creationId xmlns:a16="http://schemas.microsoft.com/office/drawing/2014/main" id="{43F33CEE-0929-4EEC-8A70-86C3555BCD52}"/>
              </a:ext>
            </a:extLst>
          </p:cNvPr>
          <p:cNvSpPr/>
          <p:nvPr/>
        </p:nvSpPr>
        <p:spPr>
          <a:xfrm>
            <a:off x="4893755" y="4473862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WD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1" name="矩形 380">
            <a:extLst>
              <a:ext uri="{FF2B5EF4-FFF2-40B4-BE49-F238E27FC236}">
                <a16:creationId xmlns:a16="http://schemas.microsoft.com/office/drawing/2014/main" id="{1D932071-67EC-4254-B0FB-6DD5168CB060}"/>
              </a:ext>
            </a:extLst>
          </p:cNvPr>
          <p:cNvSpPr/>
          <p:nvPr/>
        </p:nvSpPr>
        <p:spPr>
          <a:xfrm>
            <a:off x="5387391" y="3258023"/>
            <a:ext cx="449162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2" name="矩形 381">
            <a:extLst>
              <a:ext uri="{FF2B5EF4-FFF2-40B4-BE49-F238E27FC236}">
                <a16:creationId xmlns:a16="http://schemas.microsoft.com/office/drawing/2014/main" id="{5C0C8604-58FC-459A-AAA3-EC64CEADF500}"/>
              </a:ext>
            </a:extLst>
          </p:cNvPr>
          <p:cNvSpPr/>
          <p:nvPr/>
        </p:nvSpPr>
        <p:spPr>
          <a:xfrm>
            <a:off x="5249107" y="4240539"/>
            <a:ext cx="86434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77">
              <a:defRPr/>
            </a:pPr>
            <a:r>
              <a:rPr lang="zh-CN" altLang="en-US" sz="1327" b="1" kern="0" dirty="0">
                <a:solidFill>
                  <a:srgbClr val="000000"/>
                </a:solidFill>
                <a:latin typeface="微软雅黑"/>
                <a:ea typeface="微软雅黑"/>
              </a:rPr>
              <a:t>寄存器堆</a:t>
            </a:r>
          </a:p>
        </p:txBody>
      </p:sp>
      <p:sp>
        <p:nvSpPr>
          <p:cNvPr id="383" name="矩形 382">
            <a:extLst>
              <a:ext uri="{FF2B5EF4-FFF2-40B4-BE49-F238E27FC236}">
                <a16:creationId xmlns:a16="http://schemas.microsoft.com/office/drawing/2014/main" id="{26FD5819-D560-41AA-BBF5-4B67D36562AF}"/>
              </a:ext>
            </a:extLst>
          </p:cNvPr>
          <p:cNvSpPr/>
          <p:nvPr/>
        </p:nvSpPr>
        <p:spPr>
          <a:xfrm>
            <a:off x="5937293" y="3513191"/>
            <a:ext cx="38343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4" name="矩形 383">
            <a:extLst>
              <a:ext uri="{FF2B5EF4-FFF2-40B4-BE49-F238E27FC236}">
                <a16:creationId xmlns:a16="http://schemas.microsoft.com/office/drawing/2014/main" id="{190D81C5-9FAC-41E5-B4AF-BB8C96C6089B}"/>
              </a:ext>
            </a:extLst>
          </p:cNvPr>
          <p:cNvSpPr/>
          <p:nvPr/>
        </p:nvSpPr>
        <p:spPr>
          <a:xfrm>
            <a:off x="5929574" y="3910896"/>
            <a:ext cx="38343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9" name="流程图: 手动操作 388">
            <a:extLst>
              <a:ext uri="{FF2B5EF4-FFF2-40B4-BE49-F238E27FC236}">
                <a16:creationId xmlns:a16="http://schemas.microsoft.com/office/drawing/2014/main" id="{5FE698EE-1154-4CBA-B635-073FDBD4ACA5}"/>
              </a:ext>
            </a:extLst>
          </p:cNvPr>
          <p:cNvSpPr/>
          <p:nvPr/>
        </p:nvSpPr>
        <p:spPr>
          <a:xfrm rot="16200000">
            <a:off x="10659197" y="3715626"/>
            <a:ext cx="505805" cy="214765"/>
          </a:xfrm>
          <a:prstGeom prst="flowChartManualOperation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390" name="矩形 389">
            <a:extLst>
              <a:ext uri="{FF2B5EF4-FFF2-40B4-BE49-F238E27FC236}">
                <a16:creationId xmlns:a16="http://schemas.microsoft.com/office/drawing/2014/main" id="{8FEBF603-8BF4-41FF-8A2E-B0D1A09F845B}"/>
              </a:ext>
            </a:extLst>
          </p:cNvPr>
          <p:cNvSpPr/>
          <p:nvPr/>
        </p:nvSpPr>
        <p:spPr>
          <a:xfrm>
            <a:off x="10750288" y="3588822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1" name="直接连接符 390">
            <a:extLst>
              <a:ext uri="{FF2B5EF4-FFF2-40B4-BE49-F238E27FC236}">
                <a16:creationId xmlns:a16="http://schemas.microsoft.com/office/drawing/2014/main" id="{9B552632-17CD-4FFD-BB5E-B5633071E77D}"/>
              </a:ext>
            </a:extLst>
          </p:cNvPr>
          <p:cNvCxnSpPr/>
          <p:nvPr/>
        </p:nvCxnSpPr>
        <p:spPr>
          <a:xfrm>
            <a:off x="6240140" y="3658970"/>
            <a:ext cx="1476815" cy="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直接连接符 391">
            <a:extLst>
              <a:ext uri="{FF2B5EF4-FFF2-40B4-BE49-F238E27FC236}">
                <a16:creationId xmlns:a16="http://schemas.microsoft.com/office/drawing/2014/main" id="{2420F462-8928-4F15-AB06-7FFE024E7029}"/>
              </a:ext>
            </a:extLst>
          </p:cNvPr>
          <p:cNvCxnSpPr>
            <a:cxnSpLocks/>
          </p:cNvCxnSpPr>
          <p:nvPr/>
        </p:nvCxnSpPr>
        <p:spPr>
          <a:xfrm>
            <a:off x="7427948" y="5237179"/>
            <a:ext cx="397524" cy="560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直接连接符 392">
            <a:extLst>
              <a:ext uri="{FF2B5EF4-FFF2-40B4-BE49-F238E27FC236}">
                <a16:creationId xmlns:a16="http://schemas.microsoft.com/office/drawing/2014/main" id="{A84ABD64-FC5B-40D5-B73F-5301F7A6DF48}"/>
              </a:ext>
            </a:extLst>
          </p:cNvPr>
          <p:cNvCxnSpPr>
            <a:cxnSpLocks/>
          </p:cNvCxnSpPr>
          <p:nvPr/>
        </p:nvCxnSpPr>
        <p:spPr>
          <a:xfrm flipV="1">
            <a:off x="7299674" y="4158366"/>
            <a:ext cx="438559" cy="334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4" name="矩形 393">
            <a:extLst>
              <a:ext uri="{FF2B5EF4-FFF2-40B4-BE49-F238E27FC236}">
                <a16:creationId xmlns:a16="http://schemas.microsoft.com/office/drawing/2014/main" id="{DCED550A-F9AF-4D06-A681-FC62C8524D91}"/>
              </a:ext>
            </a:extLst>
          </p:cNvPr>
          <p:cNvSpPr/>
          <p:nvPr/>
        </p:nvSpPr>
        <p:spPr>
          <a:xfrm>
            <a:off x="7261827" y="3892426"/>
            <a:ext cx="52450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SrcB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5" name="矩形 394">
            <a:extLst>
              <a:ext uri="{FF2B5EF4-FFF2-40B4-BE49-F238E27FC236}">
                <a16:creationId xmlns:a16="http://schemas.microsoft.com/office/drawing/2014/main" id="{4327A17A-5181-474D-8BC7-781A2B6657D5}"/>
              </a:ext>
            </a:extLst>
          </p:cNvPr>
          <p:cNvSpPr/>
          <p:nvPr/>
        </p:nvSpPr>
        <p:spPr>
          <a:xfrm>
            <a:off x="7251586" y="3424457"/>
            <a:ext cx="5341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SrcA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6" name="矩形 395">
            <a:extLst>
              <a:ext uri="{FF2B5EF4-FFF2-40B4-BE49-F238E27FC236}">
                <a16:creationId xmlns:a16="http://schemas.microsoft.com/office/drawing/2014/main" id="{C60D41A4-B9A2-48A5-8D94-879CE31E26FB}"/>
              </a:ext>
            </a:extLst>
          </p:cNvPr>
          <p:cNvSpPr/>
          <p:nvPr/>
        </p:nvSpPr>
        <p:spPr>
          <a:xfrm>
            <a:off x="8098386" y="3412310"/>
            <a:ext cx="58060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Equal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7" name="矩形 396">
            <a:extLst>
              <a:ext uri="{FF2B5EF4-FFF2-40B4-BE49-F238E27FC236}">
                <a16:creationId xmlns:a16="http://schemas.microsoft.com/office/drawing/2014/main" id="{0989652B-DD9D-4B1D-A232-BA1AC459E038}"/>
              </a:ext>
            </a:extLst>
          </p:cNvPr>
          <p:cNvSpPr/>
          <p:nvPr/>
        </p:nvSpPr>
        <p:spPr>
          <a:xfrm>
            <a:off x="8146132" y="3664825"/>
            <a:ext cx="96853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ALUResult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8" name="矩形 397">
            <a:extLst>
              <a:ext uri="{FF2B5EF4-FFF2-40B4-BE49-F238E27FC236}">
                <a16:creationId xmlns:a16="http://schemas.microsoft.com/office/drawing/2014/main" id="{174620C1-853C-44C4-9D6A-FCEBD798FD0A}"/>
              </a:ext>
            </a:extLst>
          </p:cNvPr>
          <p:cNvSpPr/>
          <p:nvPr/>
        </p:nvSpPr>
        <p:spPr>
          <a:xfrm>
            <a:off x="8128712" y="4231708"/>
            <a:ext cx="88319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WriteData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9" name="直接连接符 398">
            <a:extLst>
              <a:ext uri="{FF2B5EF4-FFF2-40B4-BE49-F238E27FC236}">
                <a16:creationId xmlns:a16="http://schemas.microsoft.com/office/drawing/2014/main" id="{BCE95952-D2A3-49B9-B2F9-D17CA921CF53}"/>
              </a:ext>
            </a:extLst>
          </p:cNvPr>
          <p:cNvCxnSpPr>
            <a:cxnSpLocks/>
          </p:cNvCxnSpPr>
          <p:nvPr/>
        </p:nvCxnSpPr>
        <p:spPr>
          <a:xfrm>
            <a:off x="8160317" y="3935688"/>
            <a:ext cx="116056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直接连接符 399">
            <a:extLst>
              <a:ext uri="{FF2B5EF4-FFF2-40B4-BE49-F238E27FC236}">
                <a16:creationId xmlns:a16="http://schemas.microsoft.com/office/drawing/2014/main" id="{6816D8E5-DDA8-4AF3-AA0D-1A7700727296}"/>
              </a:ext>
            </a:extLst>
          </p:cNvPr>
          <p:cNvCxnSpPr/>
          <p:nvPr/>
        </p:nvCxnSpPr>
        <p:spPr>
          <a:xfrm>
            <a:off x="10065087" y="3934916"/>
            <a:ext cx="73963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1" name="组合 400">
            <a:extLst>
              <a:ext uri="{FF2B5EF4-FFF2-40B4-BE49-F238E27FC236}">
                <a16:creationId xmlns:a16="http://schemas.microsoft.com/office/drawing/2014/main" id="{F25F8187-C304-43A7-87F7-59C426220B69}"/>
              </a:ext>
            </a:extLst>
          </p:cNvPr>
          <p:cNvGrpSpPr/>
          <p:nvPr/>
        </p:nvGrpSpPr>
        <p:grpSpPr>
          <a:xfrm>
            <a:off x="9258838" y="3360725"/>
            <a:ext cx="869365" cy="1361582"/>
            <a:chOff x="2106940" y="3477998"/>
            <a:chExt cx="952529" cy="1491834"/>
          </a:xfrm>
        </p:grpSpPr>
        <p:sp>
          <p:nvSpPr>
            <p:cNvPr id="482" name="矩形 481">
              <a:extLst>
                <a:ext uri="{FF2B5EF4-FFF2-40B4-BE49-F238E27FC236}">
                  <a16:creationId xmlns:a16="http://schemas.microsoft.com/office/drawing/2014/main" id="{BA6FA0A5-E584-42D5-AE71-EFA50D6A06BB}"/>
                </a:ext>
              </a:extLst>
            </p:cNvPr>
            <p:cNvSpPr/>
            <p:nvPr/>
          </p:nvSpPr>
          <p:spPr>
            <a:xfrm>
              <a:off x="2162583" y="3477998"/>
              <a:ext cx="828902" cy="149183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 dirty="0"/>
            </a:p>
          </p:txBody>
        </p:sp>
        <p:sp>
          <p:nvSpPr>
            <p:cNvPr id="483" name="矩形 482">
              <a:extLst>
                <a:ext uri="{FF2B5EF4-FFF2-40B4-BE49-F238E27FC236}">
                  <a16:creationId xmlns:a16="http://schemas.microsoft.com/office/drawing/2014/main" id="{532C3D86-E04D-4F12-B146-CB15D717FD0A}"/>
                </a:ext>
              </a:extLst>
            </p:cNvPr>
            <p:cNvSpPr/>
            <p:nvPr/>
          </p:nvSpPr>
          <p:spPr>
            <a:xfrm>
              <a:off x="2317534" y="3480984"/>
              <a:ext cx="492129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4" name="矩形 483">
              <a:extLst>
                <a:ext uri="{FF2B5EF4-FFF2-40B4-BE49-F238E27FC236}">
                  <a16:creationId xmlns:a16="http://schemas.microsoft.com/office/drawing/2014/main" id="{064EAB24-CDE0-4B6F-880C-9B019761FE01}"/>
                </a:ext>
              </a:extLst>
            </p:cNvPr>
            <p:cNvSpPr/>
            <p:nvPr/>
          </p:nvSpPr>
          <p:spPr>
            <a:xfrm>
              <a:off x="2597199" y="3861428"/>
              <a:ext cx="462270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5" name="矩形 484">
              <a:extLst>
                <a:ext uri="{FF2B5EF4-FFF2-40B4-BE49-F238E27FC236}">
                  <a16:creationId xmlns:a16="http://schemas.microsoft.com/office/drawing/2014/main" id="{ADD3C271-4D83-4BC0-8C2C-C2011D6D9DDE}"/>
                </a:ext>
              </a:extLst>
            </p:cNvPr>
            <p:cNvSpPr/>
            <p:nvPr/>
          </p:nvSpPr>
          <p:spPr>
            <a:xfrm>
              <a:off x="2146656" y="3834566"/>
              <a:ext cx="337571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6" name="矩形 485">
              <a:extLst>
                <a:ext uri="{FF2B5EF4-FFF2-40B4-BE49-F238E27FC236}">
                  <a16:creationId xmlns:a16="http://schemas.microsoft.com/office/drawing/2014/main" id="{99AA0F9F-E1A1-409B-8CA9-AF09777585C5}"/>
                </a:ext>
              </a:extLst>
            </p:cNvPr>
            <p:cNvSpPr/>
            <p:nvPr/>
          </p:nvSpPr>
          <p:spPr>
            <a:xfrm>
              <a:off x="2182706" y="4068361"/>
              <a:ext cx="760851" cy="5486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77"/>
              <a:r>
                <a:rPr lang="zh-CN" altLang="en-US" sz="1327" b="1" kern="0" dirty="0">
                  <a:latin typeface="微软雅黑"/>
                  <a:ea typeface="微软雅黑"/>
                </a:rPr>
                <a:t>数据</a:t>
              </a:r>
              <a:endParaRPr lang="en-US" altLang="zh-CN" sz="1327" b="1" kern="0" dirty="0">
                <a:latin typeface="微软雅黑"/>
                <a:ea typeface="微软雅黑"/>
              </a:endParaRPr>
            </a:p>
            <a:p>
              <a:pPr algn="ctr" defTabSz="914277"/>
              <a:r>
                <a:rPr lang="zh-CN" altLang="en-US" sz="1327" b="1" kern="0" dirty="0">
                  <a:latin typeface="微软雅黑"/>
                  <a:ea typeface="微软雅黑"/>
                </a:rPr>
                <a:t>存储器</a:t>
              </a:r>
            </a:p>
          </p:txBody>
        </p:sp>
        <p:sp>
          <p:nvSpPr>
            <p:cNvPr id="487" name="矩形 486">
              <a:extLst>
                <a:ext uri="{FF2B5EF4-FFF2-40B4-BE49-F238E27FC236}">
                  <a16:creationId xmlns:a16="http://schemas.microsoft.com/office/drawing/2014/main" id="{620A6AE4-CC03-4A44-8197-816E1E5E7DCE}"/>
                </a:ext>
              </a:extLst>
            </p:cNvPr>
            <p:cNvSpPr/>
            <p:nvPr/>
          </p:nvSpPr>
          <p:spPr>
            <a:xfrm>
              <a:off x="2106940" y="4556521"/>
              <a:ext cx="513205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02" name="矩形 401">
            <a:extLst>
              <a:ext uri="{FF2B5EF4-FFF2-40B4-BE49-F238E27FC236}">
                <a16:creationId xmlns:a16="http://schemas.microsoft.com/office/drawing/2014/main" id="{550B1C2A-D605-48D2-98A5-3FAC6C5AC720}"/>
              </a:ext>
            </a:extLst>
          </p:cNvPr>
          <p:cNvSpPr/>
          <p:nvPr/>
        </p:nvSpPr>
        <p:spPr>
          <a:xfrm>
            <a:off x="10011268" y="3674099"/>
            <a:ext cx="8547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ReadData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3" name="矩形 402">
            <a:extLst>
              <a:ext uri="{FF2B5EF4-FFF2-40B4-BE49-F238E27FC236}">
                <a16:creationId xmlns:a16="http://schemas.microsoft.com/office/drawing/2014/main" id="{F25DCD21-152A-4D05-BDAA-B8FA6497E410}"/>
              </a:ext>
            </a:extLst>
          </p:cNvPr>
          <p:cNvSpPr/>
          <p:nvPr/>
        </p:nvSpPr>
        <p:spPr>
          <a:xfrm>
            <a:off x="10032132" y="6173533"/>
            <a:ext cx="123264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WriteBackData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4" name="矩形 403">
            <a:extLst>
              <a:ext uri="{FF2B5EF4-FFF2-40B4-BE49-F238E27FC236}">
                <a16:creationId xmlns:a16="http://schemas.microsoft.com/office/drawing/2014/main" id="{4625EDAC-33CB-4BA7-8372-1175CCC6ED6F}"/>
              </a:ext>
            </a:extLst>
          </p:cNvPr>
          <p:cNvSpPr/>
          <p:nvPr/>
        </p:nvSpPr>
        <p:spPr>
          <a:xfrm>
            <a:off x="954873" y="5811816"/>
            <a:ext cx="123142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BranchAddress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5" name="直接连接符 404">
            <a:extLst>
              <a:ext uri="{FF2B5EF4-FFF2-40B4-BE49-F238E27FC236}">
                <a16:creationId xmlns:a16="http://schemas.microsoft.com/office/drawing/2014/main" id="{C569E3EA-AD1C-400B-A792-70628A7887DF}"/>
              </a:ext>
            </a:extLst>
          </p:cNvPr>
          <p:cNvCxnSpPr>
            <a:cxnSpLocks/>
          </p:cNvCxnSpPr>
          <p:nvPr/>
        </p:nvCxnSpPr>
        <p:spPr>
          <a:xfrm>
            <a:off x="3899768" y="2412418"/>
            <a:ext cx="0" cy="2829054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6" name="任意多边形: 形状 256">
            <a:extLst>
              <a:ext uri="{FF2B5EF4-FFF2-40B4-BE49-F238E27FC236}">
                <a16:creationId xmlns:a16="http://schemas.microsoft.com/office/drawing/2014/main" id="{48358B0D-4743-4A70-AD4E-25B2704C6A1F}"/>
              </a:ext>
            </a:extLst>
          </p:cNvPr>
          <p:cNvSpPr/>
          <p:nvPr/>
        </p:nvSpPr>
        <p:spPr>
          <a:xfrm flipV="1">
            <a:off x="11019482" y="3659045"/>
            <a:ext cx="213448" cy="145964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cxnSp>
        <p:nvCxnSpPr>
          <p:cNvPr id="407" name="直接连接符 406">
            <a:extLst>
              <a:ext uri="{FF2B5EF4-FFF2-40B4-BE49-F238E27FC236}">
                <a16:creationId xmlns:a16="http://schemas.microsoft.com/office/drawing/2014/main" id="{9A4B7645-E150-44F2-A00D-A97B9D5D65BA}"/>
              </a:ext>
            </a:extLst>
          </p:cNvPr>
          <p:cNvCxnSpPr>
            <a:cxnSpLocks/>
            <a:stCxn id="406" idx="0"/>
          </p:cNvCxnSpPr>
          <p:nvPr/>
        </p:nvCxnSpPr>
        <p:spPr>
          <a:xfrm>
            <a:off x="11232930" y="3805009"/>
            <a:ext cx="8135" cy="2650300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直接连接符 407">
            <a:extLst>
              <a:ext uri="{FF2B5EF4-FFF2-40B4-BE49-F238E27FC236}">
                <a16:creationId xmlns:a16="http://schemas.microsoft.com/office/drawing/2014/main" id="{86C4EFE3-6D76-42F3-BBE9-68485FB744C2}"/>
              </a:ext>
            </a:extLst>
          </p:cNvPr>
          <p:cNvCxnSpPr/>
          <p:nvPr/>
        </p:nvCxnSpPr>
        <p:spPr>
          <a:xfrm>
            <a:off x="3899768" y="2637408"/>
            <a:ext cx="503080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9" name="直接连接符 408">
            <a:extLst>
              <a:ext uri="{FF2B5EF4-FFF2-40B4-BE49-F238E27FC236}">
                <a16:creationId xmlns:a16="http://schemas.microsoft.com/office/drawing/2014/main" id="{F82EF7B7-6731-4DD4-BB6D-D7DBC66749EA}"/>
              </a:ext>
            </a:extLst>
          </p:cNvPr>
          <p:cNvCxnSpPr>
            <a:cxnSpLocks/>
          </p:cNvCxnSpPr>
          <p:nvPr/>
        </p:nvCxnSpPr>
        <p:spPr>
          <a:xfrm>
            <a:off x="4151308" y="4617164"/>
            <a:ext cx="0" cy="1838144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0" name="直接连接符 409">
            <a:extLst>
              <a:ext uri="{FF2B5EF4-FFF2-40B4-BE49-F238E27FC236}">
                <a16:creationId xmlns:a16="http://schemas.microsoft.com/office/drawing/2014/main" id="{8BACA20C-4DB7-4CD5-A0C7-517D25D60F66}"/>
              </a:ext>
            </a:extLst>
          </p:cNvPr>
          <p:cNvCxnSpPr>
            <a:cxnSpLocks/>
          </p:cNvCxnSpPr>
          <p:nvPr/>
        </p:nvCxnSpPr>
        <p:spPr>
          <a:xfrm>
            <a:off x="4168082" y="6455308"/>
            <a:ext cx="7062898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1" name="直接连接符 410">
            <a:extLst>
              <a:ext uri="{FF2B5EF4-FFF2-40B4-BE49-F238E27FC236}">
                <a16:creationId xmlns:a16="http://schemas.microsoft.com/office/drawing/2014/main" id="{8B1A4586-C0E3-4AC0-BAD0-DAA3D0E4F55A}"/>
              </a:ext>
            </a:extLst>
          </p:cNvPr>
          <p:cNvCxnSpPr/>
          <p:nvPr/>
        </p:nvCxnSpPr>
        <p:spPr>
          <a:xfrm>
            <a:off x="9071070" y="3163427"/>
            <a:ext cx="1278915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2" name="直接连接符 411">
            <a:extLst>
              <a:ext uri="{FF2B5EF4-FFF2-40B4-BE49-F238E27FC236}">
                <a16:creationId xmlns:a16="http://schemas.microsoft.com/office/drawing/2014/main" id="{F0A6361B-96A2-483A-9B2C-3259B04B4BFA}"/>
              </a:ext>
            </a:extLst>
          </p:cNvPr>
          <p:cNvCxnSpPr/>
          <p:nvPr/>
        </p:nvCxnSpPr>
        <p:spPr>
          <a:xfrm>
            <a:off x="9071070" y="3163427"/>
            <a:ext cx="0" cy="746901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3" name="直接连接符 412">
            <a:extLst>
              <a:ext uri="{FF2B5EF4-FFF2-40B4-BE49-F238E27FC236}">
                <a16:creationId xmlns:a16="http://schemas.microsoft.com/office/drawing/2014/main" id="{9F983B01-A781-41F2-9EAC-F57CC86E1940}"/>
              </a:ext>
            </a:extLst>
          </p:cNvPr>
          <p:cNvCxnSpPr/>
          <p:nvPr/>
        </p:nvCxnSpPr>
        <p:spPr>
          <a:xfrm>
            <a:off x="10349986" y="3163427"/>
            <a:ext cx="0" cy="475357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4" name="直接连接符 413">
            <a:extLst>
              <a:ext uri="{FF2B5EF4-FFF2-40B4-BE49-F238E27FC236}">
                <a16:creationId xmlns:a16="http://schemas.microsoft.com/office/drawing/2014/main" id="{4024EA4A-17E2-4B48-8FDC-4C7ADE6877DC}"/>
              </a:ext>
            </a:extLst>
          </p:cNvPr>
          <p:cNvCxnSpPr/>
          <p:nvPr/>
        </p:nvCxnSpPr>
        <p:spPr>
          <a:xfrm>
            <a:off x="10348228" y="3647643"/>
            <a:ext cx="447781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5" name="直接连接符 414">
            <a:extLst>
              <a:ext uri="{FF2B5EF4-FFF2-40B4-BE49-F238E27FC236}">
                <a16:creationId xmlns:a16="http://schemas.microsoft.com/office/drawing/2014/main" id="{77167E73-812F-49FC-81EE-9C887B19A26A}"/>
              </a:ext>
            </a:extLst>
          </p:cNvPr>
          <p:cNvCxnSpPr/>
          <p:nvPr/>
        </p:nvCxnSpPr>
        <p:spPr>
          <a:xfrm>
            <a:off x="6531609" y="4512613"/>
            <a:ext cx="2763477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6" name="直接连接符 415">
            <a:extLst>
              <a:ext uri="{FF2B5EF4-FFF2-40B4-BE49-F238E27FC236}">
                <a16:creationId xmlns:a16="http://schemas.microsoft.com/office/drawing/2014/main" id="{A35B0AA9-0D65-4D21-9F25-18CD9B62F1E8}"/>
              </a:ext>
            </a:extLst>
          </p:cNvPr>
          <p:cNvCxnSpPr/>
          <p:nvPr/>
        </p:nvCxnSpPr>
        <p:spPr>
          <a:xfrm>
            <a:off x="6531609" y="4053928"/>
            <a:ext cx="0" cy="458685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7" name="直接连接符 416">
            <a:extLst>
              <a:ext uri="{FF2B5EF4-FFF2-40B4-BE49-F238E27FC236}">
                <a16:creationId xmlns:a16="http://schemas.microsoft.com/office/drawing/2014/main" id="{FDA6BFA4-75AB-49B3-B8A5-D4DF7D7BD637}"/>
              </a:ext>
            </a:extLst>
          </p:cNvPr>
          <p:cNvCxnSpPr>
            <a:cxnSpLocks/>
          </p:cNvCxnSpPr>
          <p:nvPr/>
        </p:nvCxnSpPr>
        <p:spPr>
          <a:xfrm>
            <a:off x="6791724" y="4323685"/>
            <a:ext cx="0" cy="914413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8" name="直接连接符 417">
            <a:extLst>
              <a:ext uri="{FF2B5EF4-FFF2-40B4-BE49-F238E27FC236}">
                <a16:creationId xmlns:a16="http://schemas.microsoft.com/office/drawing/2014/main" id="{41005A6E-B626-462B-B5CA-31BB14B536A4}"/>
              </a:ext>
            </a:extLst>
          </p:cNvPr>
          <p:cNvCxnSpPr/>
          <p:nvPr/>
        </p:nvCxnSpPr>
        <p:spPr>
          <a:xfrm>
            <a:off x="6810115" y="4324070"/>
            <a:ext cx="270511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9" name="直接连接符 418">
            <a:extLst>
              <a:ext uri="{FF2B5EF4-FFF2-40B4-BE49-F238E27FC236}">
                <a16:creationId xmlns:a16="http://schemas.microsoft.com/office/drawing/2014/main" id="{4FB3664D-2BBA-4216-BC3A-887CDF499E07}"/>
              </a:ext>
            </a:extLst>
          </p:cNvPr>
          <p:cNvCxnSpPr/>
          <p:nvPr/>
        </p:nvCxnSpPr>
        <p:spPr>
          <a:xfrm>
            <a:off x="3920271" y="2883996"/>
            <a:ext cx="495622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0" name="矩形 419">
            <a:extLst>
              <a:ext uri="{FF2B5EF4-FFF2-40B4-BE49-F238E27FC236}">
                <a16:creationId xmlns:a16="http://schemas.microsoft.com/office/drawing/2014/main" id="{49CFCDBE-A41A-467A-931C-7C55C49C0D2E}"/>
              </a:ext>
            </a:extLst>
          </p:cNvPr>
          <p:cNvSpPr/>
          <p:nvPr/>
        </p:nvSpPr>
        <p:spPr>
          <a:xfrm>
            <a:off x="3871637" y="2170262"/>
            <a:ext cx="356188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6:0</a:t>
            </a:r>
            <a:endParaRPr lang="zh-CN" altLang="en-US" sz="104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1" name="等腰三角形 420">
            <a:extLst>
              <a:ext uri="{FF2B5EF4-FFF2-40B4-BE49-F238E27FC236}">
                <a16:creationId xmlns:a16="http://schemas.microsoft.com/office/drawing/2014/main" id="{661605A0-26B9-40C0-9253-531A597812C9}"/>
              </a:ext>
            </a:extLst>
          </p:cNvPr>
          <p:cNvSpPr/>
          <p:nvPr/>
        </p:nvSpPr>
        <p:spPr>
          <a:xfrm>
            <a:off x="1977124" y="3736555"/>
            <a:ext cx="205961" cy="11577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grpSp>
        <p:nvGrpSpPr>
          <p:cNvPr id="422" name="组合 421">
            <a:extLst>
              <a:ext uri="{FF2B5EF4-FFF2-40B4-BE49-F238E27FC236}">
                <a16:creationId xmlns:a16="http://schemas.microsoft.com/office/drawing/2014/main" id="{948871E8-3BEF-44DF-8C32-4656ADA9AF80}"/>
              </a:ext>
            </a:extLst>
          </p:cNvPr>
          <p:cNvGrpSpPr/>
          <p:nvPr/>
        </p:nvGrpSpPr>
        <p:grpSpPr>
          <a:xfrm>
            <a:off x="5315965" y="4709145"/>
            <a:ext cx="506870" cy="462158"/>
            <a:chOff x="1853728" y="4285666"/>
            <a:chExt cx="534589" cy="487432"/>
          </a:xfrm>
          <a:solidFill>
            <a:srgbClr val="FFCCFF"/>
          </a:solidFill>
        </p:grpSpPr>
        <p:cxnSp>
          <p:nvCxnSpPr>
            <p:cNvPr id="479" name="直接连接符 478">
              <a:extLst>
                <a:ext uri="{FF2B5EF4-FFF2-40B4-BE49-F238E27FC236}">
                  <a16:creationId xmlns:a16="http://schemas.microsoft.com/office/drawing/2014/main" id="{5C63E3FB-4D9A-4DB2-AD60-52B52978B9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853" y="4412951"/>
              <a:ext cx="0" cy="100857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0" name="矩形 479">
              <a:extLst>
                <a:ext uri="{FF2B5EF4-FFF2-40B4-BE49-F238E27FC236}">
                  <a16:creationId xmlns:a16="http://schemas.microsoft.com/office/drawing/2014/main" id="{21FA990C-C30B-466B-939F-755EC5638A6C}"/>
                </a:ext>
              </a:extLst>
            </p:cNvPr>
            <p:cNvSpPr/>
            <p:nvPr/>
          </p:nvSpPr>
          <p:spPr>
            <a:xfrm>
              <a:off x="1853728" y="4460324"/>
              <a:ext cx="534589" cy="3127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1327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lang="zh-CN" altLang="en-US" sz="1327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1" name="等腰三角形 480">
              <a:extLst>
                <a:ext uri="{FF2B5EF4-FFF2-40B4-BE49-F238E27FC236}">
                  <a16:creationId xmlns:a16="http://schemas.microsoft.com/office/drawing/2014/main" id="{90022B67-3A8C-4368-9CAA-C494D2B4FD79}"/>
                </a:ext>
              </a:extLst>
            </p:cNvPr>
            <p:cNvSpPr/>
            <p:nvPr/>
          </p:nvSpPr>
          <p:spPr>
            <a:xfrm>
              <a:off x="1994241" y="4285666"/>
              <a:ext cx="217225" cy="12211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</p:grpSp>
      <p:grpSp>
        <p:nvGrpSpPr>
          <p:cNvPr id="423" name="组合 422">
            <a:extLst>
              <a:ext uri="{FF2B5EF4-FFF2-40B4-BE49-F238E27FC236}">
                <a16:creationId xmlns:a16="http://schemas.microsoft.com/office/drawing/2014/main" id="{8CF67367-1124-458B-A99B-DF12411558B8}"/>
              </a:ext>
            </a:extLst>
          </p:cNvPr>
          <p:cNvGrpSpPr/>
          <p:nvPr/>
        </p:nvGrpSpPr>
        <p:grpSpPr>
          <a:xfrm>
            <a:off x="9461217" y="4600476"/>
            <a:ext cx="506870" cy="462158"/>
            <a:chOff x="1853728" y="4285666"/>
            <a:chExt cx="534589" cy="487432"/>
          </a:xfrm>
          <a:solidFill>
            <a:srgbClr val="00B050"/>
          </a:solidFill>
        </p:grpSpPr>
        <p:cxnSp>
          <p:nvCxnSpPr>
            <p:cNvPr id="476" name="直接连接符 475">
              <a:extLst>
                <a:ext uri="{FF2B5EF4-FFF2-40B4-BE49-F238E27FC236}">
                  <a16:creationId xmlns:a16="http://schemas.microsoft.com/office/drawing/2014/main" id="{325EFC7F-5D59-4FBA-A40B-5821FDFE3C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853" y="4412951"/>
              <a:ext cx="0" cy="100857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7" name="矩形 476">
              <a:extLst>
                <a:ext uri="{FF2B5EF4-FFF2-40B4-BE49-F238E27FC236}">
                  <a16:creationId xmlns:a16="http://schemas.microsoft.com/office/drawing/2014/main" id="{4DDF1978-1099-46E4-8FE3-2177C5CA4FBE}"/>
                </a:ext>
              </a:extLst>
            </p:cNvPr>
            <p:cNvSpPr/>
            <p:nvPr/>
          </p:nvSpPr>
          <p:spPr>
            <a:xfrm>
              <a:off x="1853728" y="4460324"/>
              <a:ext cx="534589" cy="3127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1327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lang="zh-CN" altLang="en-US" sz="1327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8" name="等腰三角形 477">
              <a:extLst>
                <a:ext uri="{FF2B5EF4-FFF2-40B4-BE49-F238E27FC236}">
                  <a16:creationId xmlns:a16="http://schemas.microsoft.com/office/drawing/2014/main" id="{744DFC73-4490-484F-A2B1-CAA1A78E1B75}"/>
                </a:ext>
              </a:extLst>
            </p:cNvPr>
            <p:cNvSpPr/>
            <p:nvPr/>
          </p:nvSpPr>
          <p:spPr>
            <a:xfrm>
              <a:off x="1994241" y="4285666"/>
              <a:ext cx="217225" cy="12211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</p:grpSp>
      <p:cxnSp>
        <p:nvCxnSpPr>
          <p:cNvPr id="424" name="直接连接符 423">
            <a:extLst>
              <a:ext uri="{FF2B5EF4-FFF2-40B4-BE49-F238E27FC236}">
                <a16:creationId xmlns:a16="http://schemas.microsoft.com/office/drawing/2014/main" id="{BE4B3306-BF4A-477E-9C0A-1FF4245FFBDA}"/>
              </a:ext>
            </a:extLst>
          </p:cNvPr>
          <p:cNvCxnSpPr/>
          <p:nvPr/>
        </p:nvCxnSpPr>
        <p:spPr>
          <a:xfrm>
            <a:off x="3382452" y="3657731"/>
            <a:ext cx="517316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5" name="直接连接符 424">
            <a:extLst>
              <a:ext uri="{FF2B5EF4-FFF2-40B4-BE49-F238E27FC236}">
                <a16:creationId xmlns:a16="http://schemas.microsoft.com/office/drawing/2014/main" id="{289B375D-8CCF-47DC-9B2C-73E3D1F950E2}"/>
              </a:ext>
            </a:extLst>
          </p:cNvPr>
          <p:cNvCxnSpPr>
            <a:cxnSpLocks/>
          </p:cNvCxnSpPr>
          <p:nvPr/>
        </p:nvCxnSpPr>
        <p:spPr>
          <a:xfrm>
            <a:off x="1268309" y="3498142"/>
            <a:ext cx="0" cy="1776964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直接连接符 425">
            <a:extLst>
              <a:ext uri="{FF2B5EF4-FFF2-40B4-BE49-F238E27FC236}">
                <a16:creationId xmlns:a16="http://schemas.microsoft.com/office/drawing/2014/main" id="{5E60F4DB-D5C6-4A8F-826D-CEDAE9CC40A6}"/>
              </a:ext>
            </a:extLst>
          </p:cNvPr>
          <p:cNvCxnSpPr>
            <a:cxnSpLocks/>
            <a:stCxn id="372" idx="2"/>
          </p:cNvCxnSpPr>
          <p:nvPr/>
        </p:nvCxnSpPr>
        <p:spPr>
          <a:xfrm>
            <a:off x="2671297" y="5720678"/>
            <a:ext cx="5196486" cy="3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7" name="直接连接符 426">
            <a:extLst>
              <a:ext uri="{FF2B5EF4-FFF2-40B4-BE49-F238E27FC236}">
                <a16:creationId xmlns:a16="http://schemas.microsoft.com/office/drawing/2014/main" id="{D039C95B-7209-4123-9FA4-46C942DC4A4E}"/>
              </a:ext>
            </a:extLst>
          </p:cNvPr>
          <p:cNvCxnSpPr>
            <a:cxnSpLocks/>
          </p:cNvCxnSpPr>
          <p:nvPr/>
        </p:nvCxnSpPr>
        <p:spPr>
          <a:xfrm>
            <a:off x="8493231" y="5496699"/>
            <a:ext cx="0" cy="597491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接连接符 427">
            <a:extLst>
              <a:ext uri="{FF2B5EF4-FFF2-40B4-BE49-F238E27FC236}">
                <a16:creationId xmlns:a16="http://schemas.microsoft.com/office/drawing/2014/main" id="{22DC0206-B9EF-435F-B834-433D375BC7F5}"/>
              </a:ext>
            </a:extLst>
          </p:cNvPr>
          <p:cNvCxnSpPr>
            <a:cxnSpLocks/>
          </p:cNvCxnSpPr>
          <p:nvPr/>
        </p:nvCxnSpPr>
        <p:spPr>
          <a:xfrm>
            <a:off x="1026180" y="6094190"/>
            <a:ext cx="7467051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9" name="直接连接符 428">
            <a:extLst>
              <a:ext uri="{FF2B5EF4-FFF2-40B4-BE49-F238E27FC236}">
                <a16:creationId xmlns:a16="http://schemas.microsoft.com/office/drawing/2014/main" id="{9DA14362-745E-4DC4-AF98-C5E38909178B}"/>
              </a:ext>
            </a:extLst>
          </p:cNvPr>
          <p:cNvCxnSpPr>
            <a:cxnSpLocks/>
          </p:cNvCxnSpPr>
          <p:nvPr/>
        </p:nvCxnSpPr>
        <p:spPr>
          <a:xfrm>
            <a:off x="1001395" y="3771315"/>
            <a:ext cx="0" cy="2322875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直接连接符 429">
            <a:extLst>
              <a:ext uri="{FF2B5EF4-FFF2-40B4-BE49-F238E27FC236}">
                <a16:creationId xmlns:a16="http://schemas.microsoft.com/office/drawing/2014/main" id="{FB31DB91-E295-45AC-A953-3EE0F061447D}"/>
              </a:ext>
            </a:extLst>
          </p:cNvPr>
          <p:cNvCxnSpPr/>
          <p:nvPr/>
        </p:nvCxnSpPr>
        <p:spPr>
          <a:xfrm>
            <a:off x="1001395" y="3771315"/>
            <a:ext cx="474732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1" name="直接连接符 430">
            <a:extLst>
              <a:ext uri="{FF2B5EF4-FFF2-40B4-BE49-F238E27FC236}">
                <a16:creationId xmlns:a16="http://schemas.microsoft.com/office/drawing/2014/main" id="{2D598788-F101-4CF5-8EFD-4D9AA31C2F32}"/>
              </a:ext>
            </a:extLst>
          </p:cNvPr>
          <p:cNvCxnSpPr/>
          <p:nvPr/>
        </p:nvCxnSpPr>
        <p:spPr>
          <a:xfrm>
            <a:off x="1274492" y="3498142"/>
            <a:ext cx="204823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2" name="直接连接符 431">
            <a:extLst>
              <a:ext uri="{FF2B5EF4-FFF2-40B4-BE49-F238E27FC236}">
                <a16:creationId xmlns:a16="http://schemas.microsoft.com/office/drawing/2014/main" id="{127B482E-4F5B-4837-BFAD-044F5D2DC4C3}"/>
              </a:ext>
            </a:extLst>
          </p:cNvPr>
          <p:cNvCxnSpPr>
            <a:cxnSpLocks/>
          </p:cNvCxnSpPr>
          <p:nvPr/>
        </p:nvCxnSpPr>
        <p:spPr>
          <a:xfrm>
            <a:off x="7998823" y="5493913"/>
            <a:ext cx="494408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直接连接符 432">
            <a:extLst>
              <a:ext uri="{FF2B5EF4-FFF2-40B4-BE49-F238E27FC236}">
                <a16:creationId xmlns:a16="http://schemas.microsoft.com/office/drawing/2014/main" id="{DDF32D49-3074-4CF1-BC18-C978F4C7F0B8}"/>
              </a:ext>
            </a:extLst>
          </p:cNvPr>
          <p:cNvCxnSpPr>
            <a:cxnSpLocks/>
          </p:cNvCxnSpPr>
          <p:nvPr/>
        </p:nvCxnSpPr>
        <p:spPr>
          <a:xfrm>
            <a:off x="2353259" y="3654677"/>
            <a:ext cx="0" cy="1388782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直接连接符 433">
            <a:extLst>
              <a:ext uri="{FF2B5EF4-FFF2-40B4-BE49-F238E27FC236}">
                <a16:creationId xmlns:a16="http://schemas.microsoft.com/office/drawing/2014/main" id="{7533DA45-02CB-482C-BC41-A1C804131C89}"/>
              </a:ext>
            </a:extLst>
          </p:cNvPr>
          <p:cNvCxnSpPr/>
          <p:nvPr/>
        </p:nvCxnSpPr>
        <p:spPr>
          <a:xfrm>
            <a:off x="1989923" y="5047752"/>
            <a:ext cx="33930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5514E42-996B-4F5A-A3B4-C4BE7D72E858}"/>
              </a:ext>
            </a:extLst>
          </p:cNvPr>
          <p:cNvGrpSpPr/>
          <p:nvPr/>
        </p:nvGrpSpPr>
        <p:grpSpPr>
          <a:xfrm>
            <a:off x="8173426" y="2140494"/>
            <a:ext cx="1172061" cy="1544638"/>
            <a:chOff x="8173426" y="2140494"/>
            <a:chExt cx="1172061" cy="1544638"/>
          </a:xfrm>
        </p:grpSpPr>
        <p:cxnSp>
          <p:nvCxnSpPr>
            <p:cNvPr id="436" name="直接连接符 435">
              <a:extLst>
                <a:ext uri="{FF2B5EF4-FFF2-40B4-BE49-F238E27FC236}">
                  <a16:creationId xmlns:a16="http://schemas.microsoft.com/office/drawing/2014/main" id="{2BC7A723-DEC8-4C75-89C4-DA546F654D5D}"/>
                </a:ext>
              </a:extLst>
            </p:cNvPr>
            <p:cNvCxnSpPr/>
            <p:nvPr/>
          </p:nvCxnSpPr>
          <p:spPr>
            <a:xfrm>
              <a:off x="8608601" y="2300115"/>
              <a:ext cx="0" cy="1373984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7" name="直接连接符 436">
              <a:extLst>
                <a:ext uri="{FF2B5EF4-FFF2-40B4-BE49-F238E27FC236}">
                  <a16:creationId xmlns:a16="http://schemas.microsoft.com/office/drawing/2014/main" id="{F247CCF8-1C00-4461-BB00-F05326809ABE}"/>
                </a:ext>
              </a:extLst>
            </p:cNvPr>
            <p:cNvCxnSpPr/>
            <p:nvPr/>
          </p:nvCxnSpPr>
          <p:spPr>
            <a:xfrm>
              <a:off x="8173426" y="3685132"/>
              <a:ext cx="435174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8" name="直接连接符 437">
              <a:extLst>
                <a:ext uri="{FF2B5EF4-FFF2-40B4-BE49-F238E27FC236}">
                  <a16:creationId xmlns:a16="http://schemas.microsoft.com/office/drawing/2014/main" id="{8B094402-778A-465E-8FBE-58CDD9780D36}"/>
                </a:ext>
              </a:extLst>
            </p:cNvPr>
            <p:cNvCxnSpPr/>
            <p:nvPr/>
          </p:nvCxnSpPr>
          <p:spPr>
            <a:xfrm>
              <a:off x="8608601" y="2300115"/>
              <a:ext cx="189925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39" name="流程图: 延期 438">
              <a:extLst>
                <a:ext uri="{FF2B5EF4-FFF2-40B4-BE49-F238E27FC236}">
                  <a16:creationId xmlns:a16="http://schemas.microsoft.com/office/drawing/2014/main" id="{A9461BE8-063C-4EA4-A95D-01D1A055A1C0}"/>
                </a:ext>
              </a:extLst>
            </p:cNvPr>
            <p:cNvSpPr/>
            <p:nvPr/>
          </p:nvSpPr>
          <p:spPr>
            <a:xfrm>
              <a:off x="8812862" y="2140494"/>
              <a:ext cx="267302" cy="216548"/>
            </a:xfrm>
            <a:prstGeom prst="flowChartDelay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cxnSp>
          <p:nvCxnSpPr>
            <p:cNvPr id="440" name="直接连接符 439">
              <a:extLst>
                <a:ext uri="{FF2B5EF4-FFF2-40B4-BE49-F238E27FC236}">
                  <a16:creationId xmlns:a16="http://schemas.microsoft.com/office/drawing/2014/main" id="{977F9C11-C26D-409B-8B88-4F7C20365344}"/>
                </a:ext>
              </a:extLst>
            </p:cNvPr>
            <p:cNvCxnSpPr/>
            <p:nvPr/>
          </p:nvCxnSpPr>
          <p:spPr>
            <a:xfrm>
              <a:off x="9080689" y="2248768"/>
              <a:ext cx="264798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41" name="直接连接符 440">
            <a:extLst>
              <a:ext uri="{FF2B5EF4-FFF2-40B4-BE49-F238E27FC236}">
                <a16:creationId xmlns:a16="http://schemas.microsoft.com/office/drawing/2014/main" id="{84EA0D58-58D0-4942-8151-B470E52FD663}"/>
              </a:ext>
            </a:extLst>
          </p:cNvPr>
          <p:cNvCxnSpPr/>
          <p:nvPr/>
        </p:nvCxnSpPr>
        <p:spPr>
          <a:xfrm>
            <a:off x="9345487" y="1532696"/>
            <a:ext cx="0" cy="716072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2" name="直接连接符 441">
            <a:extLst>
              <a:ext uri="{FF2B5EF4-FFF2-40B4-BE49-F238E27FC236}">
                <a16:creationId xmlns:a16="http://schemas.microsoft.com/office/drawing/2014/main" id="{BA5FE188-D9F9-4607-BC95-91394FF33005}"/>
              </a:ext>
            </a:extLst>
          </p:cNvPr>
          <p:cNvCxnSpPr/>
          <p:nvPr/>
        </p:nvCxnSpPr>
        <p:spPr>
          <a:xfrm>
            <a:off x="1604229" y="1532696"/>
            <a:ext cx="7741258" cy="0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3" name="直接连接符 442">
            <a:extLst>
              <a:ext uri="{FF2B5EF4-FFF2-40B4-BE49-F238E27FC236}">
                <a16:creationId xmlns:a16="http://schemas.microsoft.com/office/drawing/2014/main" id="{003BA7F0-F183-4F8E-905E-5462AFE2FDED}"/>
              </a:ext>
            </a:extLst>
          </p:cNvPr>
          <p:cNvCxnSpPr/>
          <p:nvPr/>
        </p:nvCxnSpPr>
        <p:spPr>
          <a:xfrm>
            <a:off x="1591056" y="1532696"/>
            <a:ext cx="0" cy="1882334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4" name="矩形 443">
            <a:extLst>
              <a:ext uri="{FF2B5EF4-FFF2-40B4-BE49-F238E27FC236}">
                <a16:creationId xmlns:a16="http://schemas.microsoft.com/office/drawing/2014/main" id="{33681089-705B-44BE-8BC4-A6993355E6BD}"/>
              </a:ext>
            </a:extLst>
          </p:cNvPr>
          <p:cNvSpPr/>
          <p:nvPr/>
        </p:nvSpPr>
        <p:spPr>
          <a:xfrm>
            <a:off x="731362" y="3358296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PC+4</a:t>
            </a:r>
            <a:endParaRPr lang="zh-CN" altLang="en-US" sz="132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45" name="组合 444">
            <a:extLst>
              <a:ext uri="{FF2B5EF4-FFF2-40B4-BE49-F238E27FC236}">
                <a16:creationId xmlns:a16="http://schemas.microsoft.com/office/drawing/2014/main" id="{1D6387D2-B53C-4BD1-AA77-DFEAA0F7B551}"/>
              </a:ext>
            </a:extLst>
          </p:cNvPr>
          <p:cNvGrpSpPr/>
          <p:nvPr/>
        </p:nvGrpSpPr>
        <p:grpSpPr>
          <a:xfrm>
            <a:off x="4204761" y="1608340"/>
            <a:ext cx="676538" cy="1383549"/>
            <a:chOff x="4191305" y="1888664"/>
            <a:chExt cx="713537" cy="1459212"/>
          </a:xfrm>
        </p:grpSpPr>
        <p:sp>
          <p:nvSpPr>
            <p:cNvPr id="470" name="矩形: 圆角 196">
              <a:extLst>
                <a:ext uri="{FF2B5EF4-FFF2-40B4-BE49-F238E27FC236}">
                  <a16:creationId xmlns:a16="http://schemas.microsoft.com/office/drawing/2014/main" id="{F88E1AEE-033E-413E-B7C3-C1106C6B0460}"/>
                </a:ext>
              </a:extLst>
            </p:cNvPr>
            <p:cNvSpPr/>
            <p:nvPr/>
          </p:nvSpPr>
          <p:spPr>
            <a:xfrm>
              <a:off x="4269139" y="1888664"/>
              <a:ext cx="635703" cy="1459212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solidFill>
                  <a:schemeClr val="tx1"/>
                </a:solidFill>
              </a:endParaRPr>
            </a:p>
          </p:txBody>
        </p:sp>
        <p:sp>
          <p:nvSpPr>
            <p:cNvPr id="471" name="矩形 470">
              <a:extLst>
                <a:ext uri="{FF2B5EF4-FFF2-40B4-BE49-F238E27FC236}">
                  <a16:creationId xmlns:a16="http://schemas.microsoft.com/office/drawing/2014/main" id="{C5449BE2-D7E4-4FC0-84F8-5375BF8AF6FB}"/>
                </a:ext>
              </a:extLst>
            </p:cNvPr>
            <p:cNvSpPr/>
            <p:nvPr/>
          </p:nvSpPr>
          <p:spPr>
            <a:xfrm>
              <a:off x="4391201" y="2039205"/>
              <a:ext cx="399337" cy="836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517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控</a:t>
              </a:r>
              <a:endParaRPr lang="en-US" altLang="zh-CN" sz="1517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r>
                <a:rPr lang="zh-CN" altLang="en-US" sz="1517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制</a:t>
              </a:r>
              <a:endParaRPr lang="en-US" altLang="zh-CN" sz="1517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r>
                <a:rPr lang="zh-CN" altLang="en-US" sz="1517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器</a:t>
              </a:r>
            </a:p>
          </p:txBody>
        </p:sp>
        <p:sp>
          <p:nvSpPr>
            <p:cNvPr id="472" name="矩形 471">
              <a:extLst>
                <a:ext uri="{FF2B5EF4-FFF2-40B4-BE49-F238E27FC236}">
                  <a16:creationId xmlns:a16="http://schemas.microsoft.com/office/drawing/2014/main" id="{F489D16D-7B4E-47E1-BD9B-1FCBA30DD081}"/>
                </a:ext>
              </a:extLst>
            </p:cNvPr>
            <p:cNvSpPr/>
            <p:nvPr/>
          </p:nvSpPr>
          <p:spPr>
            <a:xfrm>
              <a:off x="4199989" y="2836673"/>
              <a:ext cx="570094" cy="2596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Funct3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3" name="矩形 472">
              <a:extLst>
                <a:ext uri="{FF2B5EF4-FFF2-40B4-BE49-F238E27FC236}">
                  <a16:creationId xmlns:a16="http://schemas.microsoft.com/office/drawing/2014/main" id="{3DDC2AEF-5D33-4903-91DD-12C2FC160AE6}"/>
                </a:ext>
              </a:extLst>
            </p:cNvPr>
            <p:cNvSpPr/>
            <p:nvPr/>
          </p:nvSpPr>
          <p:spPr>
            <a:xfrm>
              <a:off x="4191305" y="2594229"/>
              <a:ext cx="360450" cy="2596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Op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46" name="矩形 445">
            <a:extLst>
              <a:ext uri="{FF2B5EF4-FFF2-40B4-BE49-F238E27FC236}">
                <a16:creationId xmlns:a16="http://schemas.microsoft.com/office/drawing/2014/main" id="{A37ECB62-6442-4AC6-B6C6-C3EB217B2D03}"/>
              </a:ext>
            </a:extLst>
          </p:cNvPr>
          <p:cNvSpPr/>
          <p:nvPr/>
        </p:nvSpPr>
        <p:spPr>
          <a:xfrm>
            <a:off x="4549710" y="3421729"/>
            <a:ext cx="42191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rs1</a:t>
            </a:r>
            <a:endParaRPr lang="zh-CN" altLang="en-US" sz="1327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47" name="矩形 446">
            <a:extLst>
              <a:ext uri="{FF2B5EF4-FFF2-40B4-BE49-F238E27FC236}">
                <a16:creationId xmlns:a16="http://schemas.microsoft.com/office/drawing/2014/main" id="{0EDC556F-4CE1-4754-B083-774F78A5FA84}"/>
              </a:ext>
            </a:extLst>
          </p:cNvPr>
          <p:cNvSpPr/>
          <p:nvPr/>
        </p:nvSpPr>
        <p:spPr>
          <a:xfrm>
            <a:off x="4547922" y="3723406"/>
            <a:ext cx="44275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rs2</a:t>
            </a:r>
            <a:endParaRPr lang="zh-CN" altLang="en-US" sz="1517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48" name="矩形 447">
            <a:extLst>
              <a:ext uri="{FF2B5EF4-FFF2-40B4-BE49-F238E27FC236}">
                <a16:creationId xmlns:a16="http://schemas.microsoft.com/office/drawing/2014/main" id="{5324E1A9-328E-457B-A482-6BFD53868AAA}"/>
              </a:ext>
            </a:extLst>
          </p:cNvPr>
          <p:cNvSpPr/>
          <p:nvPr/>
        </p:nvSpPr>
        <p:spPr>
          <a:xfrm>
            <a:off x="4574605" y="4033071"/>
            <a:ext cx="36740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rd</a:t>
            </a:r>
            <a:endParaRPr lang="zh-CN" altLang="en-US" sz="1327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49" name="矩形 448">
            <a:extLst>
              <a:ext uri="{FF2B5EF4-FFF2-40B4-BE49-F238E27FC236}">
                <a16:creationId xmlns:a16="http://schemas.microsoft.com/office/drawing/2014/main" id="{2B4FE200-9AC6-4980-93D1-BD63C718634A}"/>
              </a:ext>
            </a:extLst>
          </p:cNvPr>
          <p:cNvSpPr/>
          <p:nvPr/>
        </p:nvSpPr>
        <p:spPr>
          <a:xfrm>
            <a:off x="7447580" y="5461319"/>
            <a:ext cx="39305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</a:t>
            </a:r>
            <a:endParaRPr lang="zh-CN" altLang="en-US" sz="132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50" name="直接连接符 449">
            <a:extLst>
              <a:ext uri="{FF2B5EF4-FFF2-40B4-BE49-F238E27FC236}">
                <a16:creationId xmlns:a16="http://schemas.microsoft.com/office/drawing/2014/main" id="{E2470D63-6FDA-44AB-93B3-28976788C7CA}"/>
              </a:ext>
            </a:extLst>
          </p:cNvPr>
          <p:cNvCxnSpPr/>
          <p:nvPr/>
        </p:nvCxnSpPr>
        <p:spPr>
          <a:xfrm>
            <a:off x="3899768" y="4283270"/>
            <a:ext cx="100424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1" name="矩形 450">
            <a:extLst>
              <a:ext uri="{FF2B5EF4-FFF2-40B4-BE49-F238E27FC236}">
                <a16:creationId xmlns:a16="http://schemas.microsoft.com/office/drawing/2014/main" id="{035EF3C0-A204-4BC6-ABCE-4FED24A8E37A}"/>
              </a:ext>
            </a:extLst>
          </p:cNvPr>
          <p:cNvSpPr/>
          <p:nvPr/>
        </p:nvSpPr>
        <p:spPr>
          <a:xfrm>
            <a:off x="3840056" y="3756877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24:20</a:t>
            </a:r>
            <a:endParaRPr lang="zh-CN" altLang="en-US" sz="104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2" name="矩形 451">
            <a:extLst>
              <a:ext uri="{FF2B5EF4-FFF2-40B4-BE49-F238E27FC236}">
                <a16:creationId xmlns:a16="http://schemas.microsoft.com/office/drawing/2014/main" id="{7354D60D-8BCF-4B00-A93A-3FBBD9230F21}"/>
              </a:ext>
            </a:extLst>
          </p:cNvPr>
          <p:cNvSpPr/>
          <p:nvPr/>
        </p:nvSpPr>
        <p:spPr>
          <a:xfrm>
            <a:off x="3836424" y="3456040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19:15</a:t>
            </a:r>
            <a:endParaRPr lang="zh-CN" altLang="en-US" sz="104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3" name="矩形 452">
            <a:extLst>
              <a:ext uri="{FF2B5EF4-FFF2-40B4-BE49-F238E27FC236}">
                <a16:creationId xmlns:a16="http://schemas.microsoft.com/office/drawing/2014/main" id="{D02A05FA-0465-4273-9F16-42B63CECBDF4}"/>
              </a:ext>
            </a:extLst>
          </p:cNvPr>
          <p:cNvSpPr/>
          <p:nvPr/>
        </p:nvSpPr>
        <p:spPr>
          <a:xfrm>
            <a:off x="3832091" y="4049037"/>
            <a:ext cx="423514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11:7</a:t>
            </a:r>
            <a:endParaRPr lang="zh-CN" altLang="en-US" sz="104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54" name="组合 453">
            <a:extLst>
              <a:ext uri="{FF2B5EF4-FFF2-40B4-BE49-F238E27FC236}">
                <a16:creationId xmlns:a16="http://schemas.microsoft.com/office/drawing/2014/main" id="{8DDD527B-D130-45C3-8C60-89095837B64F}"/>
              </a:ext>
            </a:extLst>
          </p:cNvPr>
          <p:cNvGrpSpPr/>
          <p:nvPr/>
        </p:nvGrpSpPr>
        <p:grpSpPr>
          <a:xfrm>
            <a:off x="7076127" y="5039420"/>
            <a:ext cx="434734" cy="432807"/>
            <a:chOff x="7224265" y="4876233"/>
            <a:chExt cx="576677" cy="574121"/>
          </a:xfrm>
        </p:grpSpPr>
        <p:sp>
          <p:nvSpPr>
            <p:cNvPr id="468" name="平行四边形 467">
              <a:extLst>
                <a:ext uri="{FF2B5EF4-FFF2-40B4-BE49-F238E27FC236}">
                  <a16:creationId xmlns:a16="http://schemas.microsoft.com/office/drawing/2014/main" id="{E2ADD40C-56BF-4591-8DC8-6C679CCE8706}"/>
                </a:ext>
              </a:extLst>
            </p:cNvPr>
            <p:cNvSpPr/>
            <p:nvPr/>
          </p:nvSpPr>
          <p:spPr>
            <a:xfrm rot="4500000">
              <a:off x="7216515" y="4946030"/>
              <a:ext cx="574121" cy="434528"/>
            </a:xfrm>
            <a:prstGeom prst="parallelogram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469" name="矩形 468">
              <a:extLst>
                <a:ext uri="{FF2B5EF4-FFF2-40B4-BE49-F238E27FC236}">
                  <a16:creationId xmlns:a16="http://schemas.microsoft.com/office/drawing/2014/main" id="{4DEE7853-5B1C-4D68-B783-8812E90A11F1}"/>
                </a:ext>
              </a:extLst>
            </p:cNvPr>
            <p:cNvSpPr/>
            <p:nvPr/>
          </p:nvSpPr>
          <p:spPr>
            <a:xfrm>
              <a:off x="7224265" y="4960030"/>
              <a:ext cx="576677" cy="367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&lt;&lt;1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55" name="组合 454">
            <a:extLst>
              <a:ext uri="{FF2B5EF4-FFF2-40B4-BE49-F238E27FC236}">
                <a16:creationId xmlns:a16="http://schemas.microsoft.com/office/drawing/2014/main" id="{00AE49C2-35C5-4780-98BB-3F7CF4568217}"/>
              </a:ext>
            </a:extLst>
          </p:cNvPr>
          <p:cNvGrpSpPr/>
          <p:nvPr/>
        </p:nvGrpSpPr>
        <p:grpSpPr>
          <a:xfrm>
            <a:off x="4346336" y="5039629"/>
            <a:ext cx="465192" cy="430887"/>
            <a:chOff x="5019359" y="4847093"/>
            <a:chExt cx="1181792" cy="288870"/>
          </a:xfrm>
        </p:grpSpPr>
        <p:sp>
          <p:nvSpPr>
            <p:cNvPr id="466" name="矩形: 圆角 465">
              <a:extLst>
                <a:ext uri="{FF2B5EF4-FFF2-40B4-BE49-F238E27FC236}">
                  <a16:creationId xmlns:a16="http://schemas.microsoft.com/office/drawing/2014/main" id="{F13A0333-8085-4FCE-B190-9AFD84D1F77E}"/>
                </a:ext>
              </a:extLst>
            </p:cNvPr>
            <p:cNvSpPr/>
            <p:nvPr/>
          </p:nvSpPr>
          <p:spPr>
            <a:xfrm>
              <a:off x="5076681" y="4854002"/>
              <a:ext cx="1090903" cy="26846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7" name="矩形 466">
              <a:extLst>
                <a:ext uri="{FF2B5EF4-FFF2-40B4-BE49-F238E27FC236}">
                  <a16:creationId xmlns:a16="http://schemas.microsoft.com/office/drawing/2014/main" id="{63EA877C-0088-49A7-8E7B-84E5D6D429AB}"/>
                </a:ext>
              </a:extLst>
            </p:cNvPr>
            <p:cNvSpPr/>
            <p:nvPr/>
          </p:nvSpPr>
          <p:spPr>
            <a:xfrm>
              <a:off x="5019359" y="4847093"/>
              <a:ext cx="1181792" cy="2888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100" b="1" dirty="0" err="1">
                  <a:latin typeface="Segoe UI Emoji" panose="020B0502040204020203" pitchFamily="34" charset="0"/>
                  <a:ea typeface="Segoe UI Emoji" panose="020B0502040204020203" pitchFamily="34" charset="0"/>
                  <a:cs typeface="Times New Roman" panose="02020603050405020304" pitchFamily="18" charset="0"/>
                </a:rPr>
                <a:t>Imm</a:t>
              </a:r>
              <a:endParaRPr lang="en-US" altLang="zh-CN" sz="1100" b="1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1100" b="1" dirty="0">
                  <a:latin typeface="Segoe UI Emoji" panose="020B0502040204020203" pitchFamily="34" charset="0"/>
                  <a:ea typeface="Segoe UI Emoji" panose="020B0502040204020203" pitchFamily="34" charset="0"/>
                  <a:cs typeface="Times New Roman" panose="02020603050405020304" pitchFamily="18" charset="0"/>
                </a:rPr>
                <a:t>Gen</a:t>
              </a:r>
              <a:endParaRPr lang="zh-CN" altLang="en-US" sz="1327" b="1" dirty="0">
                <a:latin typeface="Segoe UI Emoji" panose="020B0502040204020203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56" name="矩形 455">
            <a:extLst>
              <a:ext uri="{FF2B5EF4-FFF2-40B4-BE49-F238E27FC236}">
                <a16:creationId xmlns:a16="http://schemas.microsoft.com/office/drawing/2014/main" id="{50564784-65C9-49D7-AB2C-5B7D718323E8}"/>
              </a:ext>
            </a:extLst>
          </p:cNvPr>
          <p:cNvSpPr/>
          <p:nvPr/>
        </p:nvSpPr>
        <p:spPr>
          <a:xfrm>
            <a:off x="4526429" y="2958641"/>
            <a:ext cx="83163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InstrType</a:t>
            </a:r>
            <a:endParaRPr lang="zh-CN" altLang="en-US" sz="1327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1" name="矩形 460">
            <a:extLst>
              <a:ext uri="{FF2B5EF4-FFF2-40B4-BE49-F238E27FC236}">
                <a16:creationId xmlns:a16="http://schemas.microsoft.com/office/drawing/2014/main" id="{A8DAE383-AAE1-45F1-BC06-2CB18D40C7EC}"/>
              </a:ext>
            </a:extLst>
          </p:cNvPr>
          <p:cNvSpPr/>
          <p:nvPr/>
        </p:nvSpPr>
        <p:spPr>
          <a:xfrm>
            <a:off x="3836424" y="2655299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31:25</a:t>
            </a:r>
            <a:endParaRPr lang="zh-CN" altLang="en-US" sz="104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2" name="直接连接符 461">
            <a:extLst>
              <a:ext uri="{FF2B5EF4-FFF2-40B4-BE49-F238E27FC236}">
                <a16:creationId xmlns:a16="http://schemas.microsoft.com/office/drawing/2014/main" id="{198BCF2B-AABE-43D2-8284-6A288F2ACADD}"/>
              </a:ext>
            </a:extLst>
          </p:cNvPr>
          <p:cNvCxnSpPr>
            <a:cxnSpLocks/>
          </p:cNvCxnSpPr>
          <p:nvPr/>
        </p:nvCxnSpPr>
        <p:spPr>
          <a:xfrm>
            <a:off x="3909369" y="2413792"/>
            <a:ext cx="346236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63" name="矩形 462">
            <a:extLst>
              <a:ext uri="{FF2B5EF4-FFF2-40B4-BE49-F238E27FC236}">
                <a16:creationId xmlns:a16="http://schemas.microsoft.com/office/drawing/2014/main" id="{A03EB47F-EF20-49A3-9168-C6FF4AEA10DF}"/>
              </a:ext>
            </a:extLst>
          </p:cNvPr>
          <p:cNvSpPr/>
          <p:nvPr/>
        </p:nvSpPr>
        <p:spPr>
          <a:xfrm>
            <a:off x="4214877" y="2736093"/>
            <a:ext cx="5405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Funct7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7" name="矩形 456">
            <a:extLst>
              <a:ext uri="{FF2B5EF4-FFF2-40B4-BE49-F238E27FC236}">
                <a16:creationId xmlns:a16="http://schemas.microsoft.com/office/drawing/2014/main" id="{CCDEEAFE-320B-46C2-8C25-38CBDE5079A9}"/>
              </a:ext>
            </a:extLst>
          </p:cNvPr>
          <p:cNvSpPr/>
          <p:nvPr/>
        </p:nvSpPr>
        <p:spPr>
          <a:xfrm>
            <a:off x="8150033" y="5235937"/>
            <a:ext cx="123142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BranchAddress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2" name="矩形 341">
            <a:extLst>
              <a:ext uri="{FF2B5EF4-FFF2-40B4-BE49-F238E27FC236}">
                <a16:creationId xmlns:a16="http://schemas.microsoft.com/office/drawing/2014/main" id="{BBB2C87E-201E-435E-808B-6F9CA6B4D3CB}"/>
              </a:ext>
            </a:extLst>
          </p:cNvPr>
          <p:cNvSpPr/>
          <p:nvPr/>
        </p:nvSpPr>
        <p:spPr>
          <a:xfrm>
            <a:off x="3369159" y="3653394"/>
            <a:ext cx="524503" cy="267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38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Instr</a:t>
            </a:r>
            <a:endParaRPr lang="zh-CN" altLang="en-US" sz="1138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beq</a:t>
            </a:r>
            <a:r>
              <a:rPr lang="zh-CN" altLang="en-US" dirty="0"/>
              <a:t>指令数据通路建立过程</a:t>
            </a:r>
          </a:p>
        </p:txBody>
      </p:sp>
      <p:grpSp>
        <p:nvGrpSpPr>
          <p:cNvPr id="721" name="组合 720">
            <a:extLst>
              <a:ext uri="{FF2B5EF4-FFF2-40B4-BE49-F238E27FC236}">
                <a16:creationId xmlns:a16="http://schemas.microsoft.com/office/drawing/2014/main" id="{50703ECD-B5D3-4710-90D8-2E62C5DC5A70}"/>
              </a:ext>
            </a:extLst>
          </p:cNvPr>
          <p:cNvGrpSpPr/>
          <p:nvPr/>
        </p:nvGrpSpPr>
        <p:grpSpPr>
          <a:xfrm>
            <a:off x="4524699" y="2958997"/>
            <a:ext cx="831638" cy="2126778"/>
            <a:chOff x="4526429" y="2958641"/>
            <a:chExt cx="831638" cy="2126778"/>
          </a:xfrm>
        </p:grpSpPr>
        <p:cxnSp>
          <p:nvCxnSpPr>
            <p:cNvPr id="722" name="直接连接符 721">
              <a:extLst>
                <a:ext uri="{FF2B5EF4-FFF2-40B4-BE49-F238E27FC236}">
                  <a16:creationId xmlns:a16="http://schemas.microsoft.com/office/drawing/2014/main" id="{D7400855-7875-4B45-A5CF-9655EB04847E}"/>
                </a:ext>
              </a:extLst>
            </p:cNvPr>
            <p:cNvCxnSpPr>
              <a:cxnSpLocks/>
            </p:cNvCxnSpPr>
            <p:nvPr/>
          </p:nvCxnSpPr>
          <p:spPr>
            <a:xfrm>
              <a:off x="4574878" y="2995725"/>
              <a:ext cx="0" cy="2089694"/>
            </a:xfrm>
            <a:prstGeom prst="line">
              <a:avLst/>
            </a:prstGeom>
            <a:noFill/>
            <a:ln w="28575" cap="sq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23" name="矩形 722">
              <a:extLst>
                <a:ext uri="{FF2B5EF4-FFF2-40B4-BE49-F238E27FC236}">
                  <a16:creationId xmlns:a16="http://schemas.microsoft.com/office/drawing/2014/main" id="{C6C6087D-7361-41D1-B715-80FBB8DE4431}"/>
                </a:ext>
              </a:extLst>
            </p:cNvPr>
            <p:cNvSpPr/>
            <p:nvPr/>
          </p:nvSpPr>
          <p:spPr>
            <a:xfrm>
              <a:off x="4526429" y="2958641"/>
              <a:ext cx="831638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 err="1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InstrType</a:t>
              </a:r>
              <a:endParaRPr lang="zh-CN" altLang="en-US" sz="1327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725" name="直接连接符 724">
            <a:extLst>
              <a:ext uri="{FF2B5EF4-FFF2-40B4-BE49-F238E27FC236}">
                <a16:creationId xmlns:a16="http://schemas.microsoft.com/office/drawing/2014/main" id="{26A10E0B-0322-4D0D-8B89-9C10E569B5DF}"/>
              </a:ext>
            </a:extLst>
          </p:cNvPr>
          <p:cNvCxnSpPr>
            <a:cxnSpLocks/>
          </p:cNvCxnSpPr>
          <p:nvPr/>
        </p:nvCxnSpPr>
        <p:spPr>
          <a:xfrm>
            <a:off x="2351529" y="3655033"/>
            <a:ext cx="0" cy="1388782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直接连接符 725">
            <a:extLst>
              <a:ext uri="{FF2B5EF4-FFF2-40B4-BE49-F238E27FC236}">
                <a16:creationId xmlns:a16="http://schemas.microsoft.com/office/drawing/2014/main" id="{D1FF9E68-7393-450A-854F-12AC52D246FA}"/>
              </a:ext>
            </a:extLst>
          </p:cNvPr>
          <p:cNvCxnSpPr>
            <a:cxnSpLocks/>
          </p:cNvCxnSpPr>
          <p:nvPr/>
        </p:nvCxnSpPr>
        <p:spPr>
          <a:xfrm>
            <a:off x="2202194" y="3643729"/>
            <a:ext cx="325285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直接连接符 728">
            <a:extLst>
              <a:ext uri="{FF2B5EF4-FFF2-40B4-BE49-F238E27FC236}">
                <a16:creationId xmlns:a16="http://schemas.microsoft.com/office/drawing/2014/main" id="{AB23A010-0238-40E3-9C25-10A5F6B696E8}"/>
              </a:ext>
            </a:extLst>
          </p:cNvPr>
          <p:cNvCxnSpPr/>
          <p:nvPr/>
        </p:nvCxnSpPr>
        <p:spPr>
          <a:xfrm>
            <a:off x="6238410" y="3659326"/>
            <a:ext cx="1476815" cy="1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直接连接符 733">
            <a:extLst>
              <a:ext uri="{FF2B5EF4-FFF2-40B4-BE49-F238E27FC236}">
                <a16:creationId xmlns:a16="http://schemas.microsoft.com/office/drawing/2014/main" id="{80E73463-2F9E-4536-9137-3F0E270ADBD7}"/>
              </a:ext>
            </a:extLst>
          </p:cNvPr>
          <p:cNvCxnSpPr>
            <a:cxnSpLocks/>
          </p:cNvCxnSpPr>
          <p:nvPr/>
        </p:nvCxnSpPr>
        <p:spPr>
          <a:xfrm flipV="1">
            <a:off x="7298686" y="4160216"/>
            <a:ext cx="438559" cy="3344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0" name="组合 739">
            <a:extLst>
              <a:ext uri="{FF2B5EF4-FFF2-40B4-BE49-F238E27FC236}">
                <a16:creationId xmlns:a16="http://schemas.microsoft.com/office/drawing/2014/main" id="{0F3D41F0-4EF0-4CDF-A320-5E5EFA57E1FD}"/>
              </a:ext>
            </a:extLst>
          </p:cNvPr>
          <p:cNvGrpSpPr/>
          <p:nvPr/>
        </p:nvGrpSpPr>
        <p:grpSpPr>
          <a:xfrm>
            <a:off x="4871481" y="2161390"/>
            <a:ext cx="3060091" cy="1388582"/>
            <a:chOff x="4873211" y="2161034"/>
            <a:chExt cx="3060091" cy="1388582"/>
          </a:xfrm>
        </p:grpSpPr>
        <p:grpSp>
          <p:nvGrpSpPr>
            <p:cNvPr id="741" name="组合 740">
              <a:extLst>
                <a:ext uri="{FF2B5EF4-FFF2-40B4-BE49-F238E27FC236}">
                  <a16:creationId xmlns:a16="http://schemas.microsoft.com/office/drawing/2014/main" id="{35E848A3-375E-46C5-BF11-0D2631D95339}"/>
                </a:ext>
              </a:extLst>
            </p:cNvPr>
            <p:cNvGrpSpPr/>
            <p:nvPr/>
          </p:nvGrpSpPr>
          <p:grpSpPr>
            <a:xfrm>
              <a:off x="4873362" y="2412581"/>
              <a:ext cx="3059940" cy="1137035"/>
              <a:chOff x="5039741" y="3208161"/>
              <a:chExt cx="597546" cy="457491"/>
            </a:xfrm>
          </p:grpSpPr>
          <p:cxnSp>
            <p:nvCxnSpPr>
              <p:cNvPr id="743" name="直接连接符 742">
                <a:extLst>
                  <a:ext uri="{FF2B5EF4-FFF2-40B4-BE49-F238E27FC236}">
                    <a16:creationId xmlns:a16="http://schemas.microsoft.com/office/drawing/2014/main" id="{382C2FBB-538E-453F-BB28-FD06A22EAB21}"/>
                  </a:ext>
                </a:extLst>
              </p:cNvPr>
              <p:cNvCxnSpPr/>
              <p:nvPr/>
            </p:nvCxnSpPr>
            <p:spPr>
              <a:xfrm>
                <a:off x="5637287" y="3208161"/>
                <a:ext cx="0" cy="457491"/>
              </a:xfrm>
              <a:prstGeom prst="line">
                <a:avLst/>
              </a:prstGeom>
              <a:noFill/>
              <a:ln w="28575" cap="sq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4" name="直接连接符 743">
                <a:extLst>
                  <a:ext uri="{FF2B5EF4-FFF2-40B4-BE49-F238E27FC236}">
                    <a16:creationId xmlns:a16="http://schemas.microsoft.com/office/drawing/2014/main" id="{060C55C3-2E92-4ABE-B2BF-B92211610D9F}"/>
                  </a:ext>
                </a:extLst>
              </p:cNvPr>
              <p:cNvCxnSpPr/>
              <p:nvPr/>
            </p:nvCxnSpPr>
            <p:spPr>
              <a:xfrm>
                <a:off x="5039741" y="3208161"/>
                <a:ext cx="597546" cy="0"/>
              </a:xfrm>
              <a:prstGeom prst="line">
                <a:avLst/>
              </a:prstGeom>
              <a:noFill/>
              <a:ln w="28575" cap="sq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42" name="矩形 741">
              <a:extLst>
                <a:ext uri="{FF2B5EF4-FFF2-40B4-BE49-F238E27FC236}">
                  <a16:creationId xmlns:a16="http://schemas.microsoft.com/office/drawing/2014/main" id="{850F7E7F-2CC6-4FBF-ABEB-3AC1BE867AED}"/>
                </a:ext>
              </a:extLst>
            </p:cNvPr>
            <p:cNvSpPr/>
            <p:nvPr/>
          </p:nvSpPr>
          <p:spPr>
            <a:xfrm>
              <a:off x="4873211" y="2161034"/>
              <a:ext cx="657552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 err="1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AluOP</a:t>
              </a:r>
              <a:endParaRPr lang="zh-CN" altLang="en-US" sz="1327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780" name="直接连接符 779">
            <a:extLst>
              <a:ext uri="{FF2B5EF4-FFF2-40B4-BE49-F238E27FC236}">
                <a16:creationId xmlns:a16="http://schemas.microsoft.com/office/drawing/2014/main" id="{F0AAB0A2-ABC5-4D06-B0FB-ADB8F7CDEABB}"/>
              </a:ext>
            </a:extLst>
          </p:cNvPr>
          <p:cNvCxnSpPr/>
          <p:nvPr/>
        </p:nvCxnSpPr>
        <p:spPr>
          <a:xfrm>
            <a:off x="3898038" y="3659493"/>
            <a:ext cx="1004244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6" name="组合 785">
            <a:extLst>
              <a:ext uri="{FF2B5EF4-FFF2-40B4-BE49-F238E27FC236}">
                <a16:creationId xmlns:a16="http://schemas.microsoft.com/office/drawing/2014/main" id="{CEAB0D4C-7FB0-4AB9-A073-447703975E17}"/>
              </a:ext>
            </a:extLst>
          </p:cNvPr>
          <p:cNvGrpSpPr/>
          <p:nvPr/>
        </p:nvGrpSpPr>
        <p:grpSpPr>
          <a:xfrm>
            <a:off x="1958058" y="3424813"/>
            <a:ext cx="239223" cy="429550"/>
            <a:chOff x="1959788" y="3424457"/>
            <a:chExt cx="239223" cy="429550"/>
          </a:xfrm>
        </p:grpSpPr>
        <p:sp>
          <p:nvSpPr>
            <p:cNvPr id="787" name="矩形 786">
              <a:extLst>
                <a:ext uri="{FF2B5EF4-FFF2-40B4-BE49-F238E27FC236}">
                  <a16:creationId xmlns:a16="http://schemas.microsoft.com/office/drawing/2014/main" id="{BAC14092-3B5B-4136-AB8A-0820D4C13BB2}"/>
                </a:ext>
              </a:extLst>
            </p:cNvPr>
            <p:cNvSpPr/>
            <p:nvPr/>
          </p:nvSpPr>
          <p:spPr>
            <a:xfrm>
              <a:off x="1959788" y="3424457"/>
              <a:ext cx="239223" cy="429550"/>
            </a:xfrm>
            <a:prstGeom prst="rect">
              <a:avLst/>
            </a:prstGeom>
            <a:solidFill>
              <a:srgbClr val="59B2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788" name="等腰三角形 787">
              <a:extLst>
                <a:ext uri="{FF2B5EF4-FFF2-40B4-BE49-F238E27FC236}">
                  <a16:creationId xmlns:a16="http://schemas.microsoft.com/office/drawing/2014/main" id="{451F3A44-4DB1-4C51-9C99-680114381386}"/>
                </a:ext>
              </a:extLst>
            </p:cNvPr>
            <p:cNvSpPr/>
            <p:nvPr/>
          </p:nvSpPr>
          <p:spPr>
            <a:xfrm>
              <a:off x="1977124" y="3736555"/>
              <a:ext cx="205961" cy="115779"/>
            </a:xfrm>
            <a:prstGeom prst="triangle">
              <a:avLst/>
            </a:prstGeom>
            <a:solidFill>
              <a:srgbClr val="59B2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</p:grpSp>
      <p:cxnSp>
        <p:nvCxnSpPr>
          <p:cNvPr id="789" name="直接连接符 788">
            <a:extLst>
              <a:ext uri="{FF2B5EF4-FFF2-40B4-BE49-F238E27FC236}">
                <a16:creationId xmlns:a16="http://schemas.microsoft.com/office/drawing/2014/main" id="{E12B6B51-A7BF-4FC4-8687-358CC8DB8F4D}"/>
              </a:ext>
            </a:extLst>
          </p:cNvPr>
          <p:cNvCxnSpPr/>
          <p:nvPr/>
        </p:nvCxnSpPr>
        <p:spPr>
          <a:xfrm>
            <a:off x="3380722" y="3658087"/>
            <a:ext cx="517316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直接连接符 789">
            <a:extLst>
              <a:ext uri="{FF2B5EF4-FFF2-40B4-BE49-F238E27FC236}">
                <a16:creationId xmlns:a16="http://schemas.microsoft.com/office/drawing/2014/main" id="{FD5EEABE-A562-4E64-9E55-2CECE8BAF643}"/>
              </a:ext>
            </a:extLst>
          </p:cNvPr>
          <p:cNvCxnSpPr/>
          <p:nvPr/>
        </p:nvCxnSpPr>
        <p:spPr>
          <a:xfrm>
            <a:off x="3900726" y="3970655"/>
            <a:ext cx="1004244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直接连接符 790">
            <a:extLst>
              <a:ext uri="{FF2B5EF4-FFF2-40B4-BE49-F238E27FC236}">
                <a16:creationId xmlns:a16="http://schemas.microsoft.com/office/drawing/2014/main" id="{3AB3B711-8DAA-4B7A-B2C3-2F721E6CF7BA}"/>
              </a:ext>
            </a:extLst>
          </p:cNvPr>
          <p:cNvCxnSpPr>
            <a:cxnSpLocks/>
          </p:cNvCxnSpPr>
          <p:nvPr/>
        </p:nvCxnSpPr>
        <p:spPr>
          <a:xfrm>
            <a:off x="3907639" y="3663555"/>
            <a:ext cx="0" cy="1586957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12" name="直接连接符 811">
            <a:extLst>
              <a:ext uri="{FF2B5EF4-FFF2-40B4-BE49-F238E27FC236}">
                <a16:creationId xmlns:a16="http://schemas.microsoft.com/office/drawing/2014/main" id="{07AAB604-DC26-4B2F-9E8D-9FBAB2094ED1}"/>
              </a:ext>
            </a:extLst>
          </p:cNvPr>
          <p:cNvCxnSpPr>
            <a:cxnSpLocks/>
          </p:cNvCxnSpPr>
          <p:nvPr/>
        </p:nvCxnSpPr>
        <p:spPr>
          <a:xfrm>
            <a:off x="2315599" y="5047752"/>
            <a:ext cx="346906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6" name="组合 815">
            <a:extLst>
              <a:ext uri="{FF2B5EF4-FFF2-40B4-BE49-F238E27FC236}">
                <a16:creationId xmlns:a16="http://schemas.microsoft.com/office/drawing/2014/main" id="{46BFE7B7-E00F-4381-8074-11A6AEE15E0B}"/>
              </a:ext>
            </a:extLst>
          </p:cNvPr>
          <p:cNvGrpSpPr/>
          <p:nvPr/>
        </p:nvGrpSpPr>
        <p:grpSpPr>
          <a:xfrm>
            <a:off x="2519347" y="3334018"/>
            <a:ext cx="895566" cy="1370404"/>
            <a:chOff x="2153669" y="3581315"/>
            <a:chExt cx="981236" cy="1387999"/>
          </a:xfrm>
        </p:grpSpPr>
        <p:sp>
          <p:nvSpPr>
            <p:cNvPr id="817" name="矩形 816">
              <a:extLst>
                <a:ext uri="{FF2B5EF4-FFF2-40B4-BE49-F238E27FC236}">
                  <a16:creationId xmlns:a16="http://schemas.microsoft.com/office/drawing/2014/main" id="{78067B01-9386-4D6C-9ED4-C7D09565C4A6}"/>
                </a:ext>
              </a:extLst>
            </p:cNvPr>
            <p:cNvSpPr/>
            <p:nvPr/>
          </p:nvSpPr>
          <p:spPr>
            <a:xfrm>
              <a:off x="2162582" y="3581315"/>
              <a:ext cx="920297" cy="138799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818" name="矩形 817">
              <a:extLst>
                <a:ext uri="{FF2B5EF4-FFF2-40B4-BE49-F238E27FC236}">
                  <a16:creationId xmlns:a16="http://schemas.microsoft.com/office/drawing/2014/main" id="{3AE0719C-1394-4FEC-8F99-9E02D74DFDF1}"/>
                </a:ext>
              </a:extLst>
            </p:cNvPr>
            <p:cNvSpPr/>
            <p:nvPr/>
          </p:nvSpPr>
          <p:spPr>
            <a:xfrm>
              <a:off x="2672635" y="3769167"/>
              <a:ext cx="462270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lang="zh-CN" altLang="en-US" sz="1327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9" name="矩形 818">
              <a:extLst>
                <a:ext uri="{FF2B5EF4-FFF2-40B4-BE49-F238E27FC236}">
                  <a16:creationId xmlns:a16="http://schemas.microsoft.com/office/drawing/2014/main" id="{2B4C820B-B707-44AC-A40A-CEED18C8E303}"/>
                </a:ext>
              </a:extLst>
            </p:cNvPr>
            <p:cNvSpPr/>
            <p:nvPr/>
          </p:nvSpPr>
          <p:spPr>
            <a:xfrm>
              <a:off x="2153669" y="3768090"/>
              <a:ext cx="337571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1327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0" name="矩形 819">
              <a:extLst>
                <a:ext uri="{FF2B5EF4-FFF2-40B4-BE49-F238E27FC236}">
                  <a16:creationId xmlns:a16="http://schemas.microsoft.com/office/drawing/2014/main" id="{01970EFD-C483-4BD4-A27F-C394AE2B157B}"/>
                </a:ext>
              </a:extLst>
            </p:cNvPr>
            <p:cNvSpPr/>
            <p:nvPr/>
          </p:nvSpPr>
          <p:spPr>
            <a:xfrm>
              <a:off x="2247903" y="4158047"/>
              <a:ext cx="760851" cy="5072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77"/>
              <a:r>
                <a:rPr lang="zh-CN" altLang="en-US" sz="1327" b="1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指令</a:t>
              </a:r>
              <a:endParaRPr lang="en-US" altLang="zh-CN" sz="1327" b="1" kern="0" dirty="0">
                <a:solidFill>
                  <a:schemeClr val="bg1"/>
                </a:solidFill>
                <a:latin typeface="微软雅黑"/>
                <a:ea typeface="微软雅黑"/>
              </a:endParaRPr>
            </a:p>
            <a:p>
              <a:pPr algn="ctr" defTabSz="914277"/>
              <a:r>
                <a:rPr lang="zh-CN" altLang="en-US" sz="1327" b="1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存储器</a:t>
              </a:r>
            </a:p>
          </p:txBody>
        </p:sp>
      </p:grpSp>
      <p:cxnSp>
        <p:nvCxnSpPr>
          <p:cNvPr id="822" name="直接连接符 821">
            <a:extLst>
              <a:ext uri="{FF2B5EF4-FFF2-40B4-BE49-F238E27FC236}">
                <a16:creationId xmlns:a16="http://schemas.microsoft.com/office/drawing/2014/main" id="{D98CDCA3-28B1-4F4A-9FC6-1B218C80563E}"/>
              </a:ext>
            </a:extLst>
          </p:cNvPr>
          <p:cNvCxnSpPr>
            <a:cxnSpLocks/>
            <a:endCxn id="469" idx="1"/>
          </p:cNvCxnSpPr>
          <p:nvPr/>
        </p:nvCxnSpPr>
        <p:spPr>
          <a:xfrm flipV="1">
            <a:off x="4843094" y="5241091"/>
            <a:ext cx="2233033" cy="5030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FE8C5E80-575F-4769-8869-D70197094B3B}"/>
              </a:ext>
            </a:extLst>
          </p:cNvPr>
          <p:cNvGrpSpPr/>
          <p:nvPr/>
        </p:nvGrpSpPr>
        <p:grpSpPr>
          <a:xfrm>
            <a:off x="3920271" y="5039985"/>
            <a:ext cx="889527" cy="430887"/>
            <a:chOff x="3920271" y="5039985"/>
            <a:chExt cx="889527" cy="430887"/>
          </a:xfrm>
        </p:grpSpPr>
        <p:cxnSp>
          <p:nvCxnSpPr>
            <p:cNvPr id="821" name="直接连接符 820">
              <a:extLst>
                <a:ext uri="{FF2B5EF4-FFF2-40B4-BE49-F238E27FC236}">
                  <a16:creationId xmlns:a16="http://schemas.microsoft.com/office/drawing/2014/main" id="{BD548E3D-2315-49DE-8CF8-579873F0E261}"/>
                </a:ext>
              </a:extLst>
            </p:cNvPr>
            <p:cNvCxnSpPr>
              <a:cxnSpLocks/>
              <a:endCxn id="774" idx="1"/>
            </p:cNvCxnSpPr>
            <p:nvPr/>
          </p:nvCxnSpPr>
          <p:spPr>
            <a:xfrm>
              <a:off x="3920271" y="5249953"/>
              <a:ext cx="446899" cy="560"/>
            </a:xfrm>
            <a:prstGeom prst="line">
              <a:avLst/>
            </a:prstGeom>
            <a:noFill/>
            <a:ln w="76200" cap="sq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73" name="组合 772">
              <a:extLst>
                <a:ext uri="{FF2B5EF4-FFF2-40B4-BE49-F238E27FC236}">
                  <a16:creationId xmlns:a16="http://schemas.microsoft.com/office/drawing/2014/main" id="{FD54E296-1B0D-4AA3-A152-A606DFDEA4EF}"/>
                </a:ext>
              </a:extLst>
            </p:cNvPr>
            <p:cNvGrpSpPr/>
            <p:nvPr/>
          </p:nvGrpSpPr>
          <p:grpSpPr>
            <a:xfrm>
              <a:off x="4344606" y="5039985"/>
              <a:ext cx="465192" cy="430887"/>
              <a:chOff x="5019359" y="4847093"/>
              <a:chExt cx="1181792" cy="288870"/>
            </a:xfrm>
          </p:grpSpPr>
          <p:sp>
            <p:nvSpPr>
              <p:cNvPr id="774" name="矩形: 圆角 773">
                <a:extLst>
                  <a:ext uri="{FF2B5EF4-FFF2-40B4-BE49-F238E27FC236}">
                    <a16:creationId xmlns:a16="http://schemas.microsoft.com/office/drawing/2014/main" id="{9D695C9E-3386-4A83-A75A-505D268588BF}"/>
                  </a:ext>
                </a:extLst>
              </p:cNvPr>
              <p:cNvSpPr/>
              <p:nvPr/>
            </p:nvSpPr>
            <p:spPr>
              <a:xfrm>
                <a:off x="5076681" y="4854002"/>
                <a:ext cx="1090903" cy="268460"/>
              </a:xfrm>
              <a:prstGeom prst="roundRect">
                <a:avLst/>
              </a:prstGeom>
              <a:solidFill>
                <a:schemeClr val="accent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5" name="矩形 774">
                <a:extLst>
                  <a:ext uri="{FF2B5EF4-FFF2-40B4-BE49-F238E27FC236}">
                    <a16:creationId xmlns:a16="http://schemas.microsoft.com/office/drawing/2014/main" id="{47FB04FF-3E74-4FB4-8F15-1F216A6B006D}"/>
                  </a:ext>
                </a:extLst>
              </p:cNvPr>
              <p:cNvSpPr/>
              <p:nvPr/>
            </p:nvSpPr>
            <p:spPr>
              <a:xfrm>
                <a:off x="5019359" y="4847093"/>
                <a:ext cx="1181792" cy="2888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100" b="1" dirty="0" err="1">
                    <a:latin typeface="Segoe UI Emoji" panose="020B0502040204020203" pitchFamily="34" charset="0"/>
                    <a:ea typeface="Segoe UI Emoji" panose="020B0502040204020203" pitchFamily="34" charset="0"/>
                    <a:cs typeface="Times New Roman" panose="02020603050405020304" pitchFamily="18" charset="0"/>
                  </a:rPr>
                  <a:t>Imm</a:t>
                </a:r>
                <a:endParaRPr lang="en-US" altLang="zh-CN" sz="1100" b="1" dirty="0">
                  <a:latin typeface="Segoe UI Emoji" panose="020B0502040204020203" pitchFamily="34" charset="0"/>
                  <a:ea typeface="Segoe UI Emoji" panose="020B0502040204020203" pitchFamily="34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zh-CN" sz="1100" b="1" dirty="0">
                    <a:latin typeface="Segoe UI Emoji" panose="020B0502040204020203" pitchFamily="34" charset="0"/>
                    <a:ea typeface="Segoe UI Emoji" panose="020B0502040204020203" pitchFamily="34" charset="0"/>
                    <a:cs typeface="Times New Roman" panose="02020603050405020304" pitchFamily="18" charset="0"/>
                  </a:rPr>
                  <a:t>Gen</a:t>
                </a:r>
                <a:endParaRPr lang="zh-CN" altLang="en-US" sz="1327" b="1" dirty="0">
                  <a:latin typeface="Segoe UI Emoji" panose="020B0502040204020203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618C635-550B-4394-B16E-1885C8145B4A}"/>
              </a:ext>
            </a:extLst>
          </p:cNvPr>
          <p:cNvGrpSpPr/>
          <p:nvPr/>
        </p:nvGrpSpPr>
        <p:grpSpPr>
          <a:xfrm>
            <a:off x="4873211" y="2381393"/>
            <a:ext cx="2337807" cy="1568438"/>
            <a:chOff x="4873211" y="2381393"/>
            <a:chExt cx="2337807" cy="1568438"/>
          </a:xfrm>
        </p:grpSpPr>
        <p:cxnSp>
          <p:nvCxnSpPr>
            <p:cNvPr id="823" name="直接连接符 822">
              <a:extLst>
                <a:ext uri="{FF2B5EF4-FFF2-40B4-BE49-F238E27FC236}">
                  <a16:creationId xmlns:a16="http://schemas.microsoft.com/office/drawing/2014/main" id="{7A96C10E-F4DC-453C-B71B-92B197E67E30}"/>
                </a:ext>
              </a:extLst>
            </p:cNvPr>
            <p:cNvCxnSpPr/>
            <p:nvPr/>
          </p:nvCxnSpPr>
          <p:spPr>
            <a:xfrm>
              <a:off x="7211018" y="2632207"/>
              <a:ext cx="0" cy="1317624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24" name="直接连接符 823">
              <a:extLst>
                <a:ext uri="{FF2B5EF4-FFF2-40B4-BE49-F238E27FC236}">
                  <a16:creationId xmlns:a16="http://schemas.microsoft.com/office/drawing/2014/main" id="{5A259F45-CAD0-4DDE-8E94-62A0ABF51454}"/>
                </a:ext>
              </a:extLst>
            </p:cNvPr>
            <p:cNvCxnSpPr/>
            <p:nvPr/>
          </p:nvCxnSpPr>
          <p:spPr>
            <a:xfrm>
              <a:off x="4905791" y="2632207"/>
              <a:ext cx="2305227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25" name="矩形 824">
              <a:extLst>
                <a:ext uri="{FF2B5EF4-FFF2-40B4-BE49-F238E27FC236}">
                  <a16:creationId xmlns:a16="http://schemas.microsoft.com/office/drawing/2014/main" id="{B488C241-6056-4E7E-90A7-9030319AE152}"/>
                </a:ext>
              </a:extLst>
            </p:cNvPr>
            <p:cNvSpPr/>
            <p:nvPr/>
          </p:nvSpPr>
          <p:spPr>
            <a:xfrm>
              <a:off x="4873211" y="2381393"/>
              <a:ext cx="665567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 err="1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AluSrc</a:t>
              </a:r>
              <a:endParaRPr lang="zh-CN" altLang="en-US" sz="1327" baseline="-25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85F153B3-4B35-4C8D-8ABF-9EFF36136FD1}"/>
              </a:ext>
            </a:extLst>
          </p:cNvPr>
          <p:cNvGrpSpPr/>
          <p:nvPr/>
        </p:nvGrpSpPr>
        <p:grpSpPr>
          <a:xfrm flipH="1">
            <a:off x="1698938" y="4926450"/>
            <a:ext cx="407876" cy="694073"/>
            <a:chOff x="9836986" y="5214013"/>
            <a:chExt cx="493968" cy="840575"/>
          </a:xfrm>
        </p:grpSpPr>
        <p:sp>
          <p:nvSpPr>
            <p:cNvPr id="168" name="任意多边形 178">
              <a:extLst>
                <a:ext uri="{FF2B5EF4-FFF2-40B4-BE49-F238E27FC236}">
                  <a16:creationId xmlns:a16="http://schemas.microsoft.com/office/drawing/2014/main" id="{73DDF4C6-E6EB-4EA3-B1A8-DBF4D1B45900}"/>
                </a:ext>
              </a:extLst>
            </p:cNvPr>
            <p:cNvSpPr/>
            <p:nvPr/>
          </p:nvSpPr>
          <p:spPr>
            <a:xfrm rot="5400000">
              <a:off x="9634310" y="5416689"/>
              <a:ext cx="840575" cy="435224"/>
            </a:xfrm>
            <a:custGeom>
              <a:avLst/>
              <a:gdLst>
                <a:gd name="connsiteX0" fmla="*/ 0 w 854252"/>
                <a:gd name="connsiteY0" fmla="*/ 437542 h 437542"/>
                <a:gd name="connsiteX1" fmla="*/ 206826 w 854252"/>
                <a:gd name="connsiteY1" fmla="*/ 0 h 437542"/>
                <a:gd name="connsiteX2" fmla="*/ 647426 w 854252"/>
                <a:gd name="connsiteY2" fmla="*/ 0 h 437542"/>
                <a:gd name="connsiteX3" fmla="*/ 854252 w 854252"/>
                <a:gd name="connsiteY3" fmla="*/ 437542 h 437542"/>
                <a:gd name="connsiteX4" fmla="*/ 478973 w 854252"/>
                <a:gd name="connsiteY4" fmla="*/ 437542 h 437542"/>
                <a:gd name="connsiteX5" fmla="*/ 422076 w 854252"/>
                <a:gd name="connsiteY5" fmla="*/ 321778 h 437542"/>
                <a:gd name="connsiteX6" fmla="*/ 365179 w 854252"/>
                <a:gd name="connsiteY6" fmla="*/ 437542 h 437542"/>
                <a:gd name="connsiteX7" fmla="*/ 0 w 854252"/>
                <a:gd name="connsiteY7" fmla="*/ 437542 h 43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4252" h="437542">
                  <a:moveTo>
                    <a:pt x="0" y="437542"/>
                  </a:moveTo>
                  <a:lnTo>
                    <a:pt x="206826" y="0"/>
                  </a:lnTo>
                  <a:lnTo>
                    <a:pt x="647426" y="0"/>
                  </a:lnTo>
                  <a:lnTo>
                    <a:pt x="854252" y="437542"/>
                  </a:lnTo>
                  <a:lnTo>
                    <a:pt x="478973" y="437542"/>
                  </a:lnTo>
                  <a:lnTo>
                    <a:pt x="422076" y="321778"/>
                  </a:lnTo>
                  <a:lnTo>
                    <a:pt x="365179" y="437542"/>
                  </a:lnTo>
                  <a:lnTo>
                    <a:pt x="0" y="437542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7A545D7B-A81C-4A0D-BB0A-50E357224D29}"/>
                </a:ext>
              </a:extLst>
            </p:cNvPr>
            <p:cNvSpPr/>
            <p:nvPr/>
          </p:nvSpPr>
          <p:spPr>
            <a:xfrm rot="5400000">
              <a:off x="9924822" y="5423647"/>
              <a:ext cx="402250" cy="4100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dirty="0"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+</a:t>
              </a:r>
              <a:endParaRPr lang="zh-CN" altLang="en-US" sz="1600" dirty="0">
                <a:latin typeface="Segoe UI Black" panose="020B0A02040204020203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58" name="组合 457">
            <a:extLst>
              <a:ext uri="{FF2B5EF4-FFF2-40B4-BE49-F238E27FC236}">
                <a16:creationId xmlns:a16="http://schemas.microsoft.com/office/drawing/2014/main" id="{E1C94FC5-DFA7-4A27-B90D-4E449D5B69DE}"/>
              </a:ext>
            </a:extLst>
          </p:cNvPr>
          <p:cNvGrpSpPr/>
          <p:nvPr/>
        </p:nvGrpSpPr>
        <p:grpSpPr>
          <a:xfrm>
            <a:off x="7716659" y="3482039"/>
            <a:ext cx="435224" cy="840575"/>
            <a:chOff x="7041675" y="2710616"/>
            <a:chExt cx="382605" cy="854252"/>
          </a:xfrm>
        </p:grpSpPr>
        <p:sp>
          <p:nvSpPr>
            <p:cNvPr id="464" name="任意多边形 178">
              <a:extLst>
                <a:ext uri="{FF2B5EF4-FFF2-40B4-BE49-F238E27FC236}">
                  <a16:creationId xmlns:a16="http://schemas.microsoft.com/office/drawing/2014/main" id="{2510E301-ECCE-4D56-A8CD-386E841FA7C3}"/>
                </a:ext>
              </a:extLst>
            </p:cNvPr>
            <p:cNvSpPr/>
            <p:nvPr/>
          </p:nvSpPr>
          <p:spPr>
            <a:xfrm rot="5400000">
              <a:off x="6805852" y="2946439"/>
              <a:ext cx="854252" cy="382605"/>
            </a:xfrm>
            <a:custGeom>
              <a:avLst/>
              <a:gdLst>
                <a:gd name="connsiteX0" fmla="*/ 0 w 854252"/>
                <a:gd name="connsiteY0" fmla="*/ 437542 h 437542"/>
                <a:gd name="connsiteX1" fmla="*/ 206826 w 854252"/>
                <a:gd name="connsiteY1" fmla="*/ 0 h 437542"/>
                <a:gd name="connsiteX2" fmla="*/ 647426 w 854252"/>
                <a:gd name="connsiteY2" fmla="*/ 0 h 437542"/>
                <a:gd name="connsiteX3" fmla="*/ 854252 w 854252"/>
                <a:gd name="connsiteY3" fmla="*/ 437542 h 437542"/>
                <a:gd name="connsiteX4" fmla="*/ 478973 w 854252"/>
                <a:gd name="connsiteY4" fmla="*/ 437542 h 437542"/>
                <a:gd name="connsiteX5" fmla="*/ 422076 w 854252"/>
                <a:gd name="connsiteY5" fmla="*/ 321778 h 437542"/>
                <a:gd name="connsiteX6" fmla="*/ 365179 w 854252"/>
                <a:gd name="connsiteY6" fmla="*/ 437542 h 437542"/>
                <a:gd name="connsiteX7" fmla="*/ 0 w 854252"/>
                <a:gd name="connsiteY7" fmla="*/ 437542 h 43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4252" h="437542">
                  <a:moveTo>
                    <a:pt x="0" y="437542"/>
                  </a:moveTo>
                  <a:lnTo>
                    <a:pt x="206826" y="0"/>
                  </a:lnTo>
                  <a:lnTo>
                    <a:pt x="647426" y="0"/>
                  </a:lnTo>
                  <a:lnTo>
                    <a:pt x="854252" y="437542"/>
                  </a:lnTo>
                  <a:lnTo>
                    <a:pt x="478973" y="437542"/>
                  </a:lnTo>
                  <a:lnTo>
                    <a:pt x="422076" y="321778"/>
                  </a:lnTo>
                  <a:lnTo>
                    <a:pt x="365179" y="437542"/>
                  </a:lnTo>
                  <a:lnTo>
                    <a:pt x="0" y="437542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65" name="矩形 464">
              <a:extLst>
                <a:ext uri="{FF2B5EF4-FFF2-40B4-BE49-F238E27FC236}">
                  <a16:creationId xmlns:a16="http://schemas.microsoft.com/office/drawing/2014/main" id="{3C63C4F1-C1D6-446F-9C59-80C28EEB8B10}"/>
                </a:ext>
              </a:extLst>
            </p:cNvPr>
            <p:cNvSpPr/>
            <p:nvPr/>
          </p:nvSpPr>
          <p:spPr>
            <a:xfrm rot="5400000">
              <a:off x="6988336" y="2996719"/>
              <a:ext cx="559103" cy="2705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dirty="0"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ALU</a:t>
              </a:r>
              <a:endParaRPr lang="zh-CN" altLang="en-US" sz="1400" dirty="0">
                <a:latin typeface="Segoe UI Black" panose="020B0A02040204020203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76" name="组合 775">
            <a:extLst>
              <a:ext uri="{FF2B5EF4-FFF2-40B4-BE49-F238E27FC236}">
                <a16:creationId xmlns:a16="http://schemas.microsoft.com/office/drawing/2014/main" id="{AE968BCB-7D96-47DE-B62D-A76D053053E0}"/>
              </a:ext>
            </a:extLst>
          </p:cNvPr>
          <p:cNvGrpSpPr/>
          <p:nvPr/>
        </p:nvGrpSpPr>
        <p:grpSpPr>
          <a:xfrm>
            <a:off x="7714929" y="3482395"/>
            <a:ext cx="435224" cy="840575"/>
            <a:chOff x="7041675" y="2710616"/>
            <a:chExt cx="382605" cy="854252"/>
          </a:xfrm>
        </p:grpSpPr>
        <p:sp>
          <p:nvSpPr>
            <p:cNvPr id="777" name="任意多边形 178">
              <a:extLst>
                <a:ext uri="{FF2B5EF4-FFF2-40B4-BE49-F238E27FC236}">
                  <a16:creationId xmlns:a16="http://schemas.microsoft.com/office/drawing/2014/main" id="{1EAA20F8-73A3-4806-9671-173559BAA758}"/>
                </a:ext>
              </a:extLst>
            </p:cNvPr>
            <p:cNvSpPr/>
            <p:nvPr/>
          </p:nvSpPr>
          <p:spPr>
            <a:xfrm rot="5400000">
              <a:off x="6805852" y="2946439"/>
              <a:ext cx="854252" cy="382605"/>
            </a:xfrm>
            <a:custGeom>
              <a:avLst/>
              <a:gdLst>
                <a:gd name="connsiteX0" fmla="*/ 0 w 854252"/>
                <a:gd name="connsiteY0" fmla="*/ 437542 h 437542"/>
                <a:gd name="connsiteX1" fmla="*/ 206826 w 854252"/>
                <a:gd name="connsiteY1" fmla="*/ 0 h 437542"/>
                <a:gd name="connsiteX2" fmla="*/ 647426 w 854252"/>
                <a:gd name="connsiteY2" fmla="*/ 0 h 437542"/>
                <a:gd name="connsiteX3" fmla="*/ 854252 w 854252"/>
                <a:gd name="connsiteY3" fmla="*/ 437542 h 437542"/>
                <a:gd name="connsiteX4" fmla="*/ 478973 w 854252"/>
                <a:gd name="connsiteY4" fmla="*/ 437542 h 437542"/>
                <a:gd name="connsiteX5" fmla="*/ 422076 w 854252"/>
                <a:gd name="connsiteY5" fmla="*/ 321778 h 437542"/>
                <a:gd name="connsiteX6" fmla="*/ 365179 w 854252"/>
                <a:gd name="connsiteY6" fmla="*/ 437542 h 437542"/>
                <a:gd name="connsiteX7" fmla="*/ 0 w 854252"/>
                <a:gd name="connsiteY7" fmla="*/ 437542 h 43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4252" h="437542">
                  <a:moveTo>
                    <a:pt x="0" y="437542"/>
                  </a:moveTo>
                  <a:lnTo>
                    <a:pt x="206826" y="0"/>
                  </a:lnTo>
                  <a:lnTo>
                    <a:pt x="647426" y="0"/>
                  </a:lnTo>
                  <a:lnTo>
                    <a:pt x="854252" y="437542"/>
                  </a:lnTo>
                  <a:lnTo>
                    <a:pt x="478973" y="437542"/>
                  </a:lnTo>
                  <a:lnTo>
                    <a:pt x="422076" y="321778"/>
                  </a:lnTo>
                  <a:lnTo>
                    <a:pt x="365179" y="437542"/>
                  </a:lnTo>
                  <a:lnTo>
                    <a:pt x="0" y="437542"/>
                  </a:lnTo>
                  <a:close/>
                </a:path>
              </a:pathLst>
            </a:custGeom>
            <a:solidFill>
              <a:schemeClr val="accent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78" name="矩形 777">
              <a:extLst>
                <a:ext uri="{FF2B5EF4-FFF2-40B4-BE49-F238E27FC236}">
                  <a16:creationId xmlns:a16="http://schemas.microsoft.com/office/drawing/2014/main" id="{C41207DA-886E-4E14-A73C-9924036353EC}"/>
                </a:ext>
              </a:extLst>
            </p:cNvPr>
            <p:cNvSpPr/>
            <p:nvPr/>
          </p:nvSpPr>
          <p:spPr>
            <a:xfrm rot="5400000">
              <a:off x="6988336" y="2996719"/>
              <a:ext cx="559103" cy="2705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dirty="0"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ALU</a:t>
              </a:r>
              <a:endParaRPr lang="zh-CN" altLang="en-US" sz="1400" dirty="0">
                <a:latin typeface="Segoe UI Black" panose="020B0A02040204020203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85" name="流程图: 手动操作 384">
            <a:extLst>
              <a:ext uri="{FF2B5EF4-FFF2-40B4-BE49-F238E27FC236}">
                <a16:creationId xmlns:a16="http://schemas.microsoft.com/office/drawing/2014/main" id="{202D661F-9431-45EC-81D3-135D09260C43}"/>
              </a:ext>
            </a:extLst>
          </p:cNvPr>
          <p:cNvSpPr/>
          <p:nvPr/>
        </p:nvSpPr>
        <p:spPr>
          <a:xfrm rot="16200000">
            <a:off x="1338154" y="3530605"/>
            <a:ext cx="505805" cy="214765"/>
          </a:xfrm>
          <a:prstGeom prst="flowChartManualOperation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386" name="矩形 385">
            <a:extLst>
              <a:ext uri="{FF2B5EF4-FFF2-40B4-BE49-F238E27FC236}">
                <a16:creationId xmlns:a16="http://schemas.microsoft.com/office/drawing/2014/main" id="{51BB3289-364C-408B-A78C-E28CEBA5E693}"/>
              </a:ext>
            </a:extLst>
          </p:cNvPr>
          <p:cNvSpPr/>
          <p:nvPr/>
        </p:nvSpPr>
        <p:spPr>
          <a:xfrm>
            <a:off x="1425427" y="3379391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1" name="流程图: 手动操作 750">
            <a:extLst>
              <a:ext uri="{FF2B5EF4-FFF2-40B4-BE49-F238E27FC236}">
                <a16:creationId xmlns:a16="http://schemas.microsoft.com/office/drawing/2014/main" id="{F5BBE6C7-1332-4B50-BBD9-403670346C69}"/>
              </a:ext>
            </a:extLst>
          </p:cNvPr>
          <p:cNvSpPr/>
          <p:nvPr/>
        </p:nvSpPr>
        <p:spPr>
          <a:xfrm rot="16200000">
            <a:off x="1336424" y="3530961"/>
            <a:ext cx="505805" cy="214765"/>
          </a:xfrm>
          <a:prstGeom prst="flowChartManualOperation">
            <a:avLst/>
          </a:prstGeom>
          <a:solidFill>
            <a:srgbClr val="FFFF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752" name="矩形 751">
            <a:extLst>
              <a:ext uri="{FF2B5EF4-FFF2-40B4-BE49-F238E27FC236}">
                <a16:creationId xmlns:a16="http://schemas.microsoft.com/office/drawing/2014/main" id="{E0BE1051-063A-4AA4-B2AC-EF4D4C33FF1A}"/>
              </a:ext>
            </a:extLst>
          </p:cNvPr>
          <p:cNvSpPr/>
          <p:nvPr/>
        </p:nvSpPr>
        <p:spPr>
          <a:xfrm>
            <a:off x="1423697" y="3379747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30" name="组合 829">
            <a:extLst>
              <a:ext uri="{FF2B5EF4-FFF2-40B4-BE49-F238E27FC236}">
                <a16:creationId xmlns:a16="http://schemas.microsoft.com/office/drawing/2014/main" id="{74F688E5-3FC9-4C96-B344-9528EDB297CD}"/>
              </a:ext>
            </a:extLst>
          </p:cNvPr>
          <p:cNvGrpSpPr/>
          <p:nvPr/>
        </p:nvGrpSpPr>
        <p:grpSpPr>
          <a:xfrm>
            <a:off x="4203031" y="1608696"/>
            <a:ext cx="676538" cy="1383549"/>
            <a:chOff x="4191305" y="1888664"/>
            <a:chExt cx="713537" cy="1459212"/>
          </a:xfrm>
        </p:grpSpPr>
        <p:sp>
          <p:nvSpPr>
            <p:cNvPr id="831" name="矩形: 圆角 196">
              <a:extLst>
                <a:ext uri="{FF2B5EF4-FFF2-40B4-BE49-F238E27FC236}">
                  <a16:creationId xmlns:a16="http://schemas.microsoft.com/office/drawing/2014/main" id="{93EC9EF8-AC8B-49F0-B570-220FCEBBB64F}"/>
                </a:ext>
              </a:extLst>
            </p:cNvPr>
            <p:cNvSpPr/>
            <p:nvPr/>
          </p:nvSpPr>
          <p:spPr>
            <a:xfrm>
              <a:off x="4269139" y="1888664"/>
              <a:ext cx="635703" cy="1459212"/>
            </a:xfrm>
            <a:prstGeom prst="round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solidFill>
                  <a:schemeClr val="bg1"/>
                </a:solidFill>
              </a:endParaRPr>
            </a:p>
          </p:txBody>
        </p:sp>
        <p:sp>
          <p:nvSpPr>
            <p:cNvPr id="832" name="矩形 831">
              <a:extLst>
                <a:ext uri="{FF2B5EF4-FFF2-40B4-BE49-F238E27FC236}">
                  <a16:creationId xmlns:a16="http://schemas.microsoft.com/office/drawing/2014/main" id="{8B0EC35C-2F73-4DE9-9AB6-8B16806075A5}"/>
                </a:ext>
              </a:extLst>
            </p:cNvPr>
            <p:cNvSpPr/>
            <p:nvPr/>
          </p:nvSpPr>
          <p:spPr>
            <a:xfrm>
              <a:off x="4391201" y="2039205"/>
              <a:ext cx="399337" cy="836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51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控</a:t>
              </a:r>
              <a:endParaRPr lang="en-US" altLang="zh-CN" sz="151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r>
                <a:rPr lang="zh-CN" altLang="en-US" sz="151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制</a:t>
              </a:r>
              <a:endParaRPr lang="en-US" altLang="zh-CN" sz="151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r>
                <a:rPr lang="zh-CN" altLang="en-US" sz="151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器</a:t>
              </a:r>
            </a:p>
          </p:txBody>
        </p:sp>
        <p:sp>
          <p:nvSpPr>
            <p:cNvPr id="833" name="矩形 832">
              <a:extLst>
                <a:ext uri="{FF2B5EF4-FFF2-40B4-BE49-F238E27FC236}">
                  <a16:creationId xmlns:a16="http://schemas.microsoft.com/office/drawing/2014/main" id="{2EC611A5-2732-460D-A627-B5A4EC3759A4}"/>
                </a:ext>
              </a:extLst>
            </p:cNvPr>
            <p:cNvSpPr/>
            <p:nvPr/>
          </p:nvSpPr>
          <p:spPr>
            <a:xfrm>
              <a:off x="4199989" y="2836673"/>
              <a:ext cx="570094" cy="2596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Funct3</a:t>
              </a:r>
              <a:endParaRPr lang="zh-CN" altLang="en-US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4" name="矩形 833">
              <a:extLst>
                <a:ext uri="{FF2B5EF4-FFF2-40B4-BE49-F238E27FC236}">
                  <a16:creationId xmlns:a16="http://schemas.microsoft.com/office/drawing/2014/main" id="{E16C5D58-88F8-4424-A39B-D49F0546D5F5}"/>
                </a:ext>
              </a:extLst>
            </p:cNvPr>
            <p:cNvSpPr/>
            <p:nvPr/>
          </p:nvSpPr>
          <p:spPr>
            <a:xfrm>
              <a:off x="4191305" y="2594229"/>
              <a:ext cx="360450" cy="2596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</a:t>
              </a:r>
              <a:endParaRPr lang="zh-CN" altLang="en-US" sz="1327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71" name="直接连接符 270">
            <a:extLst>
              <a:ext uri="{FF2B5EF4-FFF2-40B4-BE49-F238E27FC236}">
                <a16:creationId xmlns:a16="http://schemas.microsoft.com/office/drawing/2014/main" id="{6A154F8C-FA36-4467-8279-ADDEEAB572EE}"/>
              </a:ext>
            </a:extLst>
          </p:cNvPr>
          <p:cNvCxnSpPr>
            <a:cxnSpLocks/>
          </p:cNvCxnSpPr>
          <p:nvPr/>
        </p:nvCxnSpPr>
        <p:spPr>
          <a:xfrm>
            <a:off x="6250594" y="4033071"/>
            <a:ext cx="924532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7" name="流程图: 手动操作 386">
            <a:extLst>
              <a:ext uri="{FF2B5EF4-FFF2-40B4-BE49-F238E27FC236}">
                <a16:creationId xmlns:a16="http://schemas.microsoft.com/office/drawing/2014/main" id="{393973E5-A5F5-45C6-9EC1-5599514F927C}"/>
              </a:ext>
            </a:extLst>
          </p:cNvPr>
          <p:cNvSpPr/>
          <p:nvPr/>
        </p:nvSpPr>
        <p:spPr>
          <a:xfrm rot="16200000">
            <a:off x="6946384" y="4059841"/>
            <a:ext cx="505805" cy="214765"/>
          </a:xfrm>
          <a:prstGeom prst="flowChartManualOperation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388" name="矩形 387">
            <a:extLst>
              <a:ext uri="{FF2B5EF4-FFF2-40B4-BE49-F238E27FC236}">
                <a16:creationId xmlns:a16="http://schemas.microsoft.com/office/drawing/2014/main" id="{8E0B8B9A-CCB9-4C7B-8540-B8EAE8BA97C4}"/>
              </a:ext>
            </a:extLst>
          </p:cNvPr>
          <p:cNvSpPr/>
          <p:nvPr/>
        </p:nvSpPr>
        <p:spPr>
          <a:xfrm>
            <a:off x="7035893" y="3917424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53" name="组合 752">
            <a:extLst>
              <a:ext uri="{FF2B5EF4-FFF2-40B4-BE49-F238E27FC236}">
                <a16:creationId xmlns:a16="http://schemas.microsoft.com/office/drawing/2014/main" id="{6746230E-E68C-4252-888B-AC17DAA1E0E4}"/>
              </a:ext>
            </a:extLst>
          </p:cNvPr>
          <p:cNvGrpSpPr/>
          <p:nvPr/>
        </p:nvGrpSpPr>
        <p:grpSpPr>
          <a:xfrm>
            <a:off x="7034163" y="3914677"/>
            <a:ext cx="270776" cy="505805"/>
            <a:chOff x="7035893" y="3914321"/>
            <a:chExt cx="270776" cy="505805"/>
          </a:xfrm>
        </p:grpSpPr>
        <p:sp>
          <p:nvSpPr>
            <p:cNvPr id="754" name="流程图: 手动操作 753">
              <a:extLst>
                <a:ext uri="{FF2B5EF4-FFF2-40B4-BE49-F238E27FC236}">
                  <a16:creationId xmlns:a16="http://schemas.microsoft.com/office/drawing/2014/main" id="{3D5324A0-D7B0-45A0-8A00-876DD333CBD7}"/>
                </a:ext>
              </a:extLst>
            </p:cNvPr>
            <p:cNvSpPr/>
            <p:nvPr/>
          </p:nvSpPr>
          <p:spPr>
            <a:xfrm rot="16200000">
              <a:off x="6946384" y="4059841"/>
              <a:ext cx="505805" cy="214765"/>
            </a:xfrm>
            <a:prstGeom prst="flowChartManualOperation">
              <a:avLst/>
            </a:prstGeom>
            <a:solidFill>
              <a:srgbClr val="FFFF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755" name="矩形 754">
              <a:extLst>
                <a:ext uri="{FF2B5EF4-FFF2-40B4-BE49-F238E27FC236}">
                  <a16:creationId xmlns:a16="http://schemas.microsoft.com/office/drawing/2014/main" id="{DF247E0A-25CF-4C58-946E-6C83A4B37123}"/>
                </a:ext>
              </a:extLst>
            </p:cNvPr>
            <p:cNvSpPr/>
            <p:nvPr/>
          </p:nvSpPr>
          <p:spPr>
            <a:xfrm>
              <a:off x="7035893" y="3917424"/>
              <a:ext cx="269626" cy="500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92" name="组合 791">
            <a:extLst>
              <a:ext uri="{FF2B5EF4-FFF2-40B4-BE49-F238E27FC236}">
                <a16:creationId xmlns:a16="http://schemas.microsoft.com/office/drawing/2014/main" id="{717EC0E4-8969-435A-A82F-3309BB22710A}"/>
              </a:ext>
            </a:extLst>
          </p:cNvPr>
          <p:cNvGrpSpPr/>
          <p:nvPr/>
        </p:nvGrpSpPr>
        <p:grpSpPr>
          <a:xfrm>
            <a:off x="4884381" y="3258379"/>
            <a:ext cx="1434620" cy="1667444"/>
            <a:chOff x="4886111" y="3258023"/>
            <a:chExt cx="1434620" cy="1667444"/>
          </a:xfrm>
        </p:grpSpPr>
        <p:sp>
          <p:nvSpPr>
            <p:cNvPr id="793" name="矩形 792">
              <a:extLst>
                <a:ext uri="{FF2B5EF4-FFF2-40B4-BE49-F238E27FC236}">
                  <a16:creationId xmlns:a16="http://schemas.microsoft.com/office/drawing/2014/main" id="{B2D2914C-CA3D-4E8F-BE04-40E3C1B9C5A8}"/>
                </a:ext>
              </a:extLst>
            </p:cNvPr>
            <p:cNvSpPr/>
            <p:nvPr/>
          </p:nvSpPr>
          <p:spPr>
            <a:xfrm>
              <a:off x="5249107" y="4240539"/>
              <a:ext cx="864340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77">
                <a:defRPr/>
              </a:pPr>
              <a:r>
                <a:rPr lang="zh-CN" altLang="en-US" sz="1327" b="1" kern="0" dirty="0">
                  <a:solidFill>
                    <a:srgbClr val="000000"/>
                  </a:solidFill>
                  <a:latin typeface="微软雅黑"/>
                  <a:ea typeface="微软雅黑"/>
                </a:rPr>
                <a:t>寄存器堆</a:t>
              </a:r>
            </a:p>
          </p:txBody>
        </p:sp>
        <p:grpSp>
          <p:nvGrpSpPr>
            <p:cNvPr id="794" name="组合 793">
              <a:extLst>
                <a:ext uri="{FF2B5EF4-FFF2-40B4-BE49-F238E27FC236}">
                  <a16:creationId xmlns:a16="http://schemas.microsoft.com/office/drawing/2014/main" id="{CC13E476-366A-476D-8AD0-A5AD05412A40}"/>
                </a:ext>
              </a:extLst>
            </p:cNvPr>
            <p:cNvGrpSpPr/>
            <p:nvPr/>
          </p:nvGrpSpPr>
          <p:grpSpPr>
            <a:xfrm>
              <a:off x="5449195" y="4709154"/>
              <a:ext cx="205962" cy="216313"/>
              <a:chOff x="1994241" y="4285666"/>
              <a:chExt cx="217225" cy="228142"/>
            </a:xfrm>
            <a:solidFill>
              <a:srgbClr val="FFCCFF"/>
            </a:solidFill>
          </p:grpSpPr>
          <p:cxnSp>
            <p:nvCxnSpPr>
              <p:cNvPr id="806" name="直接连接符 805">
                <a:extLst>
                  <a:ext uri="{FF2B5EF4-FFF2-40B4-BE49-F238E27FC236}">
                    <a16:creationId xmlns:a16="http://schemas.microsoft.com/office/drawing/2014/main" id="{D6296AEC-C8B0-4DA4-845C-9AE21F77DC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7" name="等腰三角形 806">
                <a:extLst>
                  <a:ext uri="{FF2B5EF4-FFF2-40B4-BE49-F238E27FC236}">
                    <a16:creationId xmlns:a16="http://schemas.microsoft.com/office/drawing/2014/main" id="{8360F719-E626-42C8-822F-EC07D78A0A45}"/>
                  </a:ext>
                </a:extLst>
              </p:cNvPr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/>
              </a:p>
            </p:txBody>
          </p:sp>
        </p:grpSp>
        <p:grpSp>
          <p:nvGrpSpPr>
            <p:cNvPr id="795" name="组合 794">
              <a:extLst>
                <a:ext uri="{FF2B5EF4-FFF2-40B4-BE49-F238E27FC236}">
                  <a16:creationId xmlns:a16="http://schemas.microsoft.com/office/drawing/2014/main" id="{FF6A6F16-2A2D-42A4-A74A-EDEC18001AC4}"/>
                </a:ext>
              </a:extLst>
            </p:cNvPr>
            <p:cNvGrpSpPr/>
            <p:nvPr/>
          </p:nvGrpSpPr>
          <p:grpSpPr>
            <a:xfrm>
              <a:off x="4886111" y="3258023"/>
              <a:ext cx="1434620" cy="1571165"/>
              <a:chOff x="4886111" y="3258023"/>
              <a:chExt cx="1434620" cy="1571165"/>
            </a:xfrm>
          </p:grpSpPr>
          <p:sp>
            <p:nvSpPr>
              <p:cNvPr id="796" name="矩形 795">
                <a:extLst>
                  <a:ext uri="{FF2B5EF4-FFF2-40B4-BE49-F238E27FC236}">
                    <a16:creationId xmlns:a16="http://schemas.microsoft.com/office/drawing/2014/main" id="{149025B3-5E7B-4899-BACD-CBDAE456D07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08398" y="3293188"/>
                <a:ext cx="1343926" cy="1536000"/>
              </a:xfrm>
              <a:prstGeom prst="rect">
                <a:avLst/>
              </a:prstGeom>
              <a:solidFill>
                <a:srgbClr val="FFCCFF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/>
              </a:p>
            </p:txBody>
          </p:sp>
          <p:sp>
            <p:nvSpPr>
              <p:cNvPr id="797" name="矩形 796">
                <a:extLst>
                  <a:ext uri="{FF2B5EF4-FFF2-40B4-BE49-F238E27FC236}">
                    <a16:creationId xmlns:a16="http://schemas.microsoft.com/office/drawing/2014/main" id="{803E9517-9E0C-45B3-A1D8-4634631D4601}"/>
                  </a:ext>
                </a:extLst>
              </p:cNvPr>
              <p:cNvSpPr/>
              <p:nvPr/>
            </p:nvSpPr>
            <p:spPr>
              <a:xfrm>
                <a:off x="4893755" y="3503453"/>
                <a:ext cx="468398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R1#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8" name="矩形 797">
                <a:extLst>
                  <a:ext uri="{FF2B5EF4-FFF2-40B4-BE49-F238E27FC236}">
                    <a16:creationId xmlns:a16="http://schemas.microsoft.com/office/drawing/2014/main" id="{2AE78030-1597-477B-AE94-FA979479D6FE}"/>
                  </a:ext>
                </a:extLst>
              </p:cNvPr>
              <p:cNvSpPr/>
              <p:nvPr/>
            </p:nvSpPr>
            <p:spPr>
              <a:xfrm>
                <a:off x="4886111" y="3828531"/>
                <a:ext cx="468398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R2#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9" name="矩形 798">
                <a:extLst>
                  <a:ext uri="{FF2B5EF4-FFF2-40B4-BE49-F238E27FC236}">
                    <a16:creationId xmlns:a16="http://schemas.microsoft.com/office/drawing/2014/main" id="{B8E520A9-312F-4EF8-A8E6-CD4AAEF3A0A7}"/>
                  </a:ext>
                </a:extLst>
              </p:cNvPr>
              <p:cNvSpPr/>
              <p:nvPr/>
            </p:nvSpPr>
            <p:spPr>
              <a:xfrm>
                <a:off x="4888500" y="4137589"/>
                <a:ext cx="429926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W#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0" name="矩形 799">
                <a:extLst>
                  <a:ext uri="{FF2B5EF4-FFF2-40B4-BE49-F238E27FC236}">
                    <a16:creationId xmlns:a16="http://schemas.microsoft.com/office/drawing/2014/main" id="{1EA11C17-8611-4A29-AD0B-0871E8C4158B}"/>
                  </a:ext>
                </a:extLst>
              </p:cNvPr>
              <p:cNvSpPr/>
              <p:nvPr/>
            </p:nvSpPr>
            <p:spPr>
              <a:xfrm>
                <a:off x="4893755" y="4473862"/>
                <a:ext cx="468398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WD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1" name="矩形 800">
                <a:extLst>
                  <a:ext uri="{FF2B5EF4-FFF2-40B4-BE49-F238E27FC236}">
                    <a16:creationId xmlns:a16="http://schemas.microsoft.com/office/drawing/2014/main" id="{F6109350-5B8E-4F53-9349-98611955A707}"/>
                  </a:ext>
                </a:extLst>
              </p:cNvPr>
              <p:cNvSpPr/>
              <p:nvPr/>
            </p:nvSpPr>
            <p:spPr>
              <a:xfrm>
                <a:off x="5387391" y="3258023"/>
                <a:ext cx="449162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2" name="矩形 801">
                <a:extLst>
                  <a:ext uri="{FF2B5EF4-FFF2-40B4-BE49-F238E27FC236}">
                    <a16:creationId xmlns:a16="http://schemas.microsoft.com/office/drawing/2014/main" id="{257E2E19-42AF-4648-A0AA-21E7F0F5293C}"/>
                  </a:ext>
                </a:extLst>
              </p:cNvPr>
              <p:cNvSpPr/>
              <p:nvPr/>
            </p:nvSpPr>
            <p:spPr>
              <a:xfrm>
                <a:off x="5249107" y="4240539"/>
                <a:ext cx="864340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277">
                  <a:defRPr/>
                </a:pPr>
                <a:r>
                  <a:rPr lang="zh-CN" altLang="en-US" sz="1327" b="1" kern="0" dirty="0">
                    <a:solidFill>
                      <a:srgbClr val="000000"/>
                    </a:solidFill>
                    <a:latin typeface="微软雅黑"/>
                    <a:ea typeface="微软雅黑"/>
                  </a:rPr>
                  <a:t>寄存器堆</a:t>
                </a:r>
              </a:p>
            </p:txBody>
          </p:sp>
          <p:sp>
            <p:nvSpPr>
              <p:cNvPr id="803" name="矩形 802">
                <a:extLst>
                  <a:ext uri="{FF2B5EF4-FFF2-40B4-BE49-F238E27FC236}">
                    <a16:creationId xmlns:a16="http://schemas.microsoft.com/office/drawing/2014/main" id="{0B058E89-6FA0-4187-8249-5103CB2B8165}"/>
                  </a:ext>
                </a:extLst>
              </p:cNvPr>
              <p:cNvSpPr/>
              <p:nvPr/>
            </p:nvSpPr>
            <p:spPr>
              <a:xfrm>
                <a:off x="5937293" y="3513191"/>
                <a:ext cx="383438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R1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4" name="矩形 803">
                <a:extLst>
                  <a:ext uri="{FF2B5EF4-FFF2-40B4-BE49-F238E27FC236}">
                    <a16:creationId xmlns:a16="http://schemas.microsoft.com/office/drawing/2014/main" id="{FE822C42-1BFD-4E42-81A4-354EB4D317FB}"/>
                  </a:ext>
                </a:extLst>
              </p:cNvPr>
              <p:cNvSpPr/>
              <p:nvPr/>
            </p:nvSpPr>
            <p:spPr>
              <a:xfrm>
                <a:off x="5929574" y="3910896"/>
                <a:ext cx="383438" cy="296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R2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5" name="等腰三角形 804">
                <a:extLst>
                  <a:ext uri="{FF2B5EF4-FFF2-40B4-BE49-F238E27FC236}">
                    <a16:creationId xmlns:a16="http://schemas.microsoft.com/office/drawing/2014/main" id="{542F5686-C97E-4FD7-A614-D22CFFFF24AF}"/>
                  </a:ext>
                </a:extLst>
              </p:cNvPr>
              <p:cNvSpPr/>
              <p:nvPr/>
            </p:nvSpPr>
            <p:spPr>
              <a:xfrm>
                <a:off x="5449195" y="4709154"/>
                <a:ext cx="205962" cy="115780"/>
              </a:xfrm>
              <a:prstGeom prst="triangle">
                <a:avLst/>
              </a:prstGeom>
              <a:solidFill>
                <a:srgbClr val="FFC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/>
              </a:p>
            </p:txBody>
          </p:sp>
        </p:grpSp>
      </p:grpSp>
      <p:pic>
        <p:nvPicPr>
          <p:cNvPr id="258" name="内容占位符 39">
            <a:extLst>
              <a:ext uri="{FF2B5EF4-FFF2-40B4-BE49-F238E27FC236}">
                <a16:creationId xmlns:a16="http://schemas.microsoft.com/office/drawing/2014/main" id="{C83FD95A-C9A2-4BA8-9946-1A03D8EEC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912" y="786569"/>
            <a:ext cx="4810437" cy="526040"/>
          </a:xfrm>
          <a:prstGeom prst="rect">
            <a:avLst/>
          </a:prstGeom>
        </p:spPr>
      </p:pic>
      <p:cxnSp>
        <p:nvCxnSpPr>
          <p:cNvPr id="260" name="直接连接符 259">
            <a:extLst>
              <a:ext uri="{FF2B5EF4-FFF2-40B4-BE49-F238E27FC236}">
                <a16:creationId xmlns:a16="http://schemas.microsoft.com/office/drawing/2014/main" id="{0F065B73-B343-4587-9BBA-1DE1326B8CF2}"/>
              </a:ext>
            </a:extLst>
          </p:cNvPr>
          <p:cNvCxnSpPr>
            <a:cxnSpLocks/>
          </p:cNvCxnSpPr>
          <p:nvPr/>
        </p:nvCxnSpPr>
        <p:spPr>
          <a:xfrm>
            <a:off x="7430883" y="5235716"/>
            <a:ext cx="397524" cy="5602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接连接符 260">
            <a:extLst>
              <a:ext uri="{FF2B5EF4-FFF2-40B4-BE49-F238E27FC236}">
                <a16:creationId xmlns:a16="http://schemas.microsoft.com/office/drawing/2014/main" id="{1DF6FF15-E001-4124-8645-BCCBC861544E}"/>
              </a:ext>
            </a:extLst>
          </p:cNvPr>
          <p:cNvCxnSpPr>
            <a:cxnSpLocks/>
          </p:cNvCxnSpPr>
          <p:nvPr/>
        </p:nvCxnSpPr>
        <p:spPr>
          <a:xfrm>
            <a:off x="2674232" y="5719215"/>
            <a:ext cx="5196486" cy="3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直接连接符 261">
            <a:extLst>
              <a:ext uri="{FF2B5EF4-FFF2-40B4-BE49-F238E27FC236}">
                <a16:creationId xmlns:a16="http://schemas.microsoft.com/office/drawing/2014/main" id="{C5157023-FECA-4974-B7DE-65C97F759EA1}"/>
              </a:ext>
            </a:extLst>
          </p:cNvPr>
          <p:cNvCxnSpPr>
            <a:cxnSpLocks/>
          </p:cNvCxnSpPr>
          <p:nvPr/>
        </p:nvCxnSpPr>
        <p:spPr>
          <a:xfrm>
            <a:off x="8491770" y="5459856"/>
            <a:ext cx="0" cy="665323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接连接符 262">
            <a:extLst>
              <a:ext uri="{FF2B5EF4-FFF2-40B4-BE49-F238E27FC236}">
                <a16:creationId xmlns:a16="http://schemas.microsoft.com/office/drawing/2014/main" id="{9F9EF914-EB9A-4ED9-82CB-FD63DC2ACB10}"/>
              </a:ext>
            </a:extLst>
          </p:cNvPr>
          <p:cNvCxnSpPr>
            <a:cxnSpLocks/>
          </p:cNvCxnSpPr>
          <p:nvPr/>
        </p:nvCxnSpPr>
        <p:spPr>
          <a:xfrm>
            <a:off x="1004330" y="6086733"/>
            <a:ext cx="7526074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>
            <a:extLst>
              <a:ext uri="{FF2B5EF4-FFF2-40B4-BE49-F238E27FC236}">
                <a16:creationId xmlns:a16="http://schemas.microsoft.com/office/drawing/2014/main" id="{B45759C2-B3A8-4993-82B7-BEFA98B85139}"/>
              </a:ext>
            </a:extLst>
          </p:cNvPr>
          <p:cNvCxnSpPr>
            <a:cxnSpLocks/>
          </p:cNvCxnSpPr>
          <p:nvPr/>
        </p:nvCxnSpPr>
        <p:spPr>
          <a:xfrm>
            <a:off x="1006206" y="3735092"/>
            <a:ext cx="0" cy="2390087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连接符 264">
            <a:extLst>
              <a:ext uri="{FF2B5EF4-FFF2-40B4-BE49-F238E27FC236}">
                <a16:creationId xmlns:a16="http://schemas.microsoft.com/office/drawing/2014/main" id="{2D0C3CCF-C04A-48CF-A1B0-F4A575095B7A}"/>
              </a:ext>
            </a:extLst>
          </p:cNvPr>
          <p:cNvCxnSpPr/>
          <p:nvPr/>
        </p:nvCxnSpPr>
        <p:spPr>
          <a:xfrm>
            <a:off x="1004330" y="3769852"/>
            <a:ext cx="474732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组合 265">
            <a:extLst>
              <a:ext uri="{FF2B5EF4-FFF2-40B4-BE49-F238E27FC236}">
                <a16:creationId xmlns:a16="http://schemas.microsoft.com/office/drawing/2014/main" id="{7CCE35D8-CB45-4086-8C95-6D0A0E0F6CF4}"/>
              </a:ext>
            </a:extLst>
          </p:cNvPr>
          <p:cNvGrpSpPr/>
          <p:nvPr/>
        </p:nvGrpSpPr>
        <p:grpSpPr>
          <a:xfrm>
            <a:off x="7079062" y="5037957"/>
            <a:ext cx="434734" cy="432807"/>
            <a:chOff x="7224265" y="4876233"/>
            <a:chExt cx="576677" cy="574121"/>
          </a:xfrm>
        </p:grpSpPr>
        <p:sp>
          <p:nvSpPr>
            <p:cNvPr id="267" name="平行四边形 266">
              <a:extLst>
                <a:ext uri="{FF2B5EF4-FFF2-40B4-BE49-F238E27FC236}">
                  <a16:creationId xmlns:a16="http://schemas.microsoft.com/office/drawing/2014/main" id="{30F76589-D223-4D85-8AAA-50E63297BA5C}"/>
                </a:ext>
              </a:extLst>
            </p:cNvPr>
            <p:cNvSpPr/>
            <p:nvPr/>
          </p:nvSpPr>
          <p:spPr>
            <a:xfrm rot="4500000">
              <a:off x="7216515" y="4946030"/>
              <a:ext cx="574121" cy="434528"/>
            </a:xfrm>
            <a:prstGeom prst="parallelogram">
              <a:avLst/>
            </a:prstGeom>
            <a:solidFill>
              <a:srgbClr val="ED7D3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268" name="矩形 267">
              <a:extLst>
                <a:ext uri="{FF2B5EF4-FFF2-40B4-BE49-F238E27FC236}">
                  <a16:creationId xmlns:a16="http://schemas.microsoft.com/office/drawing/2014/main" id="{CC6834F4-B66A-4A29-8A9C-DE1A4EF7CADF}"/>
                </a:ext>
              </a:extLst>
            </p:cNvPr>
            <p:cNvSpPr/>
            <p:nvPr/>
          </p:nvSpPr>
          <p:spPr>
            <a:xfrm>
              <a:off x="7224265" y="4960030"/>
              <a:ext cx="576677" cy="367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&lt;&lt;1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79" name="直接连接符 278">
            <a:extLst>
              <a:ext uri="{FF2B5EF4-FFF2-40B4-BE49-F238E27FC236}">
                <a16:creationId xmlns:a16="http://schemas.microsoft.com/office/drawing/2014/main" id="{071600D2-D6B7-4D54-B36C-B5B6C0A8D373}"/>
              </a:ext>
            </a:extLst>
          </p:cNvPr>
          <p:cNvCxnSpPr>
            <a:cxnSpLocks/>
          </p:cNvCxnSpPr>
          <p:nvPr/>
        </p:nvCxnSpPr>
        <p:spPr>
          <a:xfrm>
            <a:off x="8160507" y="5493913"/>
            <a:ext cx="332724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765D7A1B-CF78-47EE-A9EC-089C54242AA8}"/>
              </a:ext>
            </a:extLst>
          </p:cNvPr>
          <p:cNvGrpSpPr/>
          <p:nvPr/>
        </p:nvGrpSpPr>
        <p:grpSpPr>
          <a:xfrm>
            <a:off x="7786204" y="5146854"/>
            <a:ext cx="407876" cy="694073"/>
            <a:chOff x="9836986" y="5214013"/>
            <a:chExt cx="493968" cy="840575"/>
          </a:xfrm>
        </p:grpSpPr>
        <p:sp>
          <p:nvSpPr>
            <p:cNvPr id="165" name="任意多边形 178">
              <a:extLst>
                <a:ext uri="{FF2B5EF4-FFF2-40B4-BE49-F238E27FC236}">
                  <a16:creationId xmlns:a16="http://schemas.microsoft.com/office/drawing/2014/main" id="{A2100713-3BC9-4988-8750-B8A6C60260D0}"/>
                </a:ext>
              </a:extLst>
            </p:cNvPr>
            <p:cNvSpPr/>
            <p:nvPr/>
          </p:nvSpPr>
          <p:spPr>
            <a:xfrm rot="5400000">
              <a:off x="9634310" y="5416689"/>
              <a:ext cx="840575" cy="435224"/>
            </a:xfrm>
            <a:custGeom>
              <a:avLst/>
              <a:gdLst>
                <a:gd name="connsiteX0" fmla="*/ 0 w 854252"/>
                <a:gd name="connsiteY0" fmla="*/ 437542 h 437542"/>
                <a:gd name="connsiteX1" fmla="*/ 206826 w 854252"/>
                <a:gd name="connsiteY1" fmla="*/ 0 h 437542"/>
                <a:gd name="connsiteX2" fmla="*/ 647426 w 854252"/>
                <a:gd name="connsiteY2" fmla="*/ 0 h 437542"/>
                <a:gd name="connsiteX3" fmla="*/ 854252 w 854252"/>
                <a:gd name="connsiteY3" fmla="*/ 437542 h 437542"/>
                <a:gd name="connsiteX4" fmla="*/ 478973 w 854252"/>
                <a:gd name="connsiteY4" fmla="*/ 437542 h 437542"/>
                <a:gd name="connsiteX5" fmla="*/ 422076 w 854252"/>
                <a:gd name="connsiteY5" fmla="*/ 321778 h 437542"/>
                <a:gd name="connsiteX6" fmla="*/ 365179 w 854252"/>
                <a:gd name="connsiteY6" fmla="*/ 437542 h 437542"/>
                <a:gd name="connsiteX7" fmla="*/ 0 w 854252"/>
                <a:gd name="connsiteY7" fmla="*/ 437542 h 43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4252" h="437542">
                  <a:moveTo>
                    <a:pt x="0" y="437542"/>
                  </a:moveTo>
                  <a:lnTo>
                    <a:pt x="206826" y="0"/>
                  </a:lnTo>
                  <a:lnTo>
                    <a:pt x="647426" y="0"/>
                  </a:lnTo>
                  <a:lnTo>
                    <a:pt x="854252" y="437542"/>
                  </a:lnTo>
                  <a:lnTo>
                    <a:pt x="478973" y="437542"/>
                  </a:lnTo>
                  <a:lnTo>
                    <a:pt x="422076" y="321778"/>
                  </a:lnTo>
                  <a:lnTo>
                    <a:pt x="365179" y="437542"/>
                  </a:lnTo>
                  <a:lnTo>
                    <a:pt x="0" y="437542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7E7CD7FC-96DD-48A9-AECE-121AE9363207}"/>
                </a:ext>
              </a:extLst>
            </p:cNvPr>
            <p:cNvSpPr/>
            <p:nvPr/>
          </p:nvSpPr>
          <p:spPr>
            <a:xfrm rot="5400000">
              <a:off x="9924822" y="5423647"/>
              <a:ext cx="402250" cy="4100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dirty="0"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+</a:t>
              </a:r>
              <a:endParaRPr lang="zh-CN" altLang="en-US" sz="1600" dirty="0">
                <a:latin typeface="Segoe UI Black" panose="020B0A02040204020203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0" name="组合 269">
            <a:extLst>
              <a:ext uri="{FF2B5EF4-FFF2-40B4-BE49-F238E27FC236}">
                <a16:creationId xmlns:a16="http://schemas.microsoft.com/office/drawing/2014/main" id="{1E3310F5-728D-4FE9-BC71-0F4EB061268A}"/>
              </a:ext>
            </a:extLst>
          </p:cNvPr>
          <p:cNvGrpSpPr/>
          <p:nvPr/>
        </p:nvGrpSpPr>
        <p:grpSpPr>
          <a:xfrm>
            <a:off x="7789139" y="5145391"/>
            <a:ext cx="407876" cy="694073"/>
            <a:chOff x="9836986" y="5214013"/>
            <a:chExt cx="493968" cy="840575"/>
          </a:xfrm>
        </p:grpSpPr>
        <p:sp>
          <p:nvSpPr>
            <p:cNvPr id="274" name="任意多边形 178">
              <a:extLst>
                <a:ext uri="{FF2B5EF4-FFF2-40B4-BE49-F238E27FC236}">
                  <a16:creationId xmlns:a16="http://schemas.microsoft.com/office/drawing/2014/main" id="{2EE65548-DE64-4BFA-BC4C-30718AC10B49}"/>
                </a:ext>
              </a:extLst>
            </p:cNvPr>
            <p:cNvSpPr/>
            <p:nvPr/>
          </p:nvSpPr>
          <p:spPr>
            <a:xfrm rot="5400000">
              <a:off x="9634310" y="5416689"/>
              <a:ext cx="840575" cy="435224"/>
            </a:xfrm>
            <a:custGeom>
              <a:avLst/>
              <a:gdLst>
                <a:gd name="connsiteX0" fmla="*/ 0 w 854252"/>
                <a:gd name="connsiteY0" fmla="*/ 437542 h 437542"/>
                <a:gd name="connsiteX1" fmla="*/ 206826 w 854252"/>
                <a:gd name="connsiteY1" fmla="*/ 0 h 437542"/>
                <a:gd name="connsiteX2" fmla="*/ 647426 w 854252"/>
                <a:gd name="connsiteY2" fmla="*/ 0 h 437542"/>
                <a:gd name="connsiteX3" fmla="*/ 854252 w 854252"/>
                <a:gd name="connsiteY3" fmla="*/ 437542 h 437542"/>
                <a:gd name="connsiteX4" fmla="*/ 478973 w 854252"/>
                <a:gd name="connsiteY4" fmla="*/ 437542 h 437542"/>
                <a:gd name="connsiteX5" fmla="*/ 422076 w 854252"/>
                <a:gd name="connsiteY5" fmla="*/ 321778 h 437542"/>
                <a:gd name="connsiteX6" fmla="*/ 365179 w 854252"/>
                <a:gd name="connsiteY6" fmla="*/ 437542 h 437542"/>
                <a:gd name="connsiteX7" fmla="*/ 0 w 854252"/>
                <a:gd name="connsiteY7" fmla="*/ 437542 h 43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4252" h="437542">
                  <a:moveTo>
                    <a:pt x="0" y="437542"/>
                  </a:moveTo>
                  <a:lnTo>
                    <a:pt x="206826" y="0"/>
                  </a:lnTo>
                  <a:lnTo>
                    <a:pt x="647426" y="0"/>
                  </a:lnTo>
                  <a:lnTo>
                    <a:pt x="854252" y="437542"/>
                  </a:lnTo>
                  <a:lnTo>
                    <a:pt x="478973" y="437542"/>
                  </a:lnTo>
                  <a:lnTo>
                    <a:pt x="422076" y="321778"/>
                  </a:lnTo>
                  <a:lnTo>
                    <a:pt x="365179" y="437542"/>
                  </a:lnTo>
                  <a:lnTo>
                    <a:pt x="0" y="437542"/>
                  </a:lnTo>
                  <a:close/>
                </a:path>
              </a:pathLst>
            </a:custGeom>
            <a:solidFill>
              <a:schemeClr val="accent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5" name="矩形 274">
              <a:extLst>
                <a:ext uri="{FF2B5EF4-FFF2-40B4-BE49-F238E27FC236}">
                  <a16:creationId xmlns:a16="http://schemas.microsoft.com/office/drawing/2014/main" id="{EA202E30-7869-4248-8B6D-4084C05D2150}"/>
                </a:ext>
              </a:extLst>
            </p:cNvPr>
            <p:cNvSpPr/>
            <p:nvPr/>
          </p:nvSpPr>
          <p:spPr>
            <a:xfrm rot="5400000">
              <a:off x="9924822" y="5423647"/>
              <a:ext cx="402250" cy="4100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dirty="0">
                  <a:latin typeface="Segoe UI Black" panose="020B0A02040204020203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+</a:t>
              </a:r>
              <a:endParaRPr lang="zh-CN" altLang="en-US" sz="1600" dirty="0">
                <a:latin typeface="Segoe UI Black" panose="020B0A02040204020203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80" name="直接连接符 279">
            <a:extLst>
              <a:ext uri="{FF2B5EF4-FFF2-40B4-BE49-F238E27FC236}">
                <a16:creationId xmlns:a16="http://schemas.microsoft.com/office/drawing/2014/main" id="{A4C2E53C-75C7-496F-98A5-37AFE22F636A}"/>
              </a:ext>
            </a:extLst>
          </p:cNvPr>
          <p:cNvCxnSpPr>
            <a:cxnSpLocks/>
          </p:cNvCxnSpPr>
          <p:nvPr/>
        </p:nvCxnSpPr>
        <p:spPr>
          <a:xfrm>
            <a:off x="2671297" y="5002939"/>
            <a:ext cx="0" cy="752966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1" name="组合 280">
            <a:extLst>
              <a:ext uri="{FF2B5EF4-FFF2-40B4-BE49-F238E27FC236}">
                <a16:creationId xmlns:a16="http://schemas.microsoft.com/office/drawing/2014/main" id="{6C0420B0-60E8-4069-AF6A-A82017B9D671}"/>
              </a:ext>
            </a:extLst>
          </p:cNvPr>
          <p:cNvGrpSpPr/>
          <p:nvPr/>
        </p:nvGrpSpPr>
        <p:grpSpPr>
          <a:xfrm>
            <a:off x="4871587" y="1951413"/>
            <a:ext cx="3925315" cy="296556"/>
            <a:chOff x="4873211" y="1951588"/>
            <a:chExt cx="3925315" cy="296556"/>
          </a:xfrm>
        </p:grpSpPr>
        <p:cxnSp>
          <p:nvCxnSpPr>
            <p:cNvPr id="282" name="直接连接符 281">
              <a:extLst>
                <a:ext uri="{FF2B5EF4-FFF2-40B4-BE49-F238E27FC236}">
                  <a16:creationId xmlns:a16="http://schemas.microsoft.com/office/drawing/2014/main" id="{2DEB545B-FD8F-4DFB-A539-2C969BAD0A42}"/>
                </a:ext>
              </a:extLst>
            </p:cNvPr>
            <p:cNvCxnSpPr/>
            <p:nvPr/>
          </p:nvCxnSpPr>
          <p:spPr>
            <a:xfrm>
              <a:off x="4881299" y="2200937"/>
              <a:ext cx="3917227" cy="0"/>
            </a:xfrm>
            <a:prstGeom prst="line">
              <a:avLst/>
            </a:prstGeom>
            <a:noFill/>
            <a:ln w="28575" cap="sq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83" name="矩形 282">
              <a:extLst>
                <a:ext uri="{FF2B5EF4-FFF2-40B4-BE49-F238E27FC236}">
                  <a16:creationId xmlns:a16="http://schemas.microsoft.com/office/drawing/2014/main" id="{AF20A499-B7C7-423D-B323-35F76D2E43BD}"/>
                </a:ext>
              </a:extLst>
            </p:cNvPr>
            <p:cNvSpPr/>
            <p:nvPr/>
          </p:nvSpPr>
          <p:spPr>
            <a:xfrm>
              <a:off x="4873211" y="1951588"/>
              <a:ext cx="675185" cy="2965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Branch</a:t>
              </a:r>
              <a:endParaRPr lang="zh-CN" altLang="en-US" sz="1327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5" name="组合 284">
            <a:extLst>
              <a:ext uri="{FF2B5EF4-FFF2-40B4-BE49-F238E27FC236}">
                <a16:creationId xmlns:a16="http://schemas.microsoft.com/office/drawing/2014/main" id="{75EBFBDE-F40A-4391-9912-7AD5BC271583}"/>
              </a:ext>
            </a:extLst>
          </p:cNvPr>
          <p:cNvGrpSpPr/>
          <p:nvPr/>
        </p:nvGrpSpPr>
        <p:grpSpPr>
          <a:xfrm>
            <a:off x="8170783" y="2141390"/>
            <a:ext cx="1172061" cy="1544638"/>
            <a:chOff x="8173426" y="2140494"/>
            <a:chExt cx="1172061" cy="1544638"/>
          </a:xfrm>
        </p:grpSpPr>
        <p:cxnSp>
          <p:nvCxnSpPr>
            <p:cNvPr id="286" name="直接连接符 285">
              <a:extLst>
                <a:ext uri="{FF2B5EF4-FFF2-40B4-BE49-F238E27FC236}">
                  <a16:creationId xmlns:a16="http://schemas.microsoft.com/office/drawing/2014/main" id="{3F33793B-A917-44E2-9F8C-112FCA872946}"/>
                </a:ext>
              </a:extLst>
            </p:cNvPr>
            <p:cNvCxnSpPr/>
            <p:nvPr/>
          </p:nvCxnSpPr>
          <p:spPr>
            <a:xfrm>
              <a:off x="8608601" y="2300115"/>
              <a:ext cx="0" cy="1373984"/>
            </a:xfrm>
            <a:prstGeom prst="line">
              <a:avLst/>
            </a:prstGeom>
            <a:noFill/>
            <a:ln w="28575" cap="sq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7" name="直接连接符 286">
              <a:extLst>
                <a:ext uri="{FF2B5EF4-FFF2-40B4-BE49-F238E27FC236}">
                  <a16:creationId xmlns:a16="http://schemas.microsoft.com/office/drawing/2014/main" id="{6C484FBE-C073-4D03-9335-19812BC9D707}"/>
                </a:ext>
              </a:extLst>
            </p:cNvPr>
            <p:cNvCxnSpPr/>
            <p:nvPr/>
          </p:nvCxnSpPr>
          <p:spPr>
            <a:xfrm>
              <a:off x="8173426" y="3685132"/>
              <a:ext cx="435174" cy="0"/>
            </a:xfrm>
            <a:prstGeom prst="line">
              <a:avLst/>
            </a:prstGeom>
            <a:noFill/>
            <a:ln w="28575" cap="sq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8" name="直接连接符 287">
              <a:extLst>
                <a:ext uri="{FF2B5EF4-FFF2-40B4-BE49-F238E27FC236}">
                  <a16:creationId xmlns:a16="http://schemas.microsoft.com/office/drawing/2014/main" id="{E795C68E-7C1E-49E8-B6A9-3D31CC882FE6}"/>
                </a:ext>
              </a:extLst>
            </p:cNvPr>
            <p:cNvCxnSpPr/>
            <p:nvPr/>
          </p:nvCxnSpPr>
          <p:spPr>
            <a:xfrm>
              <a:off x="8608601" y="2300115"/>
              <a:ext cx="189925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89" name="流程图: 延期 288">
              <a:extLst>
                <a:ext uri="{FF2B5EF4-FFF2-40B4-BE49-F238E27FC236}">
                  <a16:creationId xmlns:a16="http://schemas.microsoft.com/office/drawing/2014/main" id="{27377C1C-AFFA-4E95-97C4-AED79C96E872}"/>
                </a:ext>
              </a:extLst>
            </p:cNvPr>
            <p:cNvSpPr/>
            <p:nvPr/>
          </p:nvSpPr>
          <p:spPr>
            <a:xfrm>
              <a:off x="8812862" y="2140494"/>
              <a:ext cx="267302" cy="216548"/>
            </a:xfrm>
            <a:prstGeom prst="flowChartDelay">
              <a:avLst/>
            </a:prstGeom>
            <a:solidFill>
              <a:schemeClr val="accent2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cxnSp>
          <p:nvCxnSpPr>
            <p:cNvPr id="290" name="直接连接符 289">
              <a:extLst>
                <a:ext uri="{FF2B5EF4-FFF2-40B4-BE49-F238E27FC236}">
                  <a16:creationId xmlns:a16="http://schemas.microsoft.com/office/drawing/2014/main" id="{01088076-A7F7-476E-B65C-319FB31128BC}"/>
                </a:ext>
              </a:extLst>
            </p:cNvPr>
            <p:cNvCxnSpPr/>
            <p:nvPr/>
          </p:nvCxnSpPr>
          <p:spPr>
            <a:xfrm>
              <a:off x="9080689" y="2248768"/>
              <a:ext cx="264798" cy="0"/>
            </a:xfrm>
            <a:prstGeom prst="line">
              <a:avLst/>
            </a:prstGeom>
            <a:noFill/>
            <a:ln w="28575" cap="sq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291" name="直接连接符 290">
            <a:extLst>
              <a:ext uri="{FF2B5EF4-FFF2-40B4-BE49-F238E27FC236}">
                <a16:creationId xmlns:a16="http://schemas.microsoft.com/office/drawing/2014/main" id="{87DDC2BD-42B6-4112-8C67-27C717C5FE4B}"/>
              </a:ext>
            </a:extLst>
          </p:cNvPr>
          <p:cNvCxnSpPr/>
          <p:nvPr/>
        </p:nvCxnSpPr>
        <p:spPr>
          <a:xfrm>
            <a:off x="9342614" y="1526960"/>
            <a:ext cx="0" cy="716072"/>
          </a:xfrm>
          <a:prstGeom prst="line">
            <a:avLst/>
          </a:prstGeom>
          <a:noFill/>
          <a:ln w="28575" cap="sq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2" name="直接连接符 291">
            <a:extLst>
              <a:ext uri="{FF2B5EF4-FFF2-40B4-BE49-F238E27FC236}">
                <a16:creationId xmlns:a16="http://schemas.microsoft.com/office/drawing/2014/main" id="{90C76320-F523-4B85-A760-B0F324B38DB5}"/>
              </a:ext>
            </a:extLst>
          </p:cNvPr>
          <p:cNvCxnSpPr/>
          <p:nvPr/>
        </p:nvCxnSpPr>
        <p:spPr>
          <a:xfrm>
            <a:off x="1601356" y="1526960"/>
            <a:ext cx="7741258" cy="0"/>
          </a:xfrm>
          <a:prstGeom prst="line">
            <a:avLst/>
          </a:prstGeom>
          <a:noFill/>
          <a:ln w="28575" cap="sq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3" name="直接连接符 292">
            <a:extLst>
              <a:ext uri="{FF2B5EF4-FFF2-40B4-BE49-F238E27FC236}">
                <a16:creationId xmlns:a16="http://schemas.microsoft.com/office/drawing/2014/main" id="{88A9C827-95B9-4A2F-9721-74E9EE853470}"/>
              </a:ext>
            </a:extLst>
          </p:cNvPr>
          <p:cNvCxnSpPr/>
          <p:nvPr/>
        </p:nvCxnSpPr>
        <p:spPr>
          <a:xfrm>
            <a:off x="1588183" y="1526960"/>
            <a:ext cx="0" cy="1882334"/>
          </a:xfrm>
          <a:prstGeom prst="line">
            <a:avLst/>
          </a:prstGeom>
          <a:noFill/>
          <a:ln w="28575" cap="sq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4" name="矩形 253">
            <a:extLst>
              <a:ext uri="{FF2B5EF4-FFF2-40B4-BE49-F238E27FC236}">
                <a16:creationId xmlns:a16="http://schemas.microsoft.com/office/drawing/2014/main" id="{35EE303C-AA04-4AFC-8A01-C0392C02ED73}"/>
              </a:ext>
            </a:extLst>
          </p:cNvPr>
          <p:cNvSpPr/>
          <p:nvPr/>
        </p:nvSpPr>
        <p:spPr>
          <a:xfrm>
            <a:off x="1304903" y="3986751"/>
            <a:ext cx="537327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698">
              <a:lnSpc>
                <a:spcPts val="1975"/>
              </a:lnSpc>
            </a:pPr>
            <a:r>
              <a:rPr lang="zh-CN" altLang="en-US" sz="2655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①</a:t>
            </a:r>
          </a:p>
        </p:txBody>
      </p:sp>
      <p:grpSp>
        <p:nvGrpSpPr>
          <p:cNvPr id="255" name="组合 254">
            <a:extLst>
              <a:ext uri="{FF2B5EF4-FFF2-40B4-BE49-F238E27FC236}">
                <a16:creationId xmlns:a16="http://schemas.microsoft.com/office/drawing/2014/main" id="{DD3206FC-1DF8-4D9E-808B-68D315D0D572}"/>
              </a:ext>
            </a:extLst>
          </p:cNvPr>
          <p:cNvGrpSpPr/>
          <p:nvPr/>
        </p:nvGrpSpPr>
        <p:grpSpPr>
          <a:xfrm>
            <a:off x="1829562" y="1858673"/>
            <a:ext cx="1558469" cy="1034024"/>
            <a:chOff x="371537" y="4732301"/>
            <a:chExt cx="2678518" cy="579957"/>
          </a:xfrm>
        </p:grpSpPr>
        <p:sp>
          <p:nvSpPr>
            <p:cNvPr id="256" name="矩形 255">
              <a:extLst>
                <a:ext uri="{FF2B5EF4-FFF2-40B4-BE49-F238E27FC236}">
                  <a16:creationId xmlns:a16="http://schemas.microsoft.com/office/drawing/2014/main" id="{BA002FF5-0DEE-4FD8-A519-37CF7949DD93}"/>
                </a:ext>
              </a:extLst>
            </p:cNvPr>
            <p:cNvSpPr/>
            <p:nvPr/>
          </p:nvSpPr>
          <p:spPr>
            <a:xfrm>
              <a:off x="371537" y="4732301"/>
              <a:ext cx="2678518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矩形 256">
              <a:extLst>
                <a:ext uri="{FF2B5EF4-FFF2-40B4-BE49-F238E27FC236}">
                  <a16:creationId xmlns:a16="http://schemas.microsoft.com/office/drawing/2014/main" id="{EE712277-39F1-4182-802C-0C76968590A7}"/>
                </a:ext>
              </a:extLst>
            </p:cNvPr>
            <p:cNvSpPr/>
            <p:nvPr/>
          </p:nvSpPr>
          <p:spPr>
            <a:xfrm>
              <a:off x="455429" y="4822224"/>
              <a:ext cx="2535663" cy="3970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jal</a:t>
              </a:r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</a:t>
              </a:r>
              <a:b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如何实现</a:t>
              </a:r>
              <a:endPara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428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500"/>
                            </p:stCondLst>
                            <p:childTnLst>
                              <p:par>
                                <p:cTn id="1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500"/>
                            </p:stCondLst>
                            <p:childTnLst>
                              <p:par>
                                <p:cTn id="1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6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1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5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000"/>
                            </p:stCondLst>
                            <p:childTnLst>
                              <p:par>
                                <p:cTn id="1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9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1" grpId="0" animBg="1"/>
      <p:bldP spid="25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单周期</a:t>
            </a:r>
            <a:r>
              <a:rPr lang="en-US" altLang="zh-CN" dirty="0"/>
              <a:t>RISC-V</a:t>
            </a:r>
            <a:r>
              <a:rPr lang="zh-CN" altLang="en-US" dirty="0"/>
              <a:t>控制器设计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6290349" cy="5637024"/>
          </a:xfrm>
        </p:spPr>
        <p:txBody>
          <a:bodyPr>
            <a:normAutofit/>
          </a:bodyPr>
          <a:lstStyle/>
          <a:p>
            <a:pPr marL="325103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</a:pPr>
            <a:r>
              <a:rPr lang="zh-CN" altLang="en-US" sz="2400" b="1" dirty="0"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控制器：纯组合逻辑电路</a:t>
            </a:r>
            <a:endParaRPr lang="en-US" altLang="zh-CN" sz="2400" b="1" dirty="0">
              <a:latin typeface="+mn-ea"/>
              <a:ea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marL="325103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</a:pPr>
            <a:r>
              <a:rPr lang="zh-CN" altLang="en-US" sz="2400" b="1" dirty="0"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输入信号</a:t>
            </a:r>
            <a:endParaRPr lang="en-US" altLang="zh-CN" sz="2400" b="1" dirty="0">
              <a:latin typeface="+mn-ea"/>
              <a:ea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marL="931963" lvl="1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Font typeface="Wingdings" panose="05000000000000000000" pitchFamily="2" charset="2"/>
              <a:buChar char="n"/>
            </a:pPr>
            <a:r>
              <a:rPr lang="zh-CN" altLang="en-US" dirty="0"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指令字</a:t>
            </a:r>
            <a:r>
              <a:rPr lang="en-US" altLang="zh-CN" dirty="0"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Opcode</a:t>
            </a:r>
            <a:r>
              <a:rPr lang="zh-CN" altLang="en-US" dirty="0"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，</a:t>
            </a:r>
            <a:r>
              <a:rPr lang="en-US" altLang="zh-CN" dirty="0"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Funct3, Funct7</a:t>
            </a:r>
          </a:p>
          <a:p>
            <a:pPr marL="325103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</a:pPr>
            <a:r>
              <a:rPr lang="zh-CN" altLang="en-US" sz="2400" b="1" dirty="0"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输出信号</a:t>
            </a:r>
            <a:endParaRPr lang="en-US" altLang="zh-CN" sz="2400" b="1" dirty="0">
              <a:latin typeface="+mn-ea"/>
              <a:ea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marL="931963" lvl="1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Font typeface="Wingdings" panose="05000000000000000000" pitchFamily="2" charset="2"/>
              <a:buChar char="n"/>
            </a:pPr>
            <a:r>
              <a:rPr lang="zh-CN" altLang="en-US" dirty="0"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多路选择器选择信号</a:t>
            </a:r>
            <a:endParaRPr lang="en-US" altLang="zh-CN" dirty="0">
              <a:latin typeface="+mn-ea"/>
              <a:ea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marL="931963" lvl="1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Font typeface="Wingdings" panose="05000000000000000000" pitchFamily="2" charset="2"/>
              <a:buChar char="n"/>
            </a:pPr>
            <a:r>
              <a:rPr lang="zh-CN" altLang="en-US" dirty="0"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内存访问控制信号</a:t>
            </a:r>
            <a:endParaRPr lang="en-US" altLang="zh-CN" dirty="0">
              <a:latin typeface="+mn-ea"/>
              <a:ea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marL="931963" lvl="1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Font typeface="Wingdings" panose="05000000000000000000" pitchFamily="2" charset="2"/>
              <a:buChar char="n"/>
            </a:pPr>
            <a:r>
              <a:rPr lang="zh-CN" altLang="en-US" dirty="0"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寄存器写使能信号</a:t>
            </a:r>
            <a:endParaRPr lang="en-US" altLang="zh-CN" dirty="0">
              <a:latin typeface="+mn-ea"/>
              <a:ea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marL="931963" lvl="1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Font typeface="Wingdings" panose="05000000000000000000" pitchFamily="2" charset="2"/>
              <a:buChar char="n"/>
            </a:pPr>
            <a:r>
              <a:rPr lang="zh-CN" altLang="en-US" dirty="0"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运算器控制信号，指令译码信号</a:t>
            </a:r>
          </a:p>
          <a:p>
            <a:endParaRPr lang="zh-CN" altLang="en-US" dirty="0">
              <a:latin typeface="+mn-ea"/>
              <a:ea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051567" y="2866838"/>
            <a:ext cx="4326419" cy="3261742"/>
            <a:chOff x="1055883" y="2147652"/>
            <a:chExt cx="4563020" cy="3440119"/>
          </a:xfrm>
        </p:grpSpPr>
        <p:sp>
          <p:nvSpPr>
            <p:cNvPr id="5" name="圆角矩形 4"/>
            <p:cNvSpPr/>
            <p:nvPr/>
          </p:nvSpPr>
          <p:spPr bwMode="auto">
            <a:xfrm>
              <a:off x="1062958" y="2147652"/>
              <a:ext cx="4555945" cy="3440119"/>
            </a:xfrm>
            <a:prstGeom prst="roundRect">
              <a:avLst>
                <a:gd name="adj" fmla="val 5885"/>
              </a:avLst>
            </a:prstGeom>
            <a:solidFill>
              <a:srgbClr val="FFFF99"/>
            </a:solidFill>
            <a:ln w="28575">
              <a:solidFill>
                <a:srgbClr val="FF6600"/>
              </a:solidFill>
              <a:round/>
              <a:headEnd/>
              <a:tailEnd type="triangle" w="med" len="med"/>
            </a:ln>
            <a:extLst/>
          </p:spPr>
          <p:txBody>
            <a:bodyPr vert="horz" wrap="square" lIns="86699" tIns="43349" rIns="86699" bIns="43349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3792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055883" y="2392189"/>
              <a:ext cx="4238028" cy="3013030"/>
              <a:chOff x="3561231" y="1767866"/>
              <a:chExt cx="2568088" cy="1825784"/>
            </a:xfrm>
          </p:grpSpPr>
          <p:cxnSp>
            <p:nvCxnSpPr>
              <p:cNvPr id="7" name="直接连接符 6"/>
              <p:cNvCxnSpPr/>
              <p:nvPr/>
            </p:nvCxnSpPr>
            <p:spPr>
              <a:xfrm>
                <a:off x="5087698" y="2027665"/>
                <a:ext cx="1041621" cy="0"/>
              </a:xfrm>
              <a:prstGeom prst="line">
                <a:avLst/>
              </a:prstGeom>
              <a:noFill/>
              <a:ln w="19050" cap="sq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>
                <a:off x="5072002" y="2247928"/>
                <a:ext cx="1057317" cy="0"/>
              </a:xfrm>
              <a:prstGeom prst="line">
                <a:avLst/>
              </a:prstGeom>
              <a:noFill/>
              <a:ln w="19050" cap="sq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5072002" y="2475882"/>
                <a:ext cx="1057317" cy="0"/>
              </a:xfrm>
              <a:prstGeom prst="line">
                <a:avLst/>
              </a:prstGeom>
              <a:noFill/>
              <a:ln w="19050" cap="sq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5072002" y="2703836"/>
                <a:ext cx="1057317" cy="0"/>
              </a:xfrm>
              <a:prstGeom prst="line">
                <a:avLst/>
              </a:prstGeom>
              <a:noFill/>
              <a:ln w="19050" cap="sq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>
                <a:off x="5072002" y="2931790"/>
                <a:ext cx="1057317" cy="0"/>
              </a:xfrm>
              <a:prstGeom prst="line">
                <a:avLst/>
              </a:prstGeom>
              <a:noFill/>
              <a:ln w="19050" cap="sq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5072002" y="3159744"/>
                <a:ext cx="1057317" cy="0"/>
              </a:xfrm>
              <a:prstGeom prst="line">
                <a:avLst/>
              </a:prstGeom>
              <a:noFill/>
              <a:ln w="19050" cap="sq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4778067" y="3306859"/>
                <a:ext cx="0" cy="250008"/>
              </a:xfrm>
              <a:prstGeom prst="line">
                <a:avLst/>
              </a:prstGeom>
              <a:noFill/>
              <a:ln w="19050" cap="sq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B467A89-956C-4BAB-9032-2771C6ABAEC2}"/>
                  </a:ext>
                </a:extLst>
              </p:cNvPr>
              <p:cNvSpPr/>
              <p:nvPr/>
            </p:nvSpPr>
            <p:spPr>
              <a:xfrm>
                <a:off x="5065360" y="1767866"/>
                <a:ext cx="1028252" cy="2827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275" dirty="0" err="1">
                    <a:solidFill>
                      <a:srgbClr val="00B0F0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MemtoReg</a:t>
                </a:r>
                <a:endParaRPr lang="zh-CN" altLang="en-US" sz="2275" dirty="0">
                  <a:solidFill>
                    <a:srgbClr val="00B0F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34A0C001-8C64-42B0-81B4-975CE8AEB916}"/>
                  </a:ext>
                </a:extLst>
              </p:cNvPr>
              <p:cNvSpPr/>
              <p:nvPr/>
            </p:nvSpPr>
            <p:spPr>
              <a:xfrm>
                <a:off x="5065360" y="1988766"/>
                <a:ext cx="986331" cy="2827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275" dirty="0" err="1">
                    <a:solidFill>
                      <a:srgbClr val="00B0F0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MemWrite</a:t>
                </a:r>
                <a:endParaRPr lang="zh-CN" altLang="en-US" sz="2275" dirty="0">
                  <a:solidFill>
                    <a:srgbClr val="00B0F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8C7A746E-DE96-4DA5-9865-44268EFBE48E}"/>
                  </a:ext>
                </a:extLst>
              </p:cNvPr>
              <p:cNvSpPr/>
              <p:nvPr/>
            </p:nvSpPr>
            <p:spPr>
              <a:xfrm>
                <a:off x="5065360" y="2209666"/>
                <a:ext cx="681486" cy="2827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275" dirty="0">
                    <a:solidFill>
                      <a:srgbClr val="00B0F0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Branch</a:t>
                </a:r>
                <a:endParaRPr lang="zh-CN" altLang="en-US" sz="2275" dirty="0">
                  <a:solidFill>
                    <a:srgbClr val="00B0F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1F5677AA-D17F-454E-9BE4-70FFC67826EF}"/>
                  </a:ext>
                </a:extLst>
              </p:cNvPr>
              <p:cNvSpPr/>
              <p:nvPr/>
            </p:nvSpPr>
            <p:spPr>
              <a:xfrm>
                <a:off x="5065360" y="2430566"/>
                <a:ext cx="633335" cy="2827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275" dirty="0" err="1">
                    <a:solidFill>
                      <a:srgbClr val="00B0F0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AluOP</a:t>
                </a:r>
                <a:endParaRPr lang="zh-CN" altLang="en-US" sz="2275" baseline="-25000" dirty="0">
                  <a:solidFill>
                    <a:srgbClr val="00B0F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76CC0552-8F36-4B88-8FF1-55AAFE537DAF}"/>
                  </a:ext>
                </a:extLst>
              </p:cNvPr>
              <p:cNvSpPr/>
              <p:nvPr/>
            </p:nvSpPr>
            <p:spPr>
              <a:xfrm>
                <a:off x="5065360" y="2662976"/>
                <a:ext cx="698943" cy="2827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275" dirty="0" err="1">
                    <a:solidFill>
                      <a:srgbClr val="00B0F0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ALUSrc</a:t>
                </a:r>
                <a:endParaRPr lang="zh-CN" altLang="en-US" sz="2275" baseline="-25000" dirty="0">
                  <a:solidFill>
                    <a:srgbClr val="00B0F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0F2AA4CC-57B4-4A83-8DF2-92A33E45455F}"/>
                  </a:ext>
                </a:extLst>
              </p:cNvPr>
              <p:cNvSpPr/>
              <p:nvPr/>
            </p:nvSpPr>
            <p:spPr>
              <a:xfrm>
                <a:off x="4808008" y="3310893"/>
                <a:ext cx="863802" cy="2827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275" dirty="0" err="1">
                    <a:solidFill>
                      <a:srgbClr val="00B0F0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InstrType</a:t>
                </a:r>
                <a:endParaRPr lang="zh-CN" altLang="en-US" sz="2275" baseline="-25000" dirty="0">
                  <a:solidFill>
                    <a:srgbClr val="00B0F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910D6F0-702B-4B92-ADD2-18FEF564A12F}"/>
                  </a:ext>
                </a:extLst>
              </p:cNvPr>
              <p:cNvSpPr/>
              <p:nvPr/>
            </p:nvSpPr>
            <p:spPr>
              <a:xfrm>
                <a:off x="5065360" y="2883875"/>
                <a:ext cx="874580" cy="2827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275" dirty="0" err="1">
                    <a:solidFill>
                      <a:srgbClr val="00B0F0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RegWrite</a:t>
                </a:r>
                <a:endParaRPr lang="zh-CN" altLang="en-US" sz="2275" baseline="-25000" dirty="0">
                  <a:solidFill>
                    <a:srgbClr val="00B0F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22" name="直接连接符 21"/>
              <p:cNvCxnSpPr/>
              <p:nvPr/>
            </p:nvCxnSpPr>
            <p:spPr>
              <a:xfrm>
                <a:off x="4038682" y="2883186"/>
                <a:ext cx="530592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>
                <a:off x="4060306" y="3143260"/>
                <a:ext cx="522726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25" name="组合 24"/>
              <p:cNvGrpSpPr/>
              <p:nvPr/>
            </p:nvGrpSpPr>
            <p:grpSpPr>
              <a:xfrm>
                <a:off x="3561231" y="1847647"/>
                <a:ext cx="1512660" cy="1459212"/>
                <a:chOff x="3392178" y="1888664"/>
                <a:chExt cx="1512660" cy="1459212"/>
              </a:xfrm>
            </p:grpSpPr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44A3B210-1D58-4401-9AD9-5D567A58476D}"/>
                    </a:ext>
                  </a:extLst>
                </p:cNvPr>
                <p:cNvSpPr/>
                <p:nvPr/>
              </p:nvSpPr>
              <p:spPr>
                <a:xfrm>
                  <a:off x="3392178" y="3005535"/>
                  <a:ext cx="569817" cy="2827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2275" dirty="0" err="1">
                      <a:latin typeface="Segoe UI" panose="020B0502040204020203" pitchFamily="34" charset="0"/>
                      <a:ea typeface="Segoe UI Black" panose="020B0A02040204020203" pitchFamily="34" charset="0"/>
                      <a:cs typeface="Segoe UI" panose="020B0502040204020203" pitchFamily="34" charset="0"/>
                    </a:rPr>
                    <a:t>Funct</a:t>
                  </a:r>
                  <a:endParaRPr lang="zh-CN" altLang="en-US" sz="2275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51A2CCCE-138E-47BE-AC7E-F5141666B790}"/>
                    </a:ext>
                  </a:extLst>
                </p:cNvPr>
                <p:cNvSpPr/>
                <p:nvPr/>
              </p:nvSpPr>
              <p:spPr>
                <a:xfrm>
                  <a:off x="3467343" y="2712111"/>
                  <a:ext cx="367994" cy="2827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2275" dirty="0">
                      <a:latin typeface="Segoe UI" panose="020B0502040204020203" pitchFamily="34" charset="0"/>
                      <a:ea typeface="Segoe UI Black" panose="020B0A02040204020203" pitchFamily="34" charset="0"/>
                      <a:cs typeface="Segoe UI" panose="020B0502040204020203" pitchFamily="34" charset="0"/>
                    </a:rPr>
                    <a:t>Op</a:t>
                  </a:r>
                  <a:endParaRPr lang="zh-CN" altLang="en-US" sz="2275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8" name="矩形: 圆角 196">
                  <a:extLst>
                    <a:ext uri="{FF2B5EF4-FFF2-40B4-BE49-F238E27FC236}">
                      <a16:creationId xmlns:a16="http://schemas.microsoft.com/office/drawing/2014/main" id="{6B779430-B17E-4B4E-A1C1-7537A4552CD9}"/>
                    </a:ext>
                  </a:extLst>
                </p:cNvPr>
                <p:cNvSpPr/>
                <p:nvPr/>
              </p:nvSpPr>
              <p:spPr>
                <a:xfrm>
                  <a:off x="4269135" y="1888664"/>
                  <a:ext cx="635703" cy="1459212"/>
                </a:xfrm>
                <a:prstGeom prst="roundRect">
                  <a:avLst/>
                </a:prstGeom>
                <a:solidFill>
                  <a:srgbClr val="FF000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034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13EC6394-D66A-419B-BBBA-1877F1EA1841}"/>
                    </a:ext>
                  </a:extLst>
                </p:cNvPr>
                <p:cNvSpPr/>
                <p:nvPr/>
              </p:nvSpPr>
              <p:spPr>
                <a:xfrm>
                  <a:off x="4425026" y="2177045"/>
                  <a:ext cx="335211" cy="8423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2655" dirty="0">
                      <a:solidFill>
                        <a:schemeClr val="bg1"/>
                      </a:solidFill>
                      <a:latin typeface="Segoe UI" panose="020B0502040204020203" pitchFamily="34" charset="0"/>
                      <a:ea typeface="微软雅黑" panose="020B0503020204020204" pitchFamily="34" charset="-122"/>
                      <a:cs typeface="Segoe UI" panose="020B0502040204020203" pitchFamily="34" charset="0"/>
                    </a:rPr>
                    <a:t>控</a:t>
                  </a:r>
                  <a:endParaRPr lang="en-US" altLang="zh-CN" sz="2655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endParaRPr>
                </a:p>
                <a:p>
                  <a:r>
                    <a:rPr lang="zh-CN" altLang="en-US" sz="2655" dirty="0">
                      <a:solidFill>
                        <a:schemeClr val="bg1"/>
                      </a:solidFill>
                      <a:latin typeface="Segoe UI" panose="020B0502040204020203" pitchFamily="34" charset="0"/>
                      <a:ea typeface="微软雅黑" panose="020B0503020204020204" pitchFamily="34" charset="-122"/>
                      <a:cs typeface="Segoe UI" panose="020B0502040204020203" pitchFamily="34" charset="0"/>
                    </a:rPr>
                    <a:t>制</a:t>
                  </a:r>
                  <a:endParaRPr lang="en-US" altLang="zh-CN" sz="2655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endParaRPr>
                </a:p>
                <a:p>
                  <a:r>
                    <a:rPr lang="zh-CN" altLang="en-US" sz="2655" dirty="0">
                      <a:solidFill>
                        <a:schemeClr val="bg1"/>
                      </a:solidFill>
                      <a:latin typeface="Segoe UI" panose="020B0502040204020203" pitchFamily="34" charset="0"/>
                      <a:ea typeface="微软雅黑" panose="020B0503020204020204" pitchFamily="34" charset="-122"/>
                      <a:cs typeface="Segoe UI" panose="020B0502040204020203" pitchFamily="34" charset="0"/>
                    </a:rPr>
                    <a:t>器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83150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单周期数据通路小结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b="1" dirty="0"/>
              <a:t>早期的小指令集计算机实现技术</a:t>
            </a:r>
            <a:endParaRPr lang="en-US" altLang="zh-CN" b="1" dirty="0"/>
          </a:p>
          <a:p>
            <a:r>
              <a:rPr lang="zh-CN" altLang="en-US" b="1" dirty="0"/>
              <a:t>单周期处理器的</a:t>
            </a:r>
            <a:r>
              <a:rPr lang="en-US" altLang="zh-CN" b="1" dirty="0"/>
              <a:t>CPI</a:t>
            </a:r>
            <a:r>
              <a:rPr lang="zh-CN" altLang="en-US" b="1" dirty="0"/>
              <a:t>为多少？</a:t>
            </a:r>
          </a:p>
          <a:p>
            <a:pPr lvl="1">
              <a:lnSpc>
                <a:spcPct val="150000"/>
              </a:lnSpc>
              <a:spcBef>
                <a:spcPct val="15000"/>
              </a:spcBef>
            </a:pPr>
            <a:r>
              <a:rPr lang="en-US" altLang="zh-CN" dirty="0"/>
              <a:t>CPI=1</a:t>
            </a:r>
            <a:endParaRPr lang="zh-CN" altLang="en-US" dirty="0"/>
          </a:p>
          <a:p>
            <a:pPr lvl="1">
              <a:lnSpc>
                <a:spcPct val="150000"/>
              </a:lnSpc>
              <a:spcBef>
                <a:spcPct val="15000"/>
              </a:spcBef>
            </a:pPr>
            <a:r>
              <a:rPr lang="en-US" altLang="zh-CN" dirty="0"/>
              <a:t>CPI</a:t>
            </a:r>
            <a:r>
              <a:rPr lang="zh-CN" altLang="en-US" dirty="0"/>
              <a:t>越小，则性能越好！</a:t>
            </a:r>
          </a:p>
          <a:p>
            <a:r>
              <a:rPr lang="zh-CN" altLang="en-US" b="1" dirty="0"/>
              <a:t>单周期处理器的性能？</a:t>
            </a:r>
          </a:p>
          <a:p>
            <a:pPr lvl="1">
              <a:lnSpc>
                <a:spcPct val="160000"/>
              </a:lnSpc>
              <a:spcBef>
                <a:spcPct val="15000"/>
              </a:spcBef>
            </a:pPr>
            <a:r>
              <a:rPr lang="zh-CN" altLang="en-US" dirty="0"/>
              <a:t>计算机的性能除</a:t>
            </a:r>
            <a:r>
              <a:rPr lang="en-US" altLang="zh-CN" dirty="0"/>
              <a:t>CPI</a:t>
            </a:r>
            <a:r>
              <a:rPr lang="zh-CN" altLang="en-US" dirty="0"/>
              <a:t>外，还取决于时钟周期的宽度</a:t>
            </a:r>
          </a:p>
          <a:p>
            <a:pPr lvl="1">
              <a:lnSpc>
                <a:spcPct val="160000"/>
              </a:lnSpc>
              <a:spcBef>
                <a:spcPct val="15000"/>
              </a:spcBef>
            </a:pPr>
            <a:r>
              <a:rPr lang="zh-CN" altLang="en-US" dirty="0"/>
              <a:t>单周期处理器的时钟宽度为最复杂指令的执行时间</a:t>
            </a:r>
          </a:p>
          <a:p>
            <a:pPr lvl="1">
              <a:lnSpc>
                <a:spcPct val="160000"/>
              </a:lnSpc>
              <a:spcBef>
                <a:spcPct val="15000"/>
              </a:spcBef>
            </a:pPr>
            <a:r>
              <a:rPr lang="zh-CN" altLang="en-US" dirty="0"/>
              <a:t>很多指令可以在更短的时间内完成</a:t>
            </a:r>
            <a:endParaRPr lang="en-US" altLang="zh-CN" dirty="0"/>
          </a:p>
          <a:p>
            <a:pPr lvl="1">
              <a:lnSpc>
                <a:spcPct val="160000"/>
              </a:lnSpc>
              <a:spcBef>
                <a:spcPct val="15000"/>
              </a:spcBef>
            </a:pPr>
            <a:r>
              <a:rPr lang="zh-CN" altLang="en-US" dirty="0"/>
              <a:t>现代计算机采用多周期</a:t>
            </a:r>
            <a:r>
              <a:rPr lang="en-US" altLang="zh-CN" dirty="0"/>
              <a:t>/</a:t>
            </a:r>
            <a:r>
              <a:rPr lang="zh-CN" altLang="en-US" dirty="0"/>
              <a:t>流水方式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56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E3EA78-1C83-494C-9420-611E0EC03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CFA9871-B817-46F5-BFC7-03AC1AA20873}"/>
              </a:ext>
            </a:extLst>
          </p:cNvPr>
          <p:cNvGrpSpPr/>
          <p:nvPr/>
        </p:nvGrpSpPr>
        <p:grpSpPr>
          <a:xfrm>
            <a:off x="3267152" y="729445"/>
            <a:ext cx="7660462" cy="762350"/>
            <a:chOff x="3267825" y="5184605"/>
            <a:chExt cx="7660462" cy="762350"/>
          </a:xfrm>
        </p:grpSpPr>
        <p:sp>
          <p:nvSpPr>
            <p:cNvPr id="5" name="矩形 25">
              <a:extLst>
                <a:ext uri="{FF2B5EF4-FFF2-40B4-BE49-F238E27FC236}">
                  <a16:creationId xmlns:a16="http://schemas.microsoft.com/office/drawing/2014/main" id="{64BD48D8-2EB9-463B-B24D-3B40D9512B65}"/>
                </a:ext>
              </a:extLst>
            </p:cNvPr>
            <p:cNvSpPr/>
            <p:nvPr/>
          </p:nvSpPr>
          <p:spPr>
            <a:xfrm>
              <a:off x="6194835" y="5503748"/>
              <a:ext cx="1088374" cy="443207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rs1</a:t>
              </a:r>
              <a:endParaRPr lang="zh-CN" altLang="en-US" sz="1600" kern="0" baseline="-2500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6" name="TextBox 17">
              <a:extLst>
                <a:ext uri="{FF2B5EF4-FFF2-40B4-BE49-F238E27FC236}">
                  <a16:creationId xmlns:a16="http://schemas.microsoft.com/office/drawing/2014/main" id="{4AAC6709-17B2-4F03-A323-8A3DB284A133}"/>
                </a:ext>
              </a:extLst>
            </p:cNvPr>
            <p:cNvSpPr txBox="1"/>
            <p:nvPr/>
          </p:nvSpPr>
          <p:spPr>
            <a:xfrm>
              <a:off x="3651647" y="5187315"/>
              <a:ext cx="101568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华文细黑" pitchFamily="2" charset="-122"/>
                </a:rPr>
                <a:t>7bits</a:t>
              </a:r>
              <a:endParaRPr lang="zh-CN" altLang="en-US" sz="1600" kern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7" name="矩形 26">
              <a:extLst>
                <a:ext uri="{FF2B5EF4-FFF2-40B4-BE49-F238E27FC236}">
                  <a16:creationId xmlns:a16="http://schemas.microsoft.com/office/drawing/2014/main" id="{4FF4D87C-1C6B-4550-A648-033FA6E798E2}"/>
                </a:ext>
              </a:extLst>
            </p:cNvPr>
            <p:cNvSpPr/>
            <p:nvPr/>
          </p:nvSpPr>
          <p:spPr>
            <a:xfrm>
              <a:off x="9183029" y="5503748"/>
              <a:ext cx="1745258" cy="443207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opcode</a:t>
              </a:r>
              <a:endParaRPr lang="zh-CN" altLang="en-US" sz="16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8" name="TextBox 22">
              <a:extLst>
                <a:ext uri="{FF2B5EF4-FFF2-40B4-BE49-F238E27FC236}">
                  <a16:creationId xmlns:a16="http://schemas.microsoft.com/office/drawing/2014/main" id="{CD7D55DB-5629-4D57-B5C1-4B89D2423799}"/>
                </a:ext>
              </a:extLst>
            </p:cNvPr>
            <p:cNvSpPr txBox="1"/>
            <p:nvPr/>
          </p:nvSpPr>
          <p:spPr>
            <a:xfrm>
              <a:off x="5107456" y="5187315"/>
              <a:ext cx="101568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华文细黑" pitchFamily="2" charset="-122"/>
                </a:rPr>
                <a:t>5bits</a:t>
              </a:r>
              <a:endParaRPr lang="zh-CN" altLang="en-US" sz="1600" kern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9" name="TextBox 23">
              <a:extLst>
                <a:ext uri="{FF2B5EF4-FFF2-40B4-BE49-F238E27FC236}">
                  <a16:creationId xmlns:a16="http://schemas.microsoft.com/office/drawing/2014/main" id="{6246E768-263D-45AB-BCE6-5A0732D80F77}"/>
                </a:ext>
              </a:extLst>
            </p:cNvPr>
            <p:cNvSpPr txBox="1"/>
            <p:nvPr/>
          </p:nvSpPr>
          <p:spPr>
            <a:xfrm>
              <a:off x="6285958" y="5187315"/>
              <a:ext cx="101749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华文细黑" pitchFamily="2" charset="-122"/>
                </a:rPr>
                <a:t>5bits</a:t>
              </a:r>
              <a:endParaRPr lang="zh-CN" altLang="en-US" sz="1600" kern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0" name="TextBox 24">
              <a:extLst>
                <a:ext uri="{FF2B5EF4-FFF2-40B4-BE49-F238E27FC236}">
                  <a16:creationId xmlns:a16="http://schemas.microsoft.com/office/drawing/2014/main" id="{80520868-E452-4F51-ADF1-830E4E3299BA}"/>
                </a:ext>
              </a:extLst>
            </p:cNvPr>
            <p:cNvSpPr txBox="1"/>
            <p:nvPr/>
          </p:nvSpPr>
          <p:spPr>
            <a:xfrm>
              <a:off x="7132677" y="5187315"/>
              <a:ext cx="101568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华文细黑" pitchFamily="2" charset="-122"/>
                </a:rPr>
                <a:t>3bits</a:t>
              </a:r>
              <a:endParaRPr lang="zh-CN" altLang="en-US" sz="1600" kern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1" name="TextBox 25">
              <a:extLst>
                <a:ext uri="{FF2B5EF4-FFF2-40B4-BE49-F238E27FC236}">
                  <a16:creationId xmlns:a16="http://schemas.microsoft.com/office/drawing/2014/main" id="{44ACF704-52F5-4054-AF19-7667AF1A3A5E}"/>
                </a:ext>
              </a:extLst>
            </p:cNvPr>
            <p:cNvSpPr txBox="1"/>
            <p:nvPr/>
          </p:nvSpPr>
          <p:spPr>
            <a:xfrm>
              <a:off x="8048513" y="5187315"/>
              <a:ext cx="101749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华文细黑" pitchFamily="2" charset="-122"/>
                </a:rPr>
                <a:t>5bits</a:t>
              </a:r>
              <a:endParaRPr lang="zh-CN" altLang="en-US" sz="1600" kern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2" name="TextBox 26">
              <a:extLst>
                <a:ext uri="{FF2B5EF4-FFF2-40B4-BE49-F238E27FC236}">
                  <a16:creationId xmlns:a16="http://schemas.microsoft.com/office/drawing/2014/main" id="{6346CEDB-8159-45D7-8F14-83E47648C18B}"/>
                </a:ext>
              </a:extLst>
            </p:cNvPr>
            <p:cNvSpPr txBox="1"/>
            <p:nvPr/>
          </p:nvSpPr>
          <p:spPr>
            <a:xfrm>
              <a:off x="9537537" y="5184605"/>
              <a:ext cx="101749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华文细黑" pitchFamily="2" charset="-122"/>
                </a:rPr>
                <a:t>7bits</a:t>
              </a:r>
              <a:endParaRPr lang="zh-CN" altLang="en-US" sz="1600" kern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3" name="矩形 26">
              <a:extLst>
                <a:ext uri="{FF2B5EF4-FFF2-40B4-BE49-F238E27FC236}">
                  <a16:creationId xmlns:a16="http://schemas.microsoft.com/office/drawing/2014/main" id="{DC78CFE5-3B03-4F8C-AAF5-44A64C4A3094}"/>
                </a:ext>
              </a:extLst>
            </p:cNvPr>
            <p:cNvSpPr/>
            <p:nvPr/>
          </p:nvSpPr>
          <p:spPr>
            <a:xfrm>
              <a:off x="7329898" y="5503748"/>
              <a:ext cx="671380" cy="443207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anchor="ctr"/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funct3</a:t>
              </a:r>
              <a:endParaRPr lang="zh-CN" altLang="en-US" sz="16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4" name="矩形 25">
              <a:extLst>
                <a:ext uri="{FF2B5EF4-FFF2-40B4-BE49-F238E27FC236}">
                  <a16:creationId xmlns:a16="http://schemas.microsoft.com/office/drawing/2014/main" id="{43C99670-D8A1-4D32-8C46-AFD6E3392D87}"/>
                </a:ext>
              </a:extLst>
            </p:cNvPr>
            <p:cNvSpPr/>
            <p:nvPr/>
          </p:nvSpPr>
          <p:spPr>
            <a:xfrm>
              <a:off x="5059772" y="5503748"/>
              <a:ext cx="1088374" cy="443207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rs2</a:t>
              </a:r>
              <a:endParaRPr lang="zh-CN" altLang="en-US" sz="1600" kern="0" baseline="-2500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5" name="矩形 26">
              <a:extLst>
                <a:ext uri="{FF2B5EF4-FFF2-40B4-BE49-F238E27FC236}">
                  <a16:creationId xmlns:a16="http://schemas.microsoft.com/office/drawing/2014/main" id="{AF52CA64-F2EC-4BBC-982C-A47A2948ECD7}"/>
                </a:ext>
              </a:extLst>
            </p:cNvPr>
            <p:cNvSpPr/>
            <p:nvPr/>
          </p:nvSpPr>
          <p:spPr>
            <a:xfrm>
              <a:off x="3267825" y="5503748"/>
              <a:ext cx="1745258" cy="443207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funct7</a:t>
              </a:r>
              <a:endParaRPr lang="zh-CN" altLang="en-US" sz="16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6" name="矩形 25">
              <a:extLst>
                <a:ext uri="{FF2B5EF4-FFF2-40B4-BE49-F238E27FC236}">
                  <a16:creationId xmlns:a16="http://schemas.microsoft.com/office/drawing/2014/main" id="{CFDD2177-812F-42E8-9F25-0DDC7C1C4091}"/>
                </a:ext>
              </a:extLst>
            </p:cNvPr>
            <p:cNvSpPr/>
            <p:nvPr/>
          </p:nvSpPr>
          <p:spPr>
            <a:xfrm>
              <a:off x="8047314" y="5503747"/>
              <a:ext cx="1088374" cy="443207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600" kern="0" dirty="0" err="1">
                  <a:solidFill>
                    <a:srgbClr val="0000FF"/>
                  </a:solidFill>
                  <a:latin typeface="Calibri"/>
                  <a:ea typeface="宋体"/>
                </a:rPr>
                <a:t>rd</a:t>
              </a:r>
              <a:endParaRPr lang="zh-CN" altLang="en-US" sz="1600" kern="0" baseline="-25000" dirty="0">
                <a:solidFill>
                  <a:srgbClr val="0000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F7BE0DF-F424-42AD-A0A3-2BF63DC984B4}"/>
              </a:ext>
            </a:extLst>
          </p:cNvPr>
          <p:cNvGrpSpPr/>
          <p:nvPr/>
        </p:nvGrpSpPr>
        <p:grpSpPr>
          <a:xfrm>
            <a:off x="3260855" y="1670970"/>
            <a:ext cx="7666759" cy="765514"/>
            <a:chOff x="4090111" y="5487373"/>
            <a:chExt cx="7666759" cy="765514"/>
          </a:xfrm>
        </p:grpSpPr>
        <p:sp>
          <p:nvSpPr>
            <p:cNvPr id="18" name="矩形 25">
              <a:extLst>
                <a:ext uri="{FF2B5EF4-FFF2-40B4-BE49-F238E27FC236}">
                  <a16:creationId xmlns:a16="http://schemas.microsoft.com/office/drawing/2014/main" id="{050EEC62-A6FB-4BF8-9715-0276C0C0B2D2}"/>
                </a:ext>
              </a:extLst>
            </p:cNvPr>
            <p:cNvSpPr/>
            <p:nvPr/>
          </p:nvSpPr>
          <p:spPr>
            <a:xfrm>
              <a:off x="7023418" y="5806516"/>
              <a:ext cx="1088374" cy="443207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rs1</a:t>
              </a:r>
              <a:endParaRPr lang="zh-CN" altLang="en-US" sz="1600" kern="0" baseline="-2500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9" name="TextBox 17">
              <a:extLst>
                <a:ext uri="{FF2B5EF4-FFF2-40B4-BE49-F238E27FC236}">
                  <a16:creationId xmlns:a16="http://schemas.microsoft.com/office/drawing/2014/main" id="{8FDF21F9-65E0-4A6B-8415-209B917DB395}"/>
                </a:ext>
              </a:extLst>
            </p:cNvPr>
            <p:cNvSpPr txBox="1"/>
            <p:nvPr/>
          </p:nvSpPr>
          <p:spPr>
            <a:xfrm>
              <a:off x="5039030" y="5490083"/>
              <a:ext cx="101568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华文细黑" pitchFamily="2" charset="-122"/>
                </a:rPr>
                <a:t>12bits</a:t>
              </a:r>
              <a:endParaRPr lang="zh-CN" altLang="en-US" sz="1600" kern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20" name="矩形 26">
              <a:extLst>
                <a:ext uri="{FF2B5EF4-FFF2-40B4-BE49-F238E27FC236}">
                  <a16:creationId xmlns:a16="http://schemas.microsoft.com/office/drawing/2014/main" id="{17BBA2E7-C61A-47E8-9C3E-8B61D16EE319}"/>
                </a:ext>
              </a:extLst>
            </p:cNvPr>
            <p:cNvSpPr/>
            <p:nvPr/>
          </p:nvSpPr>
          <p:spPr>
            <a:xfrm>
              <a:off x="10011612" y="5806516"/>
              <a:ext cx="1745258" cy="443207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opcode</a:t>
              </a:r>
              <a:endParaRPr lang="zh-CN" altLang="en-US" sz="16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21" name="TextBox 23">
              <a:extLst>
                <a:ext uri="{FF2B5EF4-FFF2-40B4-BE49-F238E27FC236}">
                  <a16:creationId xmlns:a16="http://schemas.microsoft.com/office/drawing/2014/main" id="{52D38A61-4D51-4A54-B84E-91B43B1D54EC}"/>
                </a:ext>
              </a:extLst>
            </p:cNvPr>
            <p:cNvSpPr txBox="1"/>
            <p:nvPr/>
          </p:nvSpPr>
          <p:spPr>
            <a:xfrm>
              <a:off x="7114541" y="5490083"/>
              <a:ext cx="101749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华文细黑" pitchFamily="2" charset="-122"/>
                </a:rPr>
                <a:t>5bits</a:t>
              </a:r>
              <a:endParaRPr lang="zh-CN" altLang="en-US" sz="1600" kern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22" name="TextBox 24">
              <a:extLst>
                <a:ext uri="{FF2B5EF4-FFF2-40B4-BE49-F238E27FC236}">
                  <a16:creationId xmlns:a16="http://schemas.microsoft.com/office/drawing/2014/main" id="{0F7012AE-C6D4-4066-9047-BD6FF17FD1AD}"/>
                </a:ext>
              </a:extLst>
            </p:cNvPr>
            <p:cNvSpPr txBox="1"/>
            <p:nvPr/>
          </p:nvSpPr>
          <p:spPr>
            <a:xfrm>
              <a:off x="7961260" y="5490083"/>
              <a:ext cx="101568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华文细黑" pitchFamily="2" charset="-122"/>
                </a:rPr>
                <a:t>3bits</a:t>
              </a:r>
              <a:endParaRPr lang="zh-CN" altLang="en-US" sz="1600" kern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23" name="TextBox 25">
              <a:extLst>
                <a:ext uri="{FF2B5EF4-FFF2-40B4-BE49-F238E27FC236}">
                  <a16:creationId xmlns:a16="http://schemas.microsoft.com/office/drawing/2014/main" id="{E1A4674A-FED6-414F-B928-4CD8D8BE5DC3}"/>
                </a:ext>
              </a:extLst>
            </p:cNvPr>
            <p:cNvSpPr txBox="1"/>
            <p:nvPr/>
          </p:nvSpPr>
          <p:spPr>
            <a:xfrm>
              <a:off x="8877096" y="5490083"/>
              <a:ext cx="101749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华文细黑" pitchFamily="2" charset="-122"/>
                </a:rPr>
                <a:t>5bits</a:t>
              </a:r>
              <a:endParaRPr lang="zh-CN" altLang="en-US" sz="1600" kern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24" name="TextBox 26">
              <a:extLst>
                <a:ext uri="{FF2B5EF4-FFF2-40B4-BE49-F238E27FC236}">
                  <a16:creationId xmlns:a16="http://schemas.microsoft.com/office/drawing/2014/main" id="{182C3E41-6A76-4534-89C2-A29FE530330A}"/>
                </a:ext>
              </a:extLst>
            </p:cNvPr>
            <p:cNvSpPr txBox="1"/>
            <p:nvPr/>
          </p:nvSpPr>
          <p:spPr>
            <a:xfrm>
              <a:off x="10366120" y="5487373"/>
              <a:ext cx="101749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华文细黑" pitchFamily="2" charset="-122"/>
                </a:rPr>
                <a:t>7bits</a:t>
              </a:r>
              <a:endParaRPr lang="zh-CN" altLang="en-US" sz="1600" kern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25" name="矩形 26">
              <a:extLst>
                <a:ext uri="{FF2B5EF4-FFF2-40B4-BE49-F238E27FC236}">
                  <a16:creationId xmlns:a16="http://schemas.microsoft.com/office/drawing/2014/main" id="{0487B40D-F845-4729-BAF0-81B4E268AAFC}"/>
                </a:ext>
              </a:extLst>
            </p:cNvPr>
            <p:cNvSpPr/>
            <p:nvPr/>
          </p:nvSpPr>
          <p:spPr>
            <a:xfrm>
              <a:off x="8158481" y="5806516"/>
              <a:ext cx="671380" cy="443207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anchor="ctr"/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funct3</a:t>
              </a:r>
              <a:endParaRPr lang="zh-CN" altLang="en-US" sz="16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3415E46-199D-400E-9390-B94FE9DE9DEB}"/>
                </a:ext>
              </a:extLst>
            </p:cNvPr>
            <p:cNvSpPr/>
            <p:nvPr/>
          </p:nvSpPr>
          <p:spPr>
            <a:xfrm>
              <a:off x="8875897" y="5806515"/>
              <a:ext cx="1088374" cy="443207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600" kern="0" dirty="0" err="1">
                  <a:solidFill>
                    <a:srgbClr val="0000FF"/>
                  </a:solidFill>
                  <a:latin typeface="Calibri"/>
                  <a:ea typeface="宋体"/>
                </a:rPr>
                <a:t>rd</a:t>
              </a:r>
              <a:endParaRPr lang="zh-CN" altLang="en-US" sz="1600" kern="0" baseline="-25000" dirty="0">
                <a:solidFill>
                  <a:srgbClr val="0000FF"/>
                </a:solidFill>
                <a:latin typeface="Calibri"/>
                <a:ea typeface="宋体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4CF6758-A91C-4167-9601-5409B4426E3A}"/>
                </a:ext>
              </a:extLst>
            </p:cNvPr>
            <p:cNvSpPr/>
            <p:nvPr/>
          </p:nvSpPr>
          <p:spPr>
            <a:xfrm>
              <a:off x="4090111" y="5809680"/>
              <a:ext cx="2885966" cy="443207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600" kern="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Imm</a:t>
              </a:r>
              <a:r>
                <a:rPr lang="en-US" altLang="zh-CN" sz="16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[11:0]</a:t>
              </a:r>
              <a:endParaRPr lang="zh-CN" altLang="en-US" sz="16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70DFB6E7-E50F-4CF8-BC9D-3160B238FF51}"/>
              </a:ext>
            </a:extLst>
          </p:cNvPr>
          <p:cNvGrpSpPr/>
          <p:nvPr/>
        </p:nvGrpSpPr>
        <p:grpSpPr>
          <a:xfrm>
            <a:off x="3260855" y="2628560"/>
            <a:ext cx="7666759" cy="762519"/>
            <a:chOff x="3245615" y="3624240"/>
            <a:chExt cx="7666759" cy="762519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84B7228D-0EC8-4F4C-8BF9-9E72300E566D}"/>
                </a:ext>
              </a:extLst>
            </p:cNvPr>
            <p:cNvGrpSpPr/>
            <p:nvPr/>
          </p:nvGrpSpPr>
          <p:grpSpPr>
            <a:xfrm>
              <a:off x="3635734" y="3624240"/>
              <a:ext cx="7276640" cy="757270"/>
              <a:chOff x="3651647" y="5189685"/>
              <a:chExt cx="7276640" cy="757270"/>
            </a:xfrm>
          </p:grpSpPr>
          <p:sp>
            <p:nvSpPr>
              <p:cNvPr id="29" name="矩形 25">
                <a:extLst>
                  <a:ext uri="{FF2B5EF4-FFF2-40B4-BE49-F238E27FC236}">
                    <a16:creationId xmlns:a16="http://schemas.microsoft.com/office/drawing/2014/main" id="{66B751BA-EA84-4445-8ED0-A8EB4736B7AE}"/>
                  </a:ext>
                </a:extLst>
              </p:cNvPr>
              <p:cNvSpPr/>
              <p:nvPr/>
            </p:nvSpPr>
            <p:spPr>
              <a:xfrm>
                <a:off x="6194835" y="5503748"/>
                <a:ext cx="1088374" cy="443207"/>
              </a:xfrm>
              <a:prstGeom prst="rect">
                <a:avLst/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79646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1600" kern="0" dirty="0">
                    <a:solidFill>
                      <a:sysClr val="window" lastClr="FFFFFF"/>
                    </a:solidFill>
                    <a:latin typeface="Calibri"/>
                    <a:ea typeface="宋体"/>
                  </a:rPr>
                  <a:t>rs1</a:t>
                </a:r>
                <a:endParaRPr lang="zh-CN" altLang="en-US" sz="1600" kern="0" baseline="-25000" dirty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30" name="TextBox 17">
                <a:extLst>
                  <a:ext uri="{FF2B5EF4-FFF2-40B4-BE49-F238E27FC236}">
                    <a16:creationId xmlns:a16="http://schemas.microsoft.com/office/drawing/2014/main" id="{3D5D9BFA-2BC3-4A55-9192-694EEE5B3B93}"/>
                  </a:ext>
                </a:extLst>
              </p:cNvPr>
              <p:cNvSpPr txBox="1"/>
              <p:nvPr/>
            </p:nvSpPr>
            <p:spPr>
              <a:xfrm>
                <a:off x="3651647" y="5192395"/>
                <a:ext cx="10156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1600" kern="0" dirty="0">
                    <a:solidFill>
                      <a:schemeClr val="bg1">
                        <a:lumMod val="50000"/>
                      </a:schemeClr>
                    </a:solidFill>
                    <a:latin typeface="Arial" pitchFamily="34" charset="0"/>
                    <a:ea typeface="华文细黑" pitchFamily="2" charset="-122"/>
                  </a:rPr>
                  <a:t>7bits</a:t>
                </a:r>
                <a:endParaRPr lang="zh-CN" altLang="en-US" sz="1600" kern="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华文细黑" pitchFamily="2" charset="-122"/>
                </a:endParaRPr>
              </a:p>
            </p:txBody>
          </p:sp>
          <p:sp>
            <p:nvSpPr>
              <p:cNvPr id="31" name="矩形 26">
                <a:extLst>
                  <a:ext uri="{FF2B5EF4-FFF2-40B4-BE49-F238E27FC236}">
                    <a16:creationId xmlns:a16="http://schemas.microsoft.com/office/drawing/2014/main" id="{506770D7-271A-4981-908D-9354BF02A69D}"/>
                  </a:ext>
                </a:extLst>
              </p:cNvPr>
              <p:cNvSpPr/>
              <p:nvPr/>
            </p:nvSpPr>
            <p:spPr>
              <a:xfrm>
                <a:off x="9183029" y="5503748"/>
                <a:ext cx="1745258" cy="443207"/>
              </a:xfrm>
              <a:prstGeom prst="rect">
                <a:avLst/>
              </a:prstGeom>
              <a:gradFill rotWithShape="1">
                <a:gsLst>
                  <a:gs pos="0">
                    <a:srgbClr val="9BBB59">
                      <a:shade val="51000"/>
                      <a:satMod val="130000"/>
                    </a:srgbClr>
                  </a:gs>
                  <a:gs pos="80000">
                    <a:srgbClr val="9BBB59">
                      <a:shade val="93000"/>
                      <a:satMod val="130000"/>
                    </a:srgbClr>
                  </a:gs>
                  <a:gs pos="100000">
                    <a:srgbClr val="9BBB59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1600" kern="0" dirty="0">
                    <a:solidFill>
                      <a:sysClr val="window" lastClr="FFFFFF"/>
                    </a:solidFill>
                    <a:latin typeface="Calibri"/>
                    <a:ea typeface="宋体"/>
                  </a:rPr>
                  <a:t>opcode</a:t>
                </a:r>
                <a:endParaRPr lang="zh-CN" altLang="en-US" sz="1600" kern="0" dirty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32" name="TextBox 22">
                <a:extLst>
                  <a:ext uri="{FF2B5EF4-FFF2-40B4-BE49-F238E27FC236}">
                    <a16:creationId xmlns:a16="http://schemas.microsoft.com/office/drawing/2014/main" id="{431F0DAC-FEE2-4E95-BBE7-0B035F3BD5FF}"/>
                  </a:ext>
                </a:extLst>
              </p:cNvPr>
              <p:cNvSpPr txBox="1"/>
              <p:nvPr/>
            </p:nvSpPr>
            <p:spPr>
              <a:xfrm>
                <a:off x="5107456" y="5192395"/>
                <a:ext cx="101568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1600" kern="0" dirty="0">
                    <a:solidFill>
                      <a:schemeClr val="bg1">
                        <a:lumMod val="50000"/>
                      </a:schemeClr>
                    </a:solidFill>
                    <a:latin typeface="Arial" pitchFamily="34" charset="0"/>
                    <a:ea typeface="华文细黑" pitchFamily="2" charset="-122"/>
                  </a:rPr>
                  <a:t>5bits</a:t>
                </a:r>
                <a:endParaRPr lang="zh-CN" altLang="en-US" sz="1600" kern="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华文细黑" pitchFamily="2" charset="-122"/>
                </a:endParaRPr>
              </a:p>
            </p:txBody>
          </p:sp>
          <p:sp>
            <p:nvSpPr>
              <p:cNvPr id="33" name="TextBox 23">
                <a:extLst>
                  <a:ext uri="{FF2B5EF4-FFF2-40B4-BE49-F238E27FC236}">
                    <a16:creationId xmlns:a16="http://schemas.microsoft.com/office/drawing/2014/main" id="{E6ACF4A7-0D00-4B21-B013-89C1465AC76F}"/>
                  </a:ext>
                </a:extLst>
              </p:cNvPr>
              <p:cNvSpPr txBox="1"/>
              <p:nvPr/>
            </p:nvSpPr>
            <p:spPr>
              <a:xfrm>
                <a:off x="6285958" y="5192395"/>
                <a:ext cx="101749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1600" kern="0" dirty="0">
                    <a:solidFill>
                      <a:schemeClr val="bg1">
                        <a:lumMod val="50000"/>
                      </a:schemeClr>
                    </a:solidFill>
                    <a:latin typeface="Arial" pitchFamily="34" charset="0"/>
                    <a:ea typeface="华文细黑" pitchFamily="2" charset="-122"/>
                  </a:rPr>
                  <a:t>5bits</a:t>
                </a:r>
                <a:endParaRPr lang="zh-CN" altLang="en-US" sz="1600" kern="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华文细黑" pitchFamily="2" charset="-122"/>
                </a:endParaRPr>
              </a:p>
            </p:txBody>
          </p:sp>
          <p:sp>
            <p:nvSpPr>
              <p:cNvPr id="34" name="TextBox 24">
                <a:extLst>
                  <a:ext uri="{FF2B5EF4-FFF2-40B4-BE49-F238E27FC236}">
                    <a16:creationId xmlns:a16="http://schemas.microsoft.com/office/drawing/2014/main" id="{FA3D7355-946C-4B94-8998-8A01E4C458E6}"/>
                  </a:ext>
                </a:extLst>
              </p:cNvPr>
              <p:cNvSpPr txBox="1"/>
              <p:nvPr/>
            </p:nvSpPr>
            <p:spPr>
              <a:xfrm>
                <a:off x="7132677" y="5192395"/>
                <a:ext cx="101568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1600" kern="0" dirty="0">
                    <a:solidFill>
                      <a:schemeClr val="bg1">
                        <a:lumMod val="50000"/>
                      </a:schemeClr>
                    </a:solidFill>
                    <a:latin typeface="Arial" pitchFamily="34" charset="0"/>
                    <a:ea typeface="华文细黑" pitchFamily="2" charset="-122"/>
                  </a:rPr>
                  <a:t>3bits</a:t>
                </a:r>
                <a:endParaRPr lang="zh-CN" altLang="en-US" sz="1600" kern="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华文细黑" pitchFamily="2" charset="-122"/>
                </a:endParaRPr>
              </a:p>
            </p:txBody>
          </p:sp>
          <p:sp>
            <p:nvSpPr>
              <p:cNvPr id="35" name="TextBox 25">
                <a:extLst>
                  <a:ext uri="{FF2B5EF4-FFF2-40B4-BE49-F238E27FC236}">
                    <a16:creationId xmlns:a16="http://schemas.microsoft.com/office/drawing/2014/main" id="{1C23B3DF-B039-4E6C-A25C-486872423692}"/>
                  </a:ext>
                </a:extLst>
              </p:cNvPr>
              <p:cNvSpPr txBox="1"/>
              <p:nvPr/>
            </p:nvSpPr>
            <p:spPr>
              <a:xfrm>
                <a:off x="8048513" y="5192395"/>
                <a:ext cx="101749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1600" kern="0" dirty="0">
                    <a:solidFill>
                      <a:schemeClr val="bg1">
                        <a:lumMod val="50000"/>
                      </a:schemeClr>
                    </a:solidFill>
                    <a:latin typeface="Arial" pitchFamily="34" charset="0"/>
                    <a:ea typeface="华文细黑" pitchFamily="2" charset="-122"/>
                  </a:rPr>
                  <a:t>5bits</a:t>
                </a:r>
                <a:endParaRPr lang="zh-CN" altLang="en-US" sz="1600" kern="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华文细黑" pitchFamily="2" charset="-122"/>
                </a:endParaRPr>
              </a:p>
            </p:txBody>
          </p:sp>
          <p:sp>
            <p:nvSpPr>
              <p:cNvPr id="36" name="TextBox 26">
                <a:extLst>
                  <a:ext uri="{FF2B5EF4-FFF2-40B4-BE49-F238E27FC236}">
                    <a16:creationId xmlns:a16="http://schemas.microsoft.com/office/drawing/2014/main" id="{A5C1B8DD-6B48-4CA2-BF62-059DDA1CD874}"/>
                  </a:ext>
                </a:extLst>
              </p:cNvPr>
              <p:cNvSpPr txBox="1"/>
              <p:nvPr/>
            </p:nvSpPr>
            <p:spPr>
              <a:xfrm>
                <a:off x="9537537" y="5189685"/>
                <a:ext cx="101749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1600" kern="0" dirty="0">
                    <a:solidFill>
                      <a:schemeClr val="bg1">
                        <a:lumMod val="50000"/>
                      </a:schemeClr>
                    </a:solidFill>
                    <a:latin typeface="Arial" pitchFamily="34" charset="0"/>
                    <a:ea typeface="华文细黑" pitchFamily="2" charset="-122"/>
                  </a:rPr>
                  <a:t>7bits</a:t>
                </a:r>
                <a:endParaRPr lang="zh-CN" altLang="en-US" sz="1600" kern="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华文细黑" pitchFamily="2" charset="-122"/>
                </a:endParaRPr>
              </a:p>
            </p:txBody>
          </p:sp>
          <p:sp>
            <p:nvSpPr>
              <p:cNvPr id="37" name="矩形 26">
                <a:extLst>
                  <a:ext uri="{FF2B5EF4-FFF2-40B4-BE49-F238E27FC236}">
                    <a16:creationId xmlns:a16="http://schemas.microsoft.com/office/drawing/2014/main" id="{79B982F9-9F3F-48AF-A472-BD6A43EB5F71}"/>
                  </a:ext>
                </a:extLst>
              </p:cNvPr>
              <p:cNvSpPr/>
              <p:nvPr/>
            </p:nvSpPr>
            <p:spPr>
              <a:xfrm>
                <a:off x="7329898" y="5503748"/>
                <a:ext cx="671380" cy="443207"/>
              </a:xfrm>
              <a:prstGeom prst="rect">
                <a:avLst/>
              </a:prstGeom>
              <a:gradFill rotWithShape="1">
                <a:gsLst>
                  <a:gs pos="0">
                    <a:srgbClr val="9BBB59">
                      <a:shade val="51000"/>
                      <a:satMod val="130000"/>
                    </a:srgbClr>
                  </a:gs>
                  <a:gs pos="80000">
                    <a:srgbClr val="9BBB59">
                      <a:shade val="93000"/>
                      <a:satMod val="130000"/>
                    </a:srgbClr>
                  </a:gs>
                  <a:gs pos="100000">
                    <a:srgbClr val="9BBB59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0" rIns="0" anchor="ctr"/>
              <a:lstStyle/>
              <a:p>
                <a:pPr algn="ctr">
                  <a:defRPr/>
                </a:pPr>
                <a:r>
                  <a:rPr lang="en-US" altLang="zh-CN" sz="1600" kern="0" dirty="0">
                    <a:solidFill>
                      <a:sysClr val="window" lastClr="FFFFFF"/>
                    </a:solidFill>
                    <a:latin typeface="Calibri"/>
                    <a:ea typeface="宋体"/>
                  </a:rPr>
                  <a:t>funct3</a:t>
                </a:r>
                <a:endParaRPr lang="zh-CN" altLang="en-US" sz="1600" kern="0" dirty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38" name="矩形 25">
                <a:extLst>
                  <a:ext uri="{FF2B5EF4-FFF2-40B4-BE49-F238E27FC236}">
                    <a16:creationId xmlns:a16="http://schemas.microsoft.com/office/drawing/2014/main" id="{6AF469FB-B3E7-4E89-9B7D-29170A7F97C3}"/>
                  </a:ext>
                </a:extLst>
              </p:cNvPr>
              <p:cNvSpPr/>
              <p:nvPr/>
            </p:nvSpPr>
            <p:spPr>
              <a:xfrm>
                <a:off x="5059772" y="5503748"/>
                <a:ext cx="1088374" cy="443207"/>
              </a:xfrm>
              <a:prstGeom prst="rect">
                <a:avLst/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79646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1600" kern="0" dirty="0">
                    <a:solidFill>
                      <a:sysClr val="window" lastClr="FFFFFF"/>
                    </a:solidFill>
                    <a:latin typeface="Calibri"/>
                    <a:ea typeface="宋体"/>
                  </a:rPr>
                  <a:t>rs2</a:t>
                </a:r>
                <a:endParaRPr lang="zh-CN" altLang="en-US" sz="1600" kern="0" baseline="-25000" dirty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3076CF38-F1E7-420A-9117-D7D4A40A041A}"/>
                </a:ext>
              </a:extLst>
            </p:cNvPr>
            <p:cNvSpPr/>
            <p:nvPr/>
          </p:nvSpPr>
          <p:spPr>
            <a:xfrm>
              <a:off x="3245615" y="3943552"/>
              <a:ext cx="1759108" cy="443207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600" kern="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Imm</a:t>
              </a:r>
              <a:r>
                <a:rPr lang="en-US" altLang="zh-CN" sz="16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[11:5]</a:t>
              </a:r>
              <a:endParaRPr lang="zh-CN" altLang="en-US" sz="16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5A48996-040B-45C2-9063-5166B3A52D89}"/>
                </a:ext>
              </a:extLst>
            </p:cNvPr>
            <p:cNvSpPr/>
            <p:nvPr/>
          </p:nvSpPr>
          <p:spPr>
            <a:xfrm>
              <a:off x="8031401" y="3938303"/>
              <a:ext cx="1088374" cy="443207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600" kern="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Imm</a:t>
              </a:r>
              <a:r>
                <a:rPr lang="en-US" altLang="zh-CN" sz="16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[4:0]</a:t>
              </a:r>
              <a:endParaRPr lang="zh-CN" altLang="en-US" sz="16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FE2A62E9-A2DC-4AF2-8B7B-39774C59B667}"/>
              </a:ext>
            </a:extLst>
          </p:cNvPr>
          <p:cNvGrpSpPr/>
          <p:nvPr/>
        </p:nvGrpSpPr>
        <p:grpSpPr>
          <a:xfrm>
            <a:off x="3256309" y="3604027"/>
            <a:ext cx="7666759" cy="762519"/>
            <a:chOff x="3245615" y="3624240"/>
            <a:chExt cx="7666759" cy="762519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879299F1-4A55-4C54-A49A-C958B3D2BDE2}"/>
                </a:ext>
              </a:extLst>
            </p:cNvPr>
            <p:cNvGrpSpPr/>
            <p:nvPr/>
          </p:nvGrpSpPr>
          <p:grpSpPr>
            <a:xfrm>
              <a:off x="3635734" y="3624240"/>
              <a:ext cx="7276640" cy="757270"/>
              <a:chOff x="3651647" y="5189685"/>
              <a:chExt cx="7276640" cy="757270"/>
            </a:xfrm>
          </p:grpSpPr>
          <p:sp>
            <p:nvSpPr>
              <p:cNvPr id="49" name="矩形 25">
                <a:extLst>
                  <a:ext uri="{FF2B5EF4-FFF2-40B4-BE49-F238E27FC236}">
                    <a16:creationId xmlns:a16="http://schemas.microsoft.com/office/drawing/2014/main" id="{AF449250-C5AE-411C-8D48-CD6719BB66EB}"/>
                  </a:ext>
                </a:extLst>
              </p:cNvPr>
              <p:cNvSpPr/>
              <p:nvPr/>
            </p:nvSpPr>
            <p:spPr>
              <a:xfrm>
                <a:off x="6194835" y="5503748"/>
                <a:ext cx="1088374" cy="443207"/>
              </a:xfrm>
              <a:prstGeom prst="rect">
                <a:avLst/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79646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1600" kern="0" dirty="0">
                    <a:solidFill>
                      <a:sysClr val="window" lastClr="FFFFFF"/>
                    </a:solidFill>
                    <a:latin typeface="Calibri"/>
                    <a:ea typeface="宋体"/>
                  </a:rPr>
                  <a:t>rs1</a:t>
                </a:r>
                <a:endParaRPr lang="zh-CN" altLang="en-US" sz="1600" kern="0" baseline="-25000" dirty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50" name="TextBox 17">
                <a:extLst>
                  <a:ext uri="{FF2B5EF4-FFF2-40B4-BE49-F238E27FC236}">
                    <a16:creationId xmlns:a16="http://schemas.microsoft.com/office/drawing/2014/main" id="{DD9DABC8-0551-43D1-B494-98AB587C967D}"/>
                  </a:ext>
                </a:extLst>
              </p:cNvPr>
              <p:cNvSpPr txBox="1"/>
              <p:nvPr/>
            </p:nvSpPr>
            <p:spPr>
              <a:xfrm>
                <a:off x="3651647" y="5192395"/>
                <a:ext cx="10156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1600" kern="0" dirty="0">
                    <a:solidFill>
                      <a:schemeClr val="bg1">
                        <a:lumMod val="50000"/>
                      </a:schemeClr>
                    </a:solidFill>
                    <a:latin typeface="Arial" pitchFamily="34" charset="0"/>
                    <a:ea typeface="华文细黑" pitchFamily="2" charset="-122"/>
                  </a:rPr>
                  <a:t>7bits</a:t>
                </a:r>
                <a:endParaRPr lang="zh-CN" altLang="en-US" sz="1600" kern="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华文细黑" pitchFamily="2" charset="-122"/>
                </a:endParaRPr>
              </a:p>
            </p:txBody>
          </p:sp>
          <p:sp>
            <p:nvSpPr>
              <p:cNvPr id="51" name="矩形 26">
                <a:extLst>
                  <a:ext uri="{FF2B5EF4-FFF2-40B4-BE49-F238E27FC236}">
                    <a16:creationId xmlns:a16="http://schemas.microsoft.com/office/drawing/2014/main" id="{54EFD177-3760-427C-B9ED-265E4236F1C2}"/>
                  </a:ext>
                </a:extLst>
              </p:cNvPr>
              <p:cNvSpPr/>
              <p:nvPr/>
            </p:nvSpPr>
            <p:spPr>
              <a:xfrm>
                <a:off x="9183029" y="5503748"/>
                <a:ext cx="1745258" cy="443207"/>
              </a:xfrm>
              <a:prstGeom prst="rect">
                <a:avLst/>
              </a:prstGeom>
              <a:gradFill rotWithShape="1">
                <a:gsLst>
                  <a:gs pos="0">
                    <a:srgbClr val="9BBB59">
                      <a:shade val="51000"/>
                      <a:satMod val="130000"/>
                    </a:srgbClr>
                  </a:gs>
                  <a:gs pos="80000">
                    <a:srgbClr val="9BBB59">
                      <a:shade val="93000"/>
                      <a:satMod val="130000"/>
                    </a:srgbClr>
                  </a:gs>
                  <a:gs pos="100000">
                    <a:srgbClr val="9BBB59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1600" kern="0" dirty="0">
                    <a:solidFill>
                      <a:sysClr val="window" lastClr="FFFFFF"/>
                    </a:solidFill>
                    <a:latin typeface="Calibri"/>
                    <a:ea typeface="宋体"/>
                  </a:rPr>
                  <a:t>opcode</a:t>
                </a:r>
                <a:endParaRPr lang="zh-CN" altLang="en-US" sz="1600" kern="0" dirty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52" name="TextBox 22">
                <a:extLst>
                  <a:ext uri="{FF2B5EF4-FFF2-40B4-BE49-F238E27FC236}">
                    <a16:creationId xmlns:a16="http://schemas.microsoft.com/office/drawing/2014/main" id="{80F8A2DB-441F-4885-B437-BACEA0A7BDAF}"/>
                  </a:ext>
                </a:extLst>
              </p:cNvPr>
              <p:cNvSpPr txBox="1"/>
              <p:nvPr/>
            </p:nvSpPr>
            <p:spPr>
              <a:xfrm>
                <a:off x="5107456" y="5192395"/>
                <a:ext cx="101568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1600" kern="0" dirty="0">
                    <a:solidFill>
                      <a:schemeClr val="bg1">
                        <a:lumMod val="50000"/>
                      </a:schemeClr>
                    </a:solidFill>
                    <a:latin typeface="Arial" pitchFamily="34" charset="0"/>
                    <a:ea typeface="华文细黑" pitchFamily="2" charset="-122"/>
                  </a:rPr>
                  <a:t>5bits</a:t>
                </a:r>
                <a:endParaRPr lang="zh-CN" altLang="en-US" sz="1600" kern="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华文细黑" pitchFamily="2" charset="-122"/>
                </a:endParaRPr>
              </a:p>
            </p:txBody>
          </p:sp>
          <p:sp>
            <p:nvSpPr>
              <p:cNvPr id="53" name="TextBox 23">
                <a:extLst>
                  <a:ext uri="{FF2B5EF4-FFF2-40B4-BE49-F238E27FC236}">
                    <a16:creationId xmlns:a16="http://schemas.microsoft.com/office/drawing/2014/main" id="{C0768FD4-5277-4247-9965-E351B4DEA819}"/>
                  </a:ext>
                </a:extLst>
              </p:cNvPr>
              <p:cNvSpPr txBox="1"/>
              <p:nvPr/>
            </p:nvSpPr>
            <p:spPr>
              <a:xfrm>
                <a:off x="6285958" y="5192395"/>
                <a:ext cx="101749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1600" kern="0" dirty="0">
                    <a:solidFill>
                      <a:schemeClr val="bg1">
                        <a:lumMod val="50000"/>
                      </a:schemeClr>
                    </a:solidFill>
                    <a:latin typeface="Arial" pitchFamily="34" charset="0"/>
                    <a:ea typeface="华文细黑" pitchFamily="2" charset="-122"/>
                  </a:rPr>
                  <a:t>5bits</a:t>
                </a:r>
                <a:endParaRPr lang="zh-CN" altLang="en-US" sz="1600" kern="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华文细黑" pitchFamily="2" charset="-122"/>
                </a:endParaRPr>
              </a:p>
            </p:txBody>
          </p:sp>
          <p:sp>
            <p:nvSpPr>
              <p:cNvPr id="54" name="TextBox 24">
                <a:extLst>
                  <a:ext uri="{FF2B5EF4-FFF2-40B4-BE49-F238E27FC236}">
                    <a16:creationId xmlns:a16="http://schemas.microsoft.com/office/drawing/2014/main" id="{16C7F807-4ECA-49FC-934F-D436DD9306E7}"/>
                  </a:ext>
                </a:extLst>
              </p:cNvPr>
              <p:cNvSpPr txBox="1"/>
              <p:nvPr/>
            </p:nvSpPr>
            <p:spPr>
              <a:xfrm>
                <a:off x="7132677" y="5192395"/>
                <a:ext cx="101568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1600" kern="0" dirty="0">
                    <a:solidFill>
                      <a:schemeClr val="bg1">
                        <a:lumMod val="50000"/>
                      </a:schemeClr>
                    </a:solidFill>
                    <a:latin typeface="Arial" pitchFamily="34" charset="0"/>
                    <a:ea typeface="华文细黑" pitchFamily="2" charset="-122"/>
                  </a:rPr>
                  <a:t>3bits</a:t>
                </a:r>
                <a:endParaRPr lang="zh-CN" altLang="en-US" sz="1600" kern="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华文细黑" pitchFamily="2" charset="-122"/>
                </a:endParaRPr>
              </a:p>
            </p:txBody>
          </p:sp>
          <p:sp>
            <p:nvSpPr>
              <p:cNvPr id="55" name="TextBox 25">
                <a:extLst>
                  <a:ext uri="{FF2B5EF4-FFF2-40B4-BE49-F238E27FC236}">
                    <a16:creationId xmlns:a16="http://schemas.microsoft.com/office/drawing/2014/main" id="{BE47729B-BD74-4307-A210-5A9FB373EA03}"/>
                  </a:ext>
                </a:extLst>
              </p:cNvPr>
              <p:cNvSpPr txBox="1"/>
              <p:nvPr/>
            </p:nvSpPr>
            <p:spPr>
              <a:xfrm>
                <a:off x="8048513" y="5192395"/>
                <a:ext cx="101749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1600" kern="0" dirty="0">
                    <a:solidFill>
                      <a:schemeClr val="bg1">
                        <a:lumMod val="50000"/>
                      </a:schemeClr>
                    </a:solidFill>
                    <a:latin typeface="Arial" pitchFamily="34" charset="0"/>
                    <a:ea typeface="华文细黑" pitchFamily="2" charset="-122"/>
                  </a:rPr>
                  <a:t>5bits</a:t>
                </a:r>
                <a:endParaRPr lang="zh-CN" altLang="en-US" sz="1600" kern="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华文细黑" pitchFamily="2" charset="-122"/>
                </a:endParaRPr>
              </a:p>
            </p:txBody>
          </p:sp>
          <p:sp>
            <p:nvSpPr>
              <p:cNvPr id="56" name="TextBox 26">
                <a:extLst>
                  <a:ext uri="{FF2B5EF4-FFF2-40B4-BE49-F238E27FC236}">
                    <a16:creationId xmlns:a16="http://schemas.microsoft.com/office/drawing/2014/main" id="{9A299EFD-6BB5-4BD4-8230-467A49EAB1FD}"/>
                  </a:ext>
                </a:extLst>
              </p:cNvPr>
              <p:cNvSpPr txBox="1"/>
              <p:nvPr/>
            </p:nvSpPr>
            <p:spPr>
              <a:xfrm>
                <a:off x="9537537" y="5189685"/>
                <a:ext cx="101749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1600" kern="0" dirty="0">
                    <a:solidFill>
                      <a:schemeClr val="bg1">
                        <a:lumMod val="50000"/>
                      </a:schemeClr>
                    </a:solidFill>
                    <a:latin typeface="Arial" pitchFamily="34" charset="0"/>
                    <a:ea typeface="华文细黑" pitchFamily="2" charset="-122"/>
                  </a:rPr>
                  <a:t>7bits</a:t>
                </a:r>
                <a:endParaRPr lang="zh-CN" altLang="en-US" sz="1600" kern="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华文细黑" pitchFamily="2" charset="-122"/>
                </a:endParaRPr>
              </a:p>
            </p:txBody>
          </p:sp>
          <p:sp>
            <p:nvSpPr>
              <p:cNvPr id="57" name="矩形 26">
                <a:extLst>
                  <a:ext uri="{FF2B5EF4-FFF2-40B4-BE49-F238E27FC236}">
                    <a16:creationId xmlns:a16="http://schemas.microsoft.com/office/drawing/2014/main" id="{4AEE7DD9-CF9E-4555-9CB0-E99D979F66BD}"/>
                  </a:ext>
                </a:extLst>
              </p:cNvPr>
              <p:cNvSpPr/>
              <p:nvPr/>
            </p:nvSpPr>
            <p:spPr>
              <a:xfrm>
                <a:off x="7329898" y="5503748"/>
                <a:ext cx="671380" cy="443207"/>
              </a:xfrm>
              <a:prstGeom prst="rect">
                <a:avLst/>
              </a:prstGeom>
              <a:gradFill rotWithShape="1">
                <a:gsLst>
                  <a:gs pos="0">
                    <a:srgbClr val="9BBB59">
                      <a:shade val="51000"/>
                      <a:satMod val="130000"/>
                    </a:srgbClr>
                  </a:gs>
                  <a:gs pos="80000">
                    <a:srgbClr val="9BBB59">
                      <a:shade val="93000"/>
                      <a:satMod val="130000"/>
                    </a:srgbClr>
                  </a:gs>
                  <a:gs pos="100000">
                    <a:srgbClr val="9BBB59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0" rIns="0" anchor="ctr"/>
              <a:lstStyle/>
              <a:p>
                <a:pPr algn="ctr">
                  <a:defRPr/>
                </a:pPr>
                <a:r>
                  <a:rPr lang="en-US" altLang="zh-CN" sz="1600" kern="0" dirty="0">
                    <a:solidFill>
                      <a:sysClr val="window" lastClr="FFFFFF"/>
                    </a:solidFill>
                    <a:latin typeface="Calibri"/>
                    <a:ea typeface="宋体"/>
                  </a:rPr>
                  <a:t>funct3</a:t>
                </a:r>
                <a:endParaRPr lang="zh-CN" altLang="en-US" sz="1600" kern="0" dirty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58" name="矩形 25">
                <a:extLst>
                  <a:ext uri="{FF2B5EF4-FFF2-40B4-BE49-F238E27FC236}">
                    <a16:creationId xmlns:a16="http://schemas.microsoft.com/office/drawing/2014/main" id="{3AAC1E12-33AB-45CB-B85D-7B71169E6CAD}"/>
                  </a:ext>
                </a:extLst>
              </p:cNvPr>
              <p:cNvSpPr/>
              <p:nvPr/>
            </p:nvSpPr>
            <p:spPr>
              <a:xfrm>
                <a:off x="5059772" y="5503748"/>
                <a:ext cx="1088374" cy="443207"/>
              </a:xfrm>
              <a:prstGeom prst="rect">
                <a:avLst/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79646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1600" kern="0" dirty="0">
                    <a:solidFill>
                      <a:sysClr val="window" lastClr="FFFFFF"/>
                    </a:solidFill>
                    <a:latin typeface="Calibri"/>
                    <a:ea typeface="宋体"/>
                  </a:rPr>
                  <a:t>rs2</a:t>
                </a:r>
                <a:endParaRPr lang="zh-CN" altLang="en-US" sz="1600" kern="0" baseline="-25000" dirty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1EAE44EE-0913-40F6-8979-375D0203A6D0}"/>
                </a:ext>
              </a:extLst>
            </p:cNvPr>
            <p:cNvSpPr/>
            <p:nvPr/>
          </p:nvSpPr>
          <p:spPr>
            <a:xfrm>
              <a:off x="3245615" y="3943552"/>
              <a:ext cx="1759108" cy="443207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600" kern="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Imm</a:t>
              </a:r>
              <a:r>
                <a:rPr lang="en-US" altLang="zh-CN" sz="16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[12,10:5]</a:t>
              </a:r>
              <a:endParaRPr lang="zh-CN" altLang="en-US" sz="16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C6E4A9E1-8D13-4D09-ABFB-317561312C35}"/>
                </a:ext>
              </a:extLst>
            </p:cNvPr>
            <p:cNvSpPr/>
            <p:nvPr/>
          </p:nvSpPr>
          <p:spPr>
            <a:xfrm>
              <a:off x="8031401" y="3938303"/>
              <a:ext cx="1088374" cy="443207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anchor="ctr"/>
            <a:lstStyle/>
            <a:p>
              <a:pPr algn="ctr">
                <a:defRPr/>
              </a:pPr>
              <a:r>
                <a:rPr lang="en-US" altLang="zh-CN" sz="1600" kern="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Imm</a:t>
              </a:r>
              <a:r>
                <a:rPr lang="en-US" altLang="zh-CN" sz="16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[4:1,11]</a:t>
              </a:r>
              <a:endParaRPr lang="zh-CN" altLang="en-US" sz="16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EBA5C473-24F9-4958-A7D3-398F2ED730A3}"/>
              </a:ext>
            </a:extLst>
          </p:cNvPr>
          <p:cNvGrpSpPr/>
          <p:nvPr/>
        </p:nvGrpSpPr>
        <p:grpSpPr>
          <a:xfrm>
            <a:off x="3256308" y="4493090"/>
            <a:ext cx="7666760" cy="760434"/>
            <a:chOff x="4090110" y="5492453"/>
            <a:chExt cx="7666760" cy="760434"/>
          </a:xfrm>
        </p:grpSpPr>
        <p:sp>
          <p:nvSpPr>
            <p:cNvPr id="61" name="TextBox 17">
              <a:extLst>
                <a:ext uri="{FF2B5EF4-FFF2-40B4-BE49-F238E27FC236}">
                  <a16:creationId xmlns:a16="http://schemas.microsoft.com/office/drawing/2014/main" id="{2EF203C9-2BBF-45FB-B281-0BA78FA59F15}"/>
                </a:ext>
              </a:extLst>
            </p:cNvPr>
            <p:cNvSpPr txBox="1"/>
            <p:nvPr/>
          </p:nvSpPr>
          <p:spPr>
            <a:xfrm>
              <a:off x="5948350" y="5495163"/>
              <a:ext cx="101568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华文细黑" pitchFamily="2" charset="-122"/>
                </a:rPr>
                <a:t>12bits</a:t>
              </a:r>
              <a:endParaRPr lang="zh-CN" altLang="en-US" sz="1600" kern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62" name="矩形 26">
              <a:extLst>
                <a:ext uri="{FF2B5EF4-FFF2-40B4-BE49-F238E27FC236}">
                  <a16:creationId xmlns:a16="http://schemas.microsoft.com/office/drawing/2014/main" id="{E110E168-7D36-40E0-A031-03B1E72DAD42}"/>
                </a:ext>
              </a:extLst>
            </p:cNvPr>
            <p:cNvSpPr/>
            <p:nvPr/>
          </p:nvSpPr>
          <p:spPr>
            <a:xfrm>
              <a:off x="10011612" y="5806516"/>
              <a:ext cx="1745258" cy="443207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opcode</a:t>
              </a:r>
              <a:endParaRPr lang="zh-CN" altLang="en-US" sz="16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65" name="TextBox 25">
              <a:extLst>
                <a:ext uri="{FF2B5EF4-FFF2-40B4-BE49-F238E27FC236}">
                  <a16:creationId xmlns:a16="http://schemas.microsoft.com/office/drawing/2014/main" id="{88D0C33F-4913-49B6-ACF4-BA2E1E7B5EC8}"/>
                </a:ext>
              </a:extLst>
            </p:cNvPr>
            <p:cNvSpPr txBox="1"/>
            <p:nvPr/>
          </p:nvSpPr>
          <p:spPr>
            <a:xfrm>
              <a:off x="8877096" y="5495163"/>
              <a:ext cx="101749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华文细黑" pitchFamily="2" charset="-122"/>
                </a:rPr>
                <a:t>5bits</a:t>
              </a:r>
              <a:endParaRPr lang="zh-CN" altLang="en-US" sz="1600" kern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66" name="TextBox 26">
              <a:extLst>
                <a:ext uri="{FF2B5EF4-FFF2-40B4-BE49-F238E27FC236}">
                  <a16:creationId xmlns:a16="http://schemas.microsoft.com/office/drawing/2014/main" id="{67BBC3E1-0D92-4720-A119-64785206AB87}"/>
                </a:ext>
              </a:extLst>
            </p:cNvPr>
            <p:cNvSpPr txBox="1"/>
            <p:nvPr/>
          </p:nvSpPr>
          <p:spPr>
            <a:xfrm>
              <a:off x="10366120" y="5492453"/>
              <a:ext cx="101749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华文细黑" pitchFamily="2" charset="-122"/>
                </a:rPr>
                <a:t>7bits</a:t>
              </a:r>
              <a:endParaRPr lang="zh-CN" altLang="en-US" sz="1600" kern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CC2409BB-0A56-4390-888E-FC22C104369F}"/>
                </a:ext>
              </a:extLst>
            </p:cNvPr>
            <p:cNvSpPr/>
            <p:nvPr/>
          </p:nvSpPr>
          <p:spPr>
            <a:xfrm>
              <a:off x="8875897" y="5806515"/>
              <a:ext cx="1088374" cy="443207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600" kern="0" dirty="0" err="1">
                  <a:solidFill>
                    <a:srgbClr val="0000FF"/>
                  </a:solidFill>
                  <a:latin typeface="Calibri"/>
                  <a:ea typeface="宋体"/>
                </a:rPr>
                <a:t>rd</a:t>
              </a:r>
              <a:endParaRPr lang="zh-CN" altLang="en-US" sz="1600" kern="0" baseline="-25000" dirty="0">
                <a:solidFill>
                  <a:srgbClr val="0000FF"/>
                </a:solidFill>
                <a:latin typeface="Calibri"/>
                <a:ea typeface="宋体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4658DE98-C1D2-4484-B57B-9D29FA3EB294}"/>
                </a:ext>
              </a:extLst>
            </p:cNvPr>
            <p:cNvSpPr/>
            <p:nvPr/>
          </p:nvSpPr>
          <p:spPr>
            <a:xfrm>
              <a:off x="4090110" y="5809680"/>
              <a:ext cx="4738445" cy="443207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600" kern="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Imm</a:t>
              </a:r>
              <a:r>
                <a:rPr lang="en-US" altLang="zh-CN" sz="16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[31:12]</a:t>
              </a:r>
              <a:endParaRPr lang="zh-CN" altLang="en-US" sz="16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4FAD27AE-7FF5-4653-B430-893E4D34C453}"/>
              </a:ext>
            </a:extLst>
          </p:cNvPr>
          <p:cNvGrpSpPr/>
          <p:nvPr/>
        </p:nvGrpSpPr>
        <p:grpSpPr>
          <a:xfrm>
            <a:off x="3267152" y="5395018"/>
            <a:ext cx="7666760" cy="760434"/>
            <a:chOff x="4090110" y="5492453"/>
            <a:chExt cx="7666760" cy="760434"/>
          </a:xfrm>
        </p:grpSpPr>
        <p:sp>
          <p:nvSpPr>
            <p:cNvPr id="71" name="TextBox 17">
              <a:extLst>
                <a:ext uri="{FF2B5EF4-FFF2-40B4-BE49-F238E27FC236}">
                  <a16:creationId xmlns:a16="http://schemas.microsoft.com/office/drawing/2014/main" id="{4A605D2F-F40B-4707-A551-8E314286CE22}"/>
                </a:ext>
              </a:extLst>
            </p:cNvPr>
            <p:cNvSpPr txBox="1"/>
            <p:nvPr/>
          </p:nvSpPr>
          <p:spPr>
            <a:xfrm>
              <a:off x="5974709" y="5493779"/>
              <a:ext cx="101568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华文细黑" pitchFamily="2" charset="-122"/>
                </a:rPr>
                <a:t>12bits</a:t>
              </a:r>
              <a:endParaRPr lang="zh-CN" altLang="en-US" sz="1600" kern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72" name="矩形 26">
              <a:extLst>
                <a:ext uri="{FF2B5EF4-FFF2-40B4-BE49-F238E27FC236}">
                  <a16:creationId xmlns:a16="http://schemas.microsoft.com/office/drawing/2014/main" id="{D2897AED-40CB-4E81-8E57-CB8525073F1F}"/>
                </a:ext>
              </a:extLst>
            </p:cNvPr>
            <p:cNvSpPr/>
            <p:nvPr/>
          </p:nvSpPr>
          <p:spPr>
            <a:xfrm>
              <a:off x="10011612" y="5806516"/>
              <a:ext cx="1745258" cy="443207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opcode</a:t>
              </a:r>
              <a:endParaRPr lang="zh-CN" altLang="en-US" sz="16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73" name="TextBox 25">
              <a:extLst>
                <a:ext uri="{FF2B5EF4-FFF2-40B4-BE49-F238E27FC236}">
                  <a16:creationId xmlns:a16="http://schemas.microsoft.com/office/drawing/2014/main" id="{F45D3DD8-47D3-45AF-A6AD-8317191F5A79}"/>
                </a:ext>
              </a:extLst>
            </p:cNvPr>
            <p:cNvSpPr txBox="1"/>
            <p:nvPr/>
          </p:nvSpPr>
          <p:spPr>
            <a:xfrm>
              <a:off x="8877096" y="5495163"/>
              <a:ext cx="101749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华文细黑" pitchFamily="2" charset="-122"/>
                </a:rPr>
                <a:t>5bits</a:t>
              </a:r>
              <a:endParaRPr lang="zh-CN" altLang="en-US" sz="1600" kern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74" name="TextBox 26">
              <a:extLst>
                <a:ext uri="{FF2B5EF4-FFF2-40B4-BE49-F238E27FC236}">
                  <a16:creationId xmlns:a16="http://schemas.microsoft.com/office/drawing/2014/main" id="{4759C86C-6B6E-4D08-AC68-4A0B83F62AB4}"/>
                </a:ext>
              </a:extLst>
            </p:cNvPr>
            <p:cNvSpPr txBox="1"/>
            <p:nvPr/>
          </p:nvSpPr>
          <p:spPr>
            <a:xfrm>
              <a:off x="10366120" y="5492453"/>
              <a:ext cx="101749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华文细黑" pitchFamily="2" charset="-122"/>
                </a:rPr>
                <a:t>7bits</a:t>
              </a:r>
              <a:endParaRPr lang="zh-CN" altLang="en-US" sz="1600" kern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8CAD3CF6-9F25-4FC2-A71A-AD11F9C041CB}"/>
                </a:ext>
              </a:extLst>
            </p:cNvPr>
            <p:cNvSpPr/>
            <p:nvPr/>
          </p:nvSpPr>
          <p:spPr>
            <a:xfrm>
              <a:off x="8875897" y="5806515"/>
              <a:ext cx="1088374" cy="443207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600" kern="0" dirty="0" err="1">
                  <a:solidFill>
                    <a:srgbClr val="0000FF"/>
                  </a:solidFill>
                  <a:latin typeface="Calibri"/>
                  <a:ea typeface="宋体"/>
                </a:rPr>
                <a:t>rd</a:t>
              </a:r>
              <a:endParaRPr lang="zh-CN" altLang="en-US" sz="1600" kern="0" baseline="-25000" dirty="0">
                <a:solidFill>
                  <a:srgbClr val="0000FF"/>
                </a:solidFill>
                <a:latin typeface="Calibri"/>
                <a:ea typeface="宋体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E410B33F-0784-4D09-987C-792949600A03}"/>
                </a:ext>
              </a:extLst>
            </p:cNvPr>
            <p:cNvSpPr/>
            <p:nvPr/>
          </p:nvSpPr>
          <p:spPr>
            <a:xfrm>
              <a:off x="4090110" y="5809680"/>
              <a:ext cx="4738445" cy="443207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600" kern="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Imm</a:t>
              </a:r>
              <a:r>
                <a:rPr lang="en-US" altLang="zh-CN" sz="16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[20,10:1,11,19:12]</a:t>
              </a:r>
              <a:endParaRPr lang="zh-CN" altLang="en-US" sz="16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sp>
        <p:nvSpPr>
          <p:cNvPr id="41" name="内容占位符 40">
            <a:extLst>
              <a:ext uri="{FF2B5EF4-FFF2-40B4-BE49-F238E27FC236}">
                <a16:creationId xmlns:a16="http://schemas.microsoft.com/office/drawing/2014/main" id="{F11D9695-2B32-4D56-95F4-38D71F0D1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355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775"/>
          <a:stretch/>
        </p:blipFill>
        <p:spPr>
          <a:xfrm>
            <a:off x="0" y="0"/>
            <a:ext cx="3591499" cy="68580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346734" y="2388946"/>
            <a:ext cx="6961412" cy="915004"/>
          </a:xfrm>
          <a:prstGeom prst="rect">
            <a:avLst/>
          </a:prstGeom>
          <a:solidFill>
            <a:srgbClr val="CDFBFF"/>
          </a:solidFill>
          <a:ln w="38100">
            <a:solidFill>
              <a:srgbClr val="005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文本框 13"/>
          <p:cNvSpPr txBox="1"/>
          <p:nvPr/>
        </p:nvSpPr>
        <p:spPr>
          <a:xfrm>
            <a:off x="4346733" y="2448309"/>
            <a:ext cx="696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spc="600" dirty="0">
                <a:solidFill>
                  <a:srgbClr val="005D9C"/>
                </a:solidFill>
                <a:latin typeface="义启小楷书" panose="02010601030101010101" pitchFamily="2" charset="-128"/>
                <a:ea typeface="义启小楷书" panose="02010601030101010101" pitchFamily="2" charset="-128"/>
              </a:rPr>
              <a:t>附</a:t>
            </a:r>
            <a:r>
              <a:rPr lang="en-US" altLang="zh-CN" sz="4800" spc="600" dirty="0">
                <a:solidFill>
                  <a:srgbClr val="005D9C"/>
                </a:solidFill>
                <a:latin typeface="义启小楷书" panose="02010601030101010101" pitchFamily="2" charset="-128"/>
                <a:ea typeface="义启小楷书" panose="02010601030101010101" pitchFamily="2" charset="-128"/>
              </a:rPr>
              <a:t>A</a:t>
            </a:r>
            <a:r>
              <a:rPr lang="zh-CN" altLang="en-US" sz="4800" spc="600" dirty="0">
                <a:solidFill>
                  <a:srgbClr val="005D9C"/>
                </a:solidFill>
                <a:latin typeface="义启小楷书" panose="02010601030101010101" pitchFamily="2" charset="-128"/>
                <a:ea typeface="义启小楷书" panose="02010601030101010101" pitchFamily="2" charset="-128"/>
              </a:rPr>
              <a:t>、单周期</a:t>
            </a:r>
            <a:r>
              <a:rPr lang="en-US" altLang="zh-CN" sz="4800" spc="600" dirty="0">
                <a:solidFill>
                  <a:srgbClr val="005D9C"/>
                </a:solidFill>
                <a:latin typeface="义启小楷书" panose="02010601030101010101" pitchFamily="2" charset="-128"/>
                <a:ea typeface="义启小楷书" panose="02010601030101010101" pitchFamily="2" charset="-128"/>
              </a:rPr>
              <a:t>RISC-V</a:t>
            </a:r>
            <a:endParaRPr lang="zh-CN" altLang="en-US" sz="4800" spc="600" dirty="0">
              <a:solidFill>
                <a:srgbClr val="005D9C"/>
              </a:solidFill>
              <a:latin typeface="义启小楷书" panose="02010601030101010101" pitchFamily="2" charset="-128"/>
              <a:ea typeface="义启小楷书" panose="02010601030101010101" pitchFamily="2" charset="-128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3456">
            <a:off x="8248180" y="4036530"/>
            <a:ext cx="3569372" cy="237547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EA131D9-5136-4674-9BAD-658249B0CA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969" y="3789636"/>
            <a:ext cx="1831562" cy="24706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矩形 11"/>
          <p:cNvSpPr/>
          <p:nvPr/>
        </p:nvSpPr>
        <p:spPr>
          <a:xfrm>
            <a:off x="0" y="0"/>
            <a:ext cx="3591499" cy="6858000"/>
          </a:xfrm>
          <a:prstGeom prst="rect">
            <a:avLst/>
          </a:prstGeom>
          <a:solidFill>
            <a:srgbClr val="005D9C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95B0C31-9B25-407E-9BBE-D631E778B98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656D78"/>
              </a:clrFrom>
              <a:clrTo>
                <a:srgbClr val="656D7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2099" y="715288"/>
            <a:ext cx="880575" cy="877289"/>
          </a:xfrm>
          <a:prstGeom prst="rect">
            <a:avLst/>
          </a:prstGeom>
        </p:spPr>
      </p:pic>
      <p:sp>
        <p:nvSpPr>
          <p:cNvPr id="24" name="圆角矩形 17">
            <a:extLst>
              <a:ext uri="{FF2B5EF4-FFF2-40B4-BE49-F238E27FC236}">
                <a16:creationId xmlns:a16="http://schemas.microsoft.com/office/drawing/2014/main" id="{23F9CC7D-5AAB-47E2-8136-4E5A08EE0461}"/>
              </a:ext>
            </a:extLst>
          </p:cNvPr>
          <p:cNvSpPr/>
          <p:nvPr/>
        </p:nvSpPr>
        <p:spPr>
          <a:xfrm>
            <a:off x="1235765" y="606295"/>
            <a:ext cx="1083362" cy="108336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3B7902D4-B423-4600-9E21-AD6CAC0DD854}"/>
              </a:ext>
            </a:extLst>
          </p:cNvPr>
          <p:cNvCxnSpPr/>
          <p:nvPr/>
        </p:nvCxnSpPr>
        <p:spPr>
          <a:xfrm>
            <a:off x="321366" y="2440240"/>
            <a:ext cx="299167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BD53366B-7CBE-42B1-96D3-0C5C9945B2F5}"/>
              </a:ext>
            </a:extLst>
          </p:cNvPr>
          <p:cNvCxnSpPr/>
          <p:nvPr/>
        </p:nvCxnSpPr>
        <p:spPr>
          <a:xfrm>
            <a:off x="321366" y="2452007"/>
            <a:ext cx="299167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A8469C07-DEB3-4A3B-B1DD-4535A3F011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86581" y="1863284"/>
            <a:ext cx="4296880" cy="79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0158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8400">
        <p15:prstTrans prst="pageCurlDouble"/>
      </p:transition>
    </mc:Choice>
    <mc:Fallback xmlns="">
      <p:transition spd="slow" advClick="0" advTm="84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2" objId="4"/>
        <p14:stopEvt time="8737" objId="4"/>
      </p14:showEvt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图片 10" descr="计算机学院logo-组合01"/>
          <p:cNvPicPr>
            <a:picLocks noChangeAspect="1"/>
          </p:cNvPicPr>
          <p:nvPr/>
        </p:nvPicPr>
        <p:blipFill>
          <a:blip r:embed="rId4" cstate="hqprint">
            <a:biLevel thresh="25000"/>
          </a:blip>
          <a:stretch>
            <a:fillRect/>
          </a:stretch>
        </p:blipFill>
        <p:spPr>
          <a:xfrm>
            <a:off x="959358" y="680561"/>
            <a:ext cx="2753898" cy="668179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8A32CCD-A7D3-4969-AC7A-C66B9CF73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915" y="4805783"/>
            <a:ext cx="7139015" cy="1516250"/>
          </a:xfrm>
          <a:prstGeom prst="rect">
            <a:avLst/>
          </a:prstGeom>
        </p:spPr>
      </p:pic>
      <p:sp>
        <p:nvSpPr>
          <p:cNvPr id="5" name="标题 6">
            <a:extLst>
              <a:ext uri="{FF2B5EF4-FFF2-40B4-BE49-F238E27FC236}">
                <a16:creationId xmlns:a16="http://schemas.microsoft.com/office/drawing/2014/main" id="{98412105-7B32-4045-BF1F-FB35E8E9D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2627" y="2693379"/>
            <a:ext cx="4082539" cy="767764"/>
          </a:xfrm>
        </p:spPr>
        <p:txBody>
          <a:bodyPr>
            <a:noAutofit/>
          </a:bodyPr>
          <a:lstStyle/>
          <a:p>
            <a:r>
              <a:rPr lang="en-US" altLang="zh-CN" sz="5400" dirty="0">
                <a:solidFill>
                  <a:srgbClr val="6EFDF6"/>
                </a:solidFill>
                <a:latin typeface="Algerian" panose="04020705040A02060702" pitchFamily="82" charset="0"/>
              </a:rPr>
              <a:t>Thanks</a:t>
            </a:r>
            <a:endParaRPr lang="zh-CN" altLang="en-US" sz="5400" dirty="0">
              <a:solidFill>
                <a:srgbClr val="6EFDF6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130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RISC-V CPU</a:t>
            </a:r>
            <a:r>
              <a:rPr lang="zh-CN" altLang="en-US" dirty="0"/>
              <a:t>控制器设计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3" y="942764"/>
            <a:ext cx="10746234" cy="5637024"/>
          </a:xfrm>
        </p:spPr>
        <p:txBody>
          <a:bodyPr/>
          <a:lstStyle/>
          <a:p>
            <a:pPr marL="325103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</a:pPr>
            <a:r>
              <a:rPr lang="zh-CN" altLang="en-US" sz="2275" b="1" dirty="0">
                <a:cs typeface="Segoe UI Black" panose="020B0A02040204020203" pitchFamily="34" charset="0"/>
                <a:sym typeface="Arial" panose="020B0604020202020204" pitchFamily="34" charset="0"/>
              </a:rPr>
              <a:t>定长指令周期：单周期实现</a:t>
            </a:r>
          </a:p>
          <a:p>
            <a:pPr marL="931963" lvl="1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Font typeface="Wingdings" panose="05000000000000000000" pitchFamily="2" charset="2"/>
              <a:buChar char="u"/>
            </a:pPr>
            <a:r>
              <a:rPr lang="zh-CN" altLang="en-US" sz="2275" b="1" dirty="0">
                <a:cs typeface="Segoe UI Black" panose="020B0A02040204020203" pitchFamily="34" charset="0"/>
                <a:sym typeface="Arial" panose="020B0604020202020204" pitchFamily="34" charset="0"/>
              </a:rPr>
              <a:t>所有指令均在一个时钟周期内完成，</a:t>
            </a:r>
            <a:r>
              <a:rPr lang="en-US" altLang="zh-CN" sz="2275" b="1" dirty="0">
                <a:cs typeface="Segoe UI Black" panose="020B0A02040204020203" pitchFamily="34" charset="0"/>
                <a:sym typeface="Arial" panose="020B0604020202020204" pitchFamily="34" charset="0"/>
              </a:rPr>
              <a:t> CPI=1</a:t>
            </a:r>
            <a:r>
              <a:rPr lang="zh-CN" altLang="en-US" sz="2275" b="1" dirty="0">
                <a:cs typeface="Segoe UI Black" panose="020B0A02040204020203" pitchFamily="34" charset="0"/>
                <a:sym typeface="Arial" panose="020B0604020202020204" pitchFamily="34" charset="0"/>
              </a:rPr>
              <a:t>  </a:t>
            </a:r>
          </a:p>
          <a:p>
            <a:pPr marL="931963" lvl="1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Font typeface="Wingdings" panose="05000000000000000000" pitchFamily="2" charset="2"/>
              <a:buChar char="u"/>
            </a:pPr>
            <a:r>
              <a:rPr lang="zh-CN" altLang="en-US" sz="2275" b="1" dirty="0">
                <a:cs typeface="Segoe UI Black" panose="020B0A02040204020203" pitchFamily="34" charset="0"/>
                <a:sym typeface="Arial" panose="020B0604020202020204" pitchFamily="34" charset="0"/>
              </a:rPr>
              <a:t>性能取决于最慢的指令，时钟周期过长</a:t>
            </a:r>
            <a:endParaRPr lang="en-US" altLang="zh-CN" sz="2275" b="1" dirty="0"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marL="325103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</a:pPr>
            <a:r>
              <a:rPr lang="zh-CN" altLang="en-US" sz="2275" b="1" dirty="0">
                <a:cs typeface="Segoe UI Black" panose="020B0A02040204020203" pitchFamily="34" charset="0"/>
                <a:sym typeface="Arial" panose="020B0604020202020204" pitchFamily="34" charset="0"/>
              </a:rPr>
              <a:t>变长指令周期：多周期实现</a:t>
            </a:r>
          </a:p>
          <a:p>
            <a:pPr marL="931963" lvl="1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Font typeface="Wingdings" panose="05000000000000000000" pitchFamily="2" charset="2"/>
              <a:buChar char="n"/>
            </a:pPr>
            <a:r>
              <a:rPr lang="zh-CN" altLang="en-US" sz="2275" b="1" dirty="0">
                <a:cs typeface="Segoe UI Black" panose="020B0A02040204020203" pitchFamily="34" charset="0"/>
                <a:sym typeface="Arial" panose="020B0604020202020204" pitchFamily="34" charset="0"/>
              </a:rPr>
              <a:t>缩短时钟周期，复用器件或数据通路</a:t>
            </a:r>
          </a:p>
          <a:p>
            <a:pPr marL="931963" lvl="1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Font typeface="Wingdings" panose="05000000000000000000" pitchFamily="2" charset="2"/>
              <a:buChar char="n"/>
            </a:pPr>
            <a:r>
              <a:rPr lang="zh-CN" altLang="en-US" sz="2275" b="1" dirty="0">
                <a:cs typeface="Segoe UI Black" panose="020B0A02040204020203" pitchFamily="34" charset="0"/>
                <a:sym typeface="Arial" panose="020B0604020202020204" pitchFamily="34" charset="0"/>
              </a:rPr>
              <a:t>可支持流水操作，提升性能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72483E-A80F-4643-AC55-398D18E8B74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512975">
            <a:off x="9173834" y="4083783"/>
            <a:ext cx="1829588" cy="183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1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RISC-V</a:t>
            </a:r>
            <a:r>
              <a:rPr lang="zh-CN" altLang="en-US" dirty="0"/>
              <a:t>指令格式</a:t>
            </a: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D408D072-F5C4-45F3-AB6A-8DAB0F81AF8C}"/>
              </a:ext>
            </a:extLst>
          </p:cNvPr>
          <p:cNvGrpSpPr/>
          <p:nvPr/>
        </p:nvGrpSpPr>
        <p:grpSpPr>
          <a:xfrm>
            <a:off x="1712521" y="1181565"/>
            <a:ext cx="7660462" cy="762350"/>
            <a:chOff x="3267825" y="5184605"/>
            <a:chExt cx="7660462" cy="762350"/>
          </a:xfrm>
        </p:grpSpPr>
        <p:sp>
          <p:nvSpPr>
            <p:cNvPr id="68" name="矩形 25">
              <a:extLst>
                <a:ext uri="{FF2B5EF4-FFF2-40B4-BE49-F238E27FC236}">
                  <a16:creationId xmlns:a16="http://schemas.microsoft.com/office/drawing/2014/main" id="{54CBAA52-1309-48A2-946F-66CF4BB50A56}"/>
                </a:ext>
              </a:extLst>
            </p:cNvPr>
            <p:cNvSpPr/>
            <p:nvPr/>
          </p:nvSpPr>
          <p:spPr>
            <a:xfrm>
              <a:off x="6194835" y="5503748"/>
              <a:ext cx="1088374" cy="443207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rs1</a:t>
              </a:r>
              <a:endParaRPr lang="zh-CN" altLang="en-US" sz="1600" kern="0" baseline="-2500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69" name="TextBox 17">
              <a:extLst>
                <a:ext uri="{FF2B5EF4-FFF2-40B4-BE49-F238E27FC236}">
                  <a16:creationId xmlns:a16="http://schemas.microsoft.com/office/drawing/2014/main" id="{146618A6-4CC9-4EB2-B02C-31EB04B1A8D5}"/>
                </a:ext>
              </a:extLst>
            </p:cNvPr>
            <p:cNvSpPr txBox="1"/>
            <p:nvPr/>
          </p:nvSpPr>
          <p:spPr>
            <a:xfrm>
              <a:off x="3651647" y="5187315"/>
              <a:ext cx="101568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华文细黑" pitchFamily="2" charset="-122"/>
                </a:rPr>
                <a:t>7bits</a:t>
              </a:r>
              <a:endParaRPr lang="zh-CN" altLang="en-US" sz="1600" kern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70" name="矩形 26">
              <a:extLst>
                <a:ext uri="{FF2B5EF4-FFF2-40B4-BE49-F238E27FC236}">
                  <a16:creationId xmlns:a16="http://schemas.microsoft.com/office/drawing/2014/main" id="{EA88B8F2-B2AB-40AA-947F-EE3AFE9F79D3}"/>
                </a:ext>
              </a:extLst>
            </p:cNvPr>
            <p:cNvSpPr/>
            <p:nvPr/>
          </p:nvSpPr>
          <p:spPr>
            <a:xfrm>
              <a:off x="9183029" y="5503748"/>
              <a:ext cx="1745258" cy="443207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opcode</a:t>
              </a:r>
              <a:endParaRPr lang="zh-CN" altLang="en-US" sz="16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71" name="TextBox 22">
              <a:extLst>
                <a:ext uri="{FF2B5EF4-FFF2-40B4-BE49-F238E27FC236}">
                  <a16:creationId xmlns:a16="http://schemas.microsoft.com/office/drawing/2014/main" id="{E55C756F-5D0F-4168-A6AF-B5707B4DDFA1}"/>
                </a:ext>
              </a:extLst>
            </p:cNvPr>
            <p:cNvSpPr txBox="1"/>
            <p:nvPr/>
          </p:nvSpPr>
          <p:spPr>
            <a:xfrm>
              <a:off x="5107456" y="5187315"/>
              <a:ext cx="101568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华文细黑" pitchFamily="2" charset="-122"/>
                </a:rPr>
                <a:t>5bits</a:t>
              </a:r>
              <a:endParaRPr lang="zh-CN" altLang="en-US" sz="1600" kern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72" name="TextBox 23">
              <a:extLst>
                <a:ext uri="{FF2B5EF4-FFF2-40B4-BE49-F238E27FC236}">
                  <a16:creationId xmlns:a16="http://schemas.microsoft.com/office/drawing/2014/main" id="{6DB27FBD-C89A-473F-922C-5169604CA664}"/>
                </a:ext>
              </a:extLst>
            </p:cNvPr>
            <p:cNvSpPr txBox="1"/>
            <p:nvPr/>
          </p:nvSpPr>
          <p:spPr>
            <a:xfrm>
              <a:off x="6285958" y="5187315"/>
              <a:ext cx="101749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华文细黑" pitchFamily="2" charset="-122"/>
                </a:rPr>
                <a:t>5bits</a:t>
              </a:r>
              <a:endParaRPr lang="zh-CN" altLang="en-US" sz="1600" kern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73" name="TextBox 24">
              <a:extLst>
                <a:ext uri="{FF2B5EF4-FFF2-40B4-BE49-F238E27FC236}">
                  <a16:creationId xmlns:a16="http://schemas.microsoft.com/office/drawing/2014/main" id="{9CBAB45A-9E03-49CE-A440-AFCC43E0298C}"/>
                </a:ext>
              </a:extLst>
            </p:cNvPr>
            <p:cNvSpPr txBox="1"/>
            <p:nvPr/>
          </p:nvSpPr>
          <p:spPr>
            <a:xfrm>
              <a:off x="7132677" y="5187315"/>
              <a:ext cx="101568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华文细黑" pitchFamily="2" charset="-122"/>
                </a:rPr>
                <a:t>3bits</a:t>
              </a:r>
              <a:endParaRPr lang="zh-CN" altLang="en-US" sz="1600" kern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74" name="TextBox 25">
              <a:extLst>
                <a:ext uri="{FF2B5EF4-FFF2-40B4-BE49-F238E27FC236}">
                  <a16:creationId xmlns:a16="http://schemas.microsoft.com/office/drawing/2014/main" id="{B46C2175-9853-47EC-A699-21D006684E81}"/>
                </a:ext>
              </a:extLst>
            </p:cNvPr>
            <p:cNvSpPr txBox="1"/>
            <p:nvPr/>
          </p:nvSpPr>
          <p:spPr>
            <a:xfrm>
              <a:off x="8048513" y="5187315"/>
              <a:ext cx="101749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华文细黑" pitchFamily="2" charset="-122"/>
                </a:rPr>
                <a:t>5bits</a:t>
              </a:r>
              <a:endParaRPr lang="zh-CN" altLang="en-US" sz="1600" kern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75" name="TextBox 26">
              <a:extLst>
                <a:ext uri="{FF2B5EF4-FFF2-40B4-BE49-F238E27FC236}">
                  <a16:creationId xmlns:a16="http://schemas.microsoft.com/office/drawing/2014/main" id="{0FE4C5BD-E950-4EAA-8594-408B7ABAD49E}"/>
                </a:ext>
              </a:extLst>
            </p:cNvPr>
            <p:cNvSpPr txBox="1"/>
            <p:nvPr/>
          </p:nvSpPr>
          <p:spPr>
            <a:xfrm>
              <a:off x="9537537" y="5184605"/>
              <a:ext cx="101749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华文细黑" pitchFamily="2" charset="-122"/>
                </a:rPr>
                <a:t>7bits</a:t>
              </a:r>
              <a:endParaRPr lang="zh-CN" altLang="en-US" sz="1600" kern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76" name="矩形 26">
              <a:extLst>
                <a:ext uri="{FF2B5EF4-FFF2-40B4-BE49-F238E27FC236}">
                  <a16:creationId xmlns:a16="http://schemas.microsoft.com/office/drawing/2014/main" id="{E958F760-3039-4356-B6A3-DAE12F257100}"/>
                </a:ext>
              </a:extLst>
            </p:cNvPr>
            <p:cNvSpPr/>
            <p:nvPr/>
          </p:nvSpPr>
          <p:spPr>
            <a:xfrm>
              <a:off x="7329898" y="5503748"/>
              <a:ext cx="671380" cy="443207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anchor="ctr"/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funct3</a:t>
              </a:r>
              <a:endParaRPr lang="zh-CN" altLang="en-US" sz="16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77" name="矩形 25">
              <a:extLst>
                <a:ext uri="{FF2B5EF4-FFF2-40B4-BE49-F238E27FC236}">
                  <a16:creationId xmlns:a16="http://schemas.microsoft.com/office/drawing/2014/main" id="{A6B9BD0A-7A78-4930-9D8D-51882227C730}"/>
                </a:ext>
              </a:extLst>
            </p:cNvPr>
            <p:cNvSpPr/>
            <p:nvPr/>
          </p:nvSpPr>
          <p:spPr>
            <a:xfrm>
              <a:off x="5059772" y="5503748"/>
              <a:ext cx="1088374" cy="443207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rs2</a:t>
              </a:r>
              <a:endParaRPr lang="zh-CN" altLang="en-US" sz="1600" kern="0" baseline="-2500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78" name="矩形 26">
              <a:extLst>
                <a:ext uri="{FF2B5EF4-FFF2-40B4-BE49-F238E27FC236}">
                  <a16:creationId xmlns:a16="http://schemas.microsoft.com/office/drawing/2014/main" id="{0C96AB75-F8C7-4CD1-8989-05F1DEEC016B}"/>
                </a:ext>
              </a:extLst>
            </p:cNvPr>
            <p:cNvSpPr/>
            <p:nvPr/>
          </p:nvSpPr>
          <p:spPr>
            <a:xfrm>
              <a:off x="3267825" y="5503748"/>
              <a:ext cx="1745258" cy="443207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funct7</a:t>
              </a:r>
              <a:endParaRPr lang="zh-CN" altLang="en-US" sz="16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79" name="矩形 25">
              <a:extLst>
                <a:ext uri="{FF2B5EF4-FFF2-40B4-BE49-F238E27FC236}">
                  <a16:creationId xmlns:a16="http://schemas.microsoft.com/office/drawing/2014/main" id="{3A0158D5-CC7B-4F5F-83B8-95A2C644BCA1}"/>
                </a:ext>
              </a:extLst>
            </p:cNvPr>
            <p:cNvSpPr/>
            <p:nvPr/>
          </p:nvSpPr>
          <p:spPr>
            <a:xfrm>
              <a:off x="8047314" y="5503747"/>
              <a:ext cx="1088374" cy="443207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600" kern="0" dirty="0" err="1">
                  <a:solidFill>
                    <a:srgbClr val="0000FF"/>
                  </a:solidFill>
                  <a:latin typeface="Calibri"/>
                  <a:ea typeface="宋体"/>
                </a:rPr>
                <a:t>rd</a:t>
              </a:r>
              <a:endParaRPr lang="zh-CN" altLang="en-US" sz="1600" kern="0" baseline="-25000" dirty="0">
                <a:solidFill>
                  <a:srgbClr val="0000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029F271C-88A9-4753-9DE9-E94416C84C66}"/>
              </a:ext>
            </a:extLst>
          </p:cNvPr>
          <p:cNvGrpSpPr/>
          <p:nvPr/>
        </p:nvGrpSpPr>
        <p:grpSpPr>
          <a:xfrm>
            <a:off x="1712521" y="2300409"/>
            <a:ext cx="7666759" cy="446372"/>
            <a:chOff x="4090111" y="5806515"/>
            <a:chExt cx="7666759" cy="446372"/>
          </a:xfrm>
        </p:grpSpPr>
        <p:sp>
          <p:nvSpPr>
            <p:cNvPr id="81" name="矩形 25">
              <a:extLst>
                <a:ext uri="{FF2B5EF4-FFF2-40B4-BE49-F238E27FC236}">
                  <a16:creationId xmlns:a16="http://schemas.microsoft.com/office/drawing/2014/main" id="{3F402558-191A-42C1-8B1F-F6662DC5F0C3}"/>
                </a:ext>
              </a:extLst>
            </p:cNvPr>
            <p:cNvSpPr/>
            <p:nvPr/>
          </p:nvSpPr>
          <p:spPr>
            <a:xfrm>
              <a:off x="7023418" y="5806516"/>
              <a:ext cx="1088374" cy="443207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rs1</a:t>
              </a:r>
              <a:endParaRPr lang="zh-CN" altLang="en-US" sz="1600" kern="0" baseline="-2500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83" name="矩形 26">
              <a:extLst>
                <a:ext uri="{FF2B5EF4-FFF2-40B4-BE49-F238E27FC236}">
                  <a16:creationId xmlns:a16="http://schemas.microsoft.com/office/drawing/2014/main" id="{36C838EF-1D11-41D1-BE3B-F3AA106A260F}"/>
                </a:ext>
              </a:extLst>
            </p:cNvPr>
            <p:cNvSpPr/>
            <p:nvPr/>
          </p:nvSpPr>
          <p:spPr>
            <a:xfrm>
              <a:off x="10011612" y="5806516"/>
              <a:ext cx="1745258" cy="443207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opcode</a:t>
              </a:r>
              <a:endParaRPr lang="zh-CN" altLang="en-US" sz="16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88" name="矩形 26">
              <a:extLst>
                <a:ext uri="{FF2B5EF4-FFF2-40B4-BE49-F238E27FC236}">
                  <a16:creationId xmlns:a16="http://schemas.microsoft.com/office/drawing/2014/main" id="{CEA74157-BFD3-4E93-9D5A-56375AD42772}"/>
                </a:ext>
              </a:extLst>
            </p:cNvPr>
            <p:cNvSpPr/>
            <p:nvPr/>
          </p:nvSpPr>
          <p:spPr>
            <a:xfrm>
              <a:off x="8158481" y="5806516"/>
              <a:ext cx="671380" cy="443207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anchor="ctr"/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funct3</a:t>
              </a:r>
              <a:endParaRPr lang="zh-CN" altLang="en-US" sz="16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E6D9D323-2608-4D28-85B1-BF54AAC7921D}"/>
                </a:ext>
              </a:extLst>
            </p:cNvPr>
            <p:cNvSpPr/>
            <p:nvPr/>
          </p:nvSpPr>
          <p:spPr>
            <a:xfrm>
              <a:off x="8875897" y="5806515"/>
              <a:ext cx="1088374" cy="443207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600" kern="0" dirty="0" err="1">
                  <a:solidFill>
                    <a:srgbClr val="0000FF"/>
                  </a:solidFill>
                  <a:latin typeface="Calibri"/>
                  <a:ea typeface="宋体"/>
                </a:rPr>
                <a:t>rd</a:t>
              </a:r>
              <a:endParaRPr lang="zh-CN" altLang="en-US" sz="1600" kern="0" baseline="-25000" dirty="0">
                <a:solidFill>
                  <a:srgbClr val="0000FF"/>
                </a:solidFill>
                <a:latin typeface="Calibri"/>
                <a:ea typeface="宋体"/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C3A01F37-9A4F-47DB-8721-55BFB7198329}"/>
                </a:ext>
              </a:extLst>
            </p:cNvPr>
            <p:cNvSpPr/>
            <p:nvPr/>
          </p:nvSpPr>
          <p:spPr>
            <a:xfrm>
              <a:off x="4090111" y="5809680"/>
              <a:ext cx="2885966" cy="443207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600" kern="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Imm</a:t>
              </a:r>
              <a:r>
                <a:rPr lang="en-US" altLang="zh-CN" sz="16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[11:0]</a:t>
              </a:r>
              <a:endParaRPr lang="zh-CN" altLang="en-US" sz="16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BCC86281-2D25-43C9-98F7-F88B89370D5B}"/>
              </a:ext>
            </a:extLst>
          </p:cNvPr>
          <p:cNvGrpSpPr/>
          <p:nvPr/>
        </p:nvGrpSpPr>
        <p:grpSpPr>
          <a:xfrm>
            <a:off x="1712521" y="3103275"/>
            <a:ext cx="7666759" cy="448456"/>
            <a:chOff x="3245615" y="3938303"/>
            <a:chExt cx="7666759" cy="448456"/>
          </a:xfrm>
        </p:grpSpPr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0755DE2F-6487-4A4F-91E1-F002BB3C7B1F}"/>
                </a:ext>
              </a:extLst>
            </p:cNvPr>
            <p:cNvGrpSpPr/>
            <p:nvPr/>
          </p:nvGrpSpPr>
          <p:grpSpPr>
            <a:xfrm>
              <a:off x="5043859" y="3938303"/>
              <a:ext cx="5868515" cy="443207"/>
              <a:chOff x="5059772" y="5503748"/>
              <a:chExt cx="5868515" cy="443207"/>
            </a:xfrm>
          </p:grpSpPr>
          <p:sp>
            <p:nvSpPr>
              <p:cNvPr id="95" name="矩形 25">
                <a:extLst>
                  <a:ext uri="{FF2B5EF4-FFF2-40B4-BE49-F238E27FC236}">
                    <a16:creationId xmlns:a16="http://schemas.microsoft.com/office/drawing/2014/main" id="{4C278F98-E027-4146-9E59-E15C7265C9E6}"/>
                  </a:ext>
                </a:extLst>
              </p:cNvPr>
              <p:cNvSpPr/>
              <p:nvPr/>
            </p:nvSpPr>
            <p:spPr>
              <a:xfrm>
                <a:off x="6194835" y="5503748"/>
                <a:ext cx="1088374" cy="443207"/>
              </a:xfrm>
              <a:prstGeom prst="rect">
                <a:avLst/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79646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1600" kern="0" dirty="0">
                    <a:solidFill>
                      <a:sysClr val="window" lastClr="FFFFFF"/>
                    </a:solidFill>
                    <a:latin typeface="Calibri"/>
                    <a:ea typeface="宋体"/>
                  </a:rPr>
                  <a:t>rs1</a:t>
                </a:r>
                <a:endParaRPr lang="zh-CN" altLang="en-US" sz="1600" kern="0" baseline="-25000" dirty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97" name="矩形 26">
                <a:extLst>
                  <a:ext uri="{FF2B5EF4-FFF2-40B4-BE49-F238E27FC236}">
                    <a16:creationId xmlns:a16="http://schemas.microsoft.com/office/drawing/2014/main" id="{83C5DEE4-B81C-40B2-A96A-D23565777F28}"/>
                  </a:ext>
                </a:extLst>
              </p:cNvPr>
              <p:cNvSpPr/>
              <p:nvPr/>
            </p:nvSpPr>
            <p:spPr>
              <a:xfrm>
                <a:off x="9183029" y="5503748"/>
                <a:ext cx="1745258" cy="443207"/>
              </a:xfrm>
              <a:prstGeom prst="rect">
                <a:avLst/>
              </a:prstGeom>
              <a:gradFill rotWithShape="1">
                <a:gsLst>
                  <a:gs pos="0">
                    <a:srgbClr val="9BBB59">
                      <a:shade val="51000"/>
                      <a:satMod val="130000"/>
                    </a:srgbClr>
                  </a:gs>
                  <a:gs pos="80000">
                    <a:srgbClr val="9BBB59">
                      <a:shade val="93000"/>
                      <a:satMod val="130000"/>
                    </a:srgbClr>
                  </a:gs>
                  <a:gs pos="100000">
                    <a:srgbClr val="9BBB59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1600" kern="0" dirty="0">
                    <a:solidFill>
                      <a:sysClr val="window" lastClr="FFFFFF"/>
                    </a:solidFill>
                    <a:latin typeface="Calibri"/>
                    <a:ea typeface="宋体"/>
                  </a:rPr>
                  <a:t>opcode</a:t>
                </a:r>
                <a:endParaRPr lang="zh-CN" altLang="en-US" sz="1600" kern="0" dirty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103" name="矩形 26">
                <a:extLst>
                  <a:ext uri="{FF2B5EF4-FFF2-40B4-BE49-F238E27FC236}">
                    <a16:creationId xmlns:a16="http://schemas.microsoft.com/office/drawing/2014/main" id="{ACCBF4CE-85F2-4491-A903-8A6AD20FC0B8}"/>
                  </a:ext>
                </a:extLst>
              </p:cNvPr>
              <p:cNvSpPr/>
              <p:nvPr/>
            </p:nvSpPr>
            <p:spPr>
              <a:xfrm>
                <a:off x="7329898" y="5503748"/>
                <a:ext cx="671380" cy="443207"/>
              </a:xfrm>
              <a:prstGeom prst="rect">
                <a:avLst/>
              </a:prstGeom>
              <a:gradFill rotWithShape="1">
                <a:gsLst>
                  <a:gs pos="0">
                    <a:srgbClr val="9BBB59">
                      <a:shade val="51000"/>
                      <a:satMod val="130000"/>
                    </a:srgbClr>
                  </a:gs>
                  <a:gs pos="80000">
                    <a:srgbClr val="9BBB59">
                      <a:shade val="93000"/>
                      <a:satMod val="130000"/>
                    </a:srgbClr>
                  </a:gs>
                  <a:gs pos="100000">
                    <a:srgbClr val="9BBB59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0" rIns="0" anchor="ctr"/>
              <a:lstStyle/>
              <a:p>
                <a:pPr algn="ctr">
                  <a:defRPr/>
                </a:pPr>
                <a:r>
                  <a:rPr lang="en-US" altLang="zh-CN" sz="1600" kern="0" dirty="0">
                    <a:solidFill>
                      <a:sysClr val="window" lastClr="FFFFFF"/>
                    </a:solidFill>
                    <a:latin typeface="Calibri"/>
                    <a:ea typeface="宋体"/>
                  </a:rPr>
                  <a:t>funct3</a:t>
                </a:r>
                <a:endParaRPr lang="zh-CN" altLang="en-US" sz="1600" kern="0" dirty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104" name="矩形 25">
                <a:extLst>
                  <a:ext uri="{FF2B5EF4-FFF2-40B4-BE49-F238E27FC236}">
                    <a16:creationId xmlns:a16="http://schemas.microsoft.com/office/drawing/2014/main" id="{47EC72FD-137C-4707-BFEC-FCF52D9C15D0}"/>
                  </a:ext>
                </a:extLst>
              </p:cNvPr>
              <p:cNvSpPr/>
              <p:nvPr/>
            </p:nvSpPr>
            <p:spPr>
              <a:xfrm>
                <a:off x="5059772" y="5503748"/>
                <a:ext cx="1088374" cy="443207"/>
              </a:xfrm>
              <a:prstGeom prst="rect">
                <a:avLst/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79646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1600" kern="0" dirty="0">
                    <a:solidFill>
                      <a:sysClr val="window" lastClr="FFFFFF"/>
                    </a:solidFill>
                    <a:latin typeface="Calibri"/>
                    <a:ea typeface="宋体"/>
                  </a:rPr>
                  <a:t>rs2</a:t>
                </a:r>
                <a:endParaRPr lang="zh-CN" altLang="en-US" sz="1600" kern="0" baseline="-25000" dirty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7A04D97B-9B15-4AC9-A722-3CAD50F03C5A}"/>
                </a:ext>
              </a:extLst>
            </p:cNvPr>
            <p:cNvSpPr/>
            <p:nvPr/>
          </p:nvSpPr>
          <p:spPr>
            <a:xfrm>
              <a:off x="3245615" y="3943552"/>
              <a:ext cx="1759108" cy="443207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600" kern="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Imm</a:t>
              </a:r>
              <a:r>
                <a:rPr lang="en-US" altLang="zh-CN" sz="16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[11:5]</a:t>
              </a:r>
              <a:endParaRPr lang="zh-CN" altLang="en-US" sz="16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67BBBDB2-7A4E-4E41-852A-442D50F89D24}"/>
                </a:ext>
              </a:extLst>
            </p:cNvPr>
            <p:cNvSpPr/>
            <p:nvPr/>
          </p:nvSpPr>
          <p:spPr>
            <a:xfrm>
              <a:off x="8031401" y="3938303"/>
              <a:ext cx="1088374" cy="443207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600" kern="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Imm</a:t>
              </a:r>
              <a:r>
                <a:rPr lang="en-US" altLang="zh-CN" sz="16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[4:0]</a:t>
              </a:r>
              <a:endParaRPr lang="zh-CN" altLang="en-US" sz="16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CEB1033C-CB69-4587-A2E2-6087474927CD}"/>
              </a:ext>
            </a:extLst>
          </p:cNvPr>
          <p:cNvGrpSpPr/>
          <p:nvPr/>
        </p:nvGrpSpPr>
        <p:grpSpPr>
          <a:xfrm>
            <a:off x="1712521" y="3908225"/>
            <a:ext cx="7666759" cy="448456"/>
            <a:chOff x="3245615" y="3938303"/>
            <a:chExt cx="7666759" cy="448456"/>
          </a:xfrm>
        </p:grpSpPr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07612DCB-6099-402C-896D-29424B301960}"/>
                </a:ext>
              </a:extLst>
            </p:cNvPr>
            <p:cNvGrpSpPr/>
            <p:nvPr/>
          </p:nvGrpSpPr>
          <p:grpSpPr>
            <a:xfrm>
              <a:off x="5043859" y="3938303"/>
              <a:ext cx="5868515" cy="443207"/>
              <a:chOff x="5059772" y="5503748"/>
              <a:chExt cx="5868515" cy="443207"/>
            </a:xfrm>
          </p:grpSpPr>
          <p:sp>
            <p:nvSpPr>
              <p:cNvPr id="109" name="矩形 25">
                <a:extLst>
                  <a:ext uri="{FF2B5EF4-FFF2-40B4-BE49-F238E27FC236}">
                    <a16:creationId xmlns:a16="http://schemas.microsoft.com/office/drawing/2014/main" id="{CD01EFAF-9316-4678-8CFC-00F20272B286}"/>
                  </a:ext>
                </a:extLst>
              </p:cNvPr>
              <p:cNvSpPr/>
              <p:nvPr/>
            </p:nvSpPr>
            <p:spPr>
              <a:xfrm>
                <a:off x="6194835" y="5503748"/>
                <a:ext cx="1088374" cy="443207"/>
              </a:xfrm>
              <a:prstGeom prst="rect">
                <a:avLst/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79646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1600" kern="0" dirty="0">
                    <a:solidFill>
                      <a:sysClr val="window" lastClr="FFFFFF"/>
                    </a:solidFill>
                    <a:latin typeface="Calibri"/>
                    <a:ea typeface="宋体"/>
                  </a:rPr>
                  <a:t>rs1</a:t>
                </a:r>
                <a:endParaRPr lang="zh-CN" altLang="en-US" sz="1600" kern="0" baseline="-25000" dirty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111" name="矩形 26">
                <a:extLst>
                  <a:ext uri="{FF2B5EF4-FFF2-40B4-BE49-F238E27FC236}">
                    <a16:creationId xmlns:a16="http://schemas.microsoft.com/office/drawing/2014/main" id="{B965D7F1-A7A1-48BE-9B9C-82A908DF440F}"/>
                  </a:ext>
                </a:extLst>
              </p:cNvPr>
              <p:cNvSpPr/>
              <p:nvPr/>
            </p:nvSpPr>
            <p:spPr>
              <a:xfrm>
                <a:off x="9183029" y="5503748"/>
                <a:ext cx="1745258" cy="443207"/>
              </a:xfrm>
              <a:prstGeom prst="rect">
                <a:avLst/>
              </a:prstGeom>
              <a:gradFill rotWithShape="1">
                <a:gsLst>
                  <a:gs pos="0">
                    <a:srgbClr val="9BBB59">
                      <a:shade val="51000"/>
                      <a:satMod val="130000"/>
                    </a:srgbClr>
                  </a:gs>
                  <a:gs pos="80000">
                    <a:srgbClr val="9BBB59">
                      <a:shade val="93000"/>
                      <a:satMod val="130000"/>
                    </a:srgbClr>
                  </a:gs>
                  <a:gs pos="100000">
                    <a:srgbClr val="9BBB59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1600" kern="0" dirty="0">
                    <a:solidFill>
                      <a:sysClr val="window" lastClr="FFFFFF"/>
                    </a:solidFill>
                    <a:latin typeface="Calibri"/>
                    <a:ea typeface="宋体"/>
                  </a:rPr>
                  <a:t>opcode</a:t>
                </a:r>
                <a:endParaRPr lang="zh-CN" altLang="en-US" sz="1600" kern="0" dirty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117" name="矩形 26">
                <a:extLst>
                  <a:ext uri="{FF2B5EF4-FFF2-40B4-BE49-F238E27FC236}">
                    <a16:creationId xmlns:a16="http://schemas.microsoft.com/office/drawing/2014/main" id="{D89FBEC3-7F4A-4E7A-9EE4-BD05731CF3F4}"/>
                  </a:ext>
                </a:extLst>
              </p:cNvPr>
              <p:cNvSpPr/>
              <p:nvPr/>
            </p:nvSpPr>
            <p:spPr>
              <a:xfrm>
                <a:off x="7329898" y="5503748"/>
                <a:ext cx="671380" cy="443207"/>
              </a:xfrm>
              <a:prstGeom prst="rect">
                <a:avLst/>
              </a:prstGeom>
              <a:gradFill rotWithShape="1">
                <a:gsLst>
                  <a:gs pos="0">
                    <a:srgbClr val="9BBB59">
                      <a:shade val="51000"/>
                      <a:satMod val="130000"/>
                    </a:srgbClr>
                  </a:gs>
                  <a:gs pos="80000">
                    <a:srgbClr val="9BBB59">
                      <a:shade val="93000"/>
                      <a:satMod val="130000"/>
                    </a:srgbClr>
                  </a:gs>
                  <a:gs pos="100000">
                    <a:srgbClr val="9BBB59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0" rIns="0" anchor="ctr"/>
              <a:lstStyle/>
              <a:p>
                <a:pPr algn="ctr">
                  <a:defRPr/>
                </a:pPr>
                <a:r>
                  <a:rPr lang="en-US" altLang="zh-CN" sz="1600" kern="0" dirty="0">
                    <a:solidFill>
                      <a:sysClr val="window" lastClr="FFFFFF"/>
                    </a:solidFill>
                    <a:latin typeface="Calibri"/>
                    <a:ea typeface="宋体"/>
                  </a:rPr>
                  <a:t>funct3</a:t>
                </a:r>
                <a:endParaRPr lang="zh-CN" altLang="en-US" sz="1600" kern="0" dirty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118" name="矩形 25">
                <a:extLst>
                  <a:ext uri="{FF2B5EF4-FFF2-40B4-BE49-F238E27FC236}">
                    <a16:creationId xmlns:a16="http://schemas.microsoft.com/office/drawing/2014/main" id="{524D3F5D-78EF-42B6-8D79-24351E886456}"/>
                  </a:ext>
                </a:extLst>
              </p:cNvPr>
              <p:cNvSpPr/>
              <p:nvPr/>
            </p:nvSpPr>
            <p:spPr>
              <a:xfrm>
                <a:off x="5059772" y="5503748"/>
                <a:ext cx="1088374" cy="443207"/>
              </a:xfrm>
              <a:prstGeom prst="rect">
                <a:avLst/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79646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1600" kern="0" dirty="0">
                    <a:solidFill>
                      <a:sysClr val="window" lastClr="FFFFFF"/>
                    </a:solidFill>
                    <a:latin typeface="Calibri"/>
                    <a:ea typeface="宋体"/>
                  </a:rPr>
                  <a:t>rs2</a:t>
                </a:r>
                <a:endParaRPr lang="zh-CN" altLang="en-US" sz="1600" kern="0" baseline="-25000" dirty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DEAC3C27-5502-4641-8F0E-AC4EDE8D4F18}"/>
                </a:ext>
              </a:extLst>
            </p:cNvPr>
            <p:cNvSpPr/>
            <p:nvPr/>
          </p:nvSpPr>
          <p:spPr>
            <a:xfrm>
              <a:off x="3245615" y="3943552"/>
              <a:ext cx="1759108" cy="443207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600" kern="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Imm</a:t>
              </a:r>
              <a:r>
                <a:rPr lang="en-US" altLang="zh-CN" sz="16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[12,10:5]</a:t>
              </a:r>
              <a:endParaRPr lang="zh-CN" altLang="en-US" sz="16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DBAA1158-A76A-4181-B073-619AED9FF357}"/>
                </a:ext>
              </a:extLst>
            </p:cNvPr>
            <p:cNvSpPr/>
            <p:nvPr/>
          </p:nvSpPr>
          <p:spPr>
            <a:xfrm>
              <a:off x="8031401" y="3938303"/>
              <a:ext cx="1088374" cy="443207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anchor="ctr"/>
            <a:lstStyle/>
            <a:p>
              <a:pPr algn="ctr">
                <a:defRPr/>
              </a:pPr>
              <a:r>
                <a:rPr lang="en-US" altLang="zh-CN" sz="1600" kern="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Imm</a:t>
              </a:r>
              <a:r>
                <a:rPr lang="en-US" altLang="zh-CN" sz="16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[4:1,11]</a:t>
              </a:r>
              <a:endParaRPr lang="zh-CN" altLang="en-US" sz="16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5442C0B1-5DD4-456A-B0EF-5B7DBF6E019D}"/>
              </a:ext>
            </a:extLst>
          </p:cNvPr>
          <p:cNvGrpSpPr/>
          <p:nvPr/>
        </p:nvGrpSpPr>
        <p:grpSpPr>
          <a:xfrm>
            <a:off x="1712521" y="4713175"/>
            <a:ext cx="7666760" cy="446372"/>
            <a:chOff x="4090110" y="5806515"/>
            <a:chExt cx="7666760" cy="446372"/>
          </a:xfrm>
        </p:grpSpPr>
        <p:sp>
          <p:nvSpPr>
            <p:cNvPr id="121" name="矩形 26">
              <a:extLst>
                <a:ext uri="{FF2B5EF4-FFF2-40B4-BE49-F238E27FC236}">
                  <a16:creationId xmlns:a16="http://schemas.microsoft.com/office/drawing/2014/main" id="{68C5DC9A-CFEE-45EB-95F6-6D3E48C699B2}"/>
                </a:ext>
              </a:extLst>
            </p:cNvPr>
            <p:cNvSpPr/>
            <p:nvPr/>
          </p:nvSpPr>
          <p:spPr>
            <a:xfrm>
              <a:off x="10011612" y="5806516"/>
              <a:ext cx="1745258" cy="443207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opcode</a:t>
              </a:r>
              <a:endParaRPr lang="zh-CN" altLang="en-US" sz="16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B9720A7B-5948-464E-8CC7-440479B0642D}"/>
                </a:ext>
              </a:extLst>
            </p:cNvPr>
            <p:cNvSpPr/>
            <p:nvPr/>
          </p:nvSpPr>
          <p:spPr>
            <a:xfrm>
              <a:off x="8875897" y="5806515"/>
              <a:ext cx="1088374" cy="443207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600" kern="0" dirty="0" err="1">
                  <a:solidFill>
                    <a:srgbClr val="0000FF"/>
                  </a:solidFill>
                  <a:latin typeface="Calibri"/>
                  <a:ea typeface="宋体"/>
                </a:rPr>
                <a:t>rd</a:t>
              </a:r>
              <a:endParaRPr lang="zh-CN" altLang="en-US" sz="1600" kern="0" baseline="-25000" dirty="0">
                <a:solidFill>
                  <a:srgbClr val="0000FF"/>
                </a:solidFill>
                <a:latin typeface="Calibri"/>
                <a:ea typeface="宋体"/>
              </a:endParaRPr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47DA6DBD-DD1F-4ECB-997F-D5720AE805EA}"/>
                </a:ext>
              </a:extLst>
            </p:cNvPr>
            <p:cNvSpPr/>
            <p:nvPr/>
          </p:nvSpPr>
          <p:spPr>
            <a:xfrm>
              <a:off x="4090110" y="5809680"/>
              <a:ext cx="4738445" cy="443207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600" kern="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Imm</a:t>
              </a:r>
              <a:r>
                <a:rPr lang="en-US" altLang="zh-CN" sz="16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[31:12]</a:t>
              </a:r>
              <a:endParaRPr lang="zh-CN" altLang="en-US" sz="16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B7EF9885-9090-4F31-AF2B-C2FC5232E716}"/>
              </a:ext>
            </a:extLst>
          </p:cNvPr>
          <p:cNvGrpSpPr/>
          <p:nvPr/>
        </p:nvGrpSpPr>
        <p:grpSpPr>
          <a:xfrm>
            <a:off x="1712521" y="5516040"/>
            <a:ext cx="7666760" cy="446372"/>
            <a:chOff x="4090110" y="5806515"/>
            <a:chExt cx="7666760" cy="446372"/>
          </a:xfrm>
        </p:grpSpPr>
        <p:sp>
          <p:nvSpPr>
            <p:cNvPr id="128" name="矩形 26">
              <a:extLst>
                <a:ext uri="{FF2B5EF4-FFF2-40B4-BE49-F238E27FC236}">
                  <a16:creationId xmlns:a16="http://schemas.microsoft.com/office/drawing/2014/main" id="{1452DCBA-ED06-4C3E-8C30-7E129ACC8167}"/>
                </a:ext>
              </a:extLst>
            </p:cNvPr>
            <p:cNvSpPr/>
            <p:nvPr/>
          </p:nvSpPr>
          <p:spPr>
            <a:xfrm>
              <a:off x="10011612" y="5806516"/>
              <a:ext cx="1745258" cy="443207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opcode</a:t>
              </a:r>
              <a:endParaRPr lang="zh-CN" altLang="en-US" sz="16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67EC04BD-B71C-4FB4-ABB9-D0E16B56A337}"/>
                </a:ext>
              </a:extLst>
            </p:cNvPr>
            <p:cNvSpPr/>
            <p:nvPr/>
          </p:nvSpPr>
          <p:spPr>
            <a:xfrm>
              <a:off x="8875897" y="5806515"/>
              <a:ext cx="1088374" cy="443207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600" kern="0" dirty="0" err="1">
                  <a:solidFill>
                    <a:srgbClr val="0000FF"/>
                  </a:solidFill>
                  <a:latin typeface="Calibri"/>
                  <a:ea typeface="宋体"/>
                </a:rPr>
                <a:t>rd</a:t>
              </a:r>
              <a:endParaRPr lang="zh-CN" altLang="en-US" sz="1600" kern="0" baseline="-25000" dirty="0">
                <a:solidFill>
                  <a:srgbClr val="0000FF"/>
                </a:solidFill>
                <a:latin typeface="Calibri"/>
                <a:ea typeface="宋体"/>
              </a:endParaRPr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B129B336-DE63-4F6E-A282-C2FF7386378F}"/>
                </a:ext>
              </a:extLst>
            </p:cNvPr>
            <p:cNvSpPr/>
            <p:nvPr/>
          </p:nvSpPr>
          <p:spPr>
            <a:xfrm>
              <a:off x="4090110" y="5809680"/>
              <a:ext cx="4738445" cy="443207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600" kern="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Imm</a:t>
              </a:r>
              <a:r>
                <a:rPr lang="en-US" altLang="zh-CN" sz="16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[20,10:1,11,19:12]</a:t>
              </a:r>
              <a:endParaRPr lang="zh-CN" altLang="en-US" sz="16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sp>
        <p:nvSpPr>
          <p:cNvPr id="133" name="矩形 7">
            <a:extLst>
              <a:ext uri="{FF2B5EF4-FFF2-40B4-BE49-F238E27FC236}">
                <a16:creationId xmlns:a16="http://schemas.microsoft.com/office/drawing/2014/main" id="{88445316-D1BE-43BF-A84D-B4593745BECC}"/>
              </a:ext>
            </a:extLst>
          </p:cNvPr>
          <p:cNvSpPr/>
          <p:nvPr/>
        </p:nvSpPr>
        <p:spPr>
          <a:xfrm>
            <a:off x="9649905" y="1500707"/>
            <a:ext cx="1500134" cy="428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000" b="1" kern="0" dirty="0">
                <a:solidFill>
                  <a:srgbClr val="000000"/>
                </a:solidFill>
                <a:latin typeface="微软雅黑"/>
                <a:ea typeface="微软雅黑"/>
              </a:rPr>
              <a:t>R </a:t>
            </a:r>
            <a:r>
              <a:rPr lang="zh-CN" altLang="en-US" sz="2000" b="1" kern="0" dirty="0">
                <a:solidFill>
                  <a:srgbClr val="000000"/>
                </a:solidFill>
                <a:latin typeface="微软雅黑"/>
                <a:ea typeface="微软雅黑"/>
              </a:rPr>
              <a:t>型指令</a:t>
            </a:r>
          </a:p>
        </p:txBody>
      </p:sp>
      <p:sp>
        <p:nvSpPr>
          <p:cNvPr id="134" name="矩形 7">
            <a:extLst>
              <a:ext uri="{FF2B5EF4-FFF2-40B4-BE49-F238E27FC236}">
                <a16:creationId xmlns:a16="http://schemas.microsoft.com/office/drawing/2014/main" id="{7DDEA9B1-10EE-420A-B51B-3981D41309BB}"/>
              </a:ext>
            </a:extLst>
          </p:cNvPr>
          <p:cNvSpPr/>
          <p:nvPr/>
        </p:nvSpPr>
        <p:spPr>
          <a:xfrm>
            <a:off x="9649905" y="2300409"/>
            <a:ext cx="1500134" cy="428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000" b="1" kern="0" dirty="0">
                <a:solidFill>
                  <a:srgbClr val="000000"/>
                </a:solidFill>
                <a:latin typeface="微软雅黑"/>
                <a:ea typeface="微软雅黑"/>
              </a:rPr>
              <a:t>I </a:t>
            </a:r>
            <a:r>
              <a:rPr lang="zh-CN" altLang="en-US" sz="2000" b="1" kern="0" dirty="0">
                <a:solidFill>
                  <a:srgbClr val="000000"/>
                </a:solidFill>
                <a:latin typeface="微软雅黑"/>
                <a:ea typeface="微软雅黑"/>
              </a:rPr>
              <a:t>型指令</a:t>
            </a:r>
          </a:p>
        </p:txBody>
      </p:sp>
      <p:sp>
        <p:nvSpPr>
          <p:cNvPr id="135" name="矩形 7">
            <a:extLst>
              <a:ext uri="{FF2B5EF4-FFF2-40B4-BE49-F238E27FC236}">
                <a16:creationId xmlns:a16="http://schemas.microsoft.com/office/drawing/2014/main" id="{85AB68ED-02CF-4646-A24C-8B705A349C6D}"/>
              </a:ext>
            </a:extLst>
          </p:cNvPr>
          <p:cNvSpPr/>
          <p:nvPr/>
        </p:nvSpPr>
        <p:spPr>
          <a:xfrm>
            <a:off x="9649905" y="3122295"/>
            <a:ext cx="1500134" cy="428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000" b="1" kern="0" dirty="0">
                <a:solidFill>
                  <a:srgbClr val="000000"/>
                </a:solidFill>
                <a:latin typeface="微软雅黑"/>
                <a:ea typeface="微软雅黑"/>
              </a:rPr>
              <a:t>S </a:t>
            </a:r>
            <a:r>
              <a:rPr lang="zh-CN" altLang="en-US" sz="2000" b="1" kern="0" dirty="0">
                <a:solidFill>
                  <a:srgbClr val="000000"/>
                </a:solidFill>
                <a:latin typeface="微软雅黑"/>
                <a:ea typeface="微软雅黑"/>
              </a:rPr>
              <a:t>型指令</a:t>
            </a:r>
          </a:p>
        </p:txBody>
      </p:sp>
      <p:sp>
        <p:nvSpPr>
          <p:cNvPr id="136" name="矩形 7">
            <a:extLst>
              <a:ext uri="{FF2B5EF4-FFF2-40B4-BE49-F238E27FC236}">
                <a16:creationId xmlns:a16="http://schemas.microsoft.com/office/drawing/2014/main" id="{DE738A7E-07C3-4E82-8616-81DEDABD7028}"/>
              </a:ext>
            </a:extLst>
          </p:cNvPr>
          <p:cNvSpPr/>
          <p:nvPr/>
        </p:nvSpPr>
        <p:spPr>
          <a:xfrm>
            <a:off x="9649905" y="3908225"/>
            <a:ext cx="1500134" cy="428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000" b="1" kern="0" dirty="0">
                <a:solidFill>
                  <a:srgbClr val="000000"/>
                </a:solidFill>
                <a:latin typeface="微软雅黑"/>
                <a:ea typeface="微软雅黑"/>
              </a:rPr>
              <a:t>B </a:t>
            </a:r>
            <a:r>
              <a:rPr lang="zh-CN" altLang="en-US" sz="2000" b="1" kern="0" dirty="0">
                <a:solidFill>
                  <a:srgbClr val="000000"/>
                </a:solidFill>
                <a:latin typeface="微软雅黑"/>
                <a:ea typeface="微软雅黑"/>
              </a:rPr>
              <a:t>型指令</a:t>
            </a:r>
          </a:p>
        </p:txBody>
      </p:sp>
      <p:sp>
        <p:nvSpPr>
          <p:cNvPr id="137" name="矩形 7">
            <a:extLst>
              <a:ext uri="{FF2B5EF4-FFF2-40B4-BE49-F238E27FC236}">
                <a16:creationId xmlns:a16="http://schemas.microsoft.com/office/drawing/2014/main" id="{EA98F905-52D4-497E-9391-38D7B2790CE0}"/>
              </a:ext>
            </a:extLst>
          </p:cNvPr>
          <p:cNvSpPr/>
          <p:nvPr/>
        </p:nvSpPr>
        <p:spPr>
          <a:xfrm>
            <a:off x="9649905" y="4727757"/>
            <a:ext cx="1500134" cy="428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000" b="1" kern="0" dirty="0">
                <a:solidFill>
                  <a:srgbClr val="000000"/>
                </a:solidFill>
                <a:latin typeface="微软雅黑"/>
                <a:ea typeface="微软雅黑"/>
              </a:rPr>
              <a:t>U </a:t>
            </a:r>
            <a:r>
              <a:rPr lang="zh-CN" altLang="en-US" sz="2000" b="1" kern="0" dirty="0">
                <a:solidFill>
                  <a:srgbClr val="000000"/>
                </a:solidFill>
                <a:latin typeface="微软雅黑"/>
                <a:ea typeface="微软雅黑"/>
              </a:rPr>
              <a:t>型指令</a:t>
            </a:r>
          </a:p>
        </p:txBody>
      </p:sp>
      <p:sp>
        <p:nvSpPr>
          <p:cNvPr id="138" name="矩形 7">
            <a:extLst>
              <a:ext uri="{FF2B5EF4-FFF2-40B4-BE49-F238E27FC236}">
                <a16:creationId xmlns:a16="http://schemas.microsoft.com/office/drawing/2014/main" id="{D90177D2-3460-4FA4-9C70-0BC05F924D13}"/>
              </a:ext>
            </a:extLst>
          </p:cNvPr>
          <p:cNvSpPr/>
          <p:nvPr/>
        </p:nvSpPr>
        <p:spPr>
          <a:xfrm>
            <a:off x="9649905" y="5547289"/>
            <a:ext cx="1500134" cy="428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000" b="1" kern="0" dirty="0">
                <a:solidFill>
                  <a:srgbClr val="000000"/>
                </a:solidFill>
                <a:latin typeface="微软雅黑"/>
                <a:ea typeface="微软雅黑"/>
              </a:rPr>
              <a:t>J </a:t>
            </a:r>
            <a:r>
              <a:rPr lang="zh-CN" altLang="en-US" sz="2000" b="1" kern="0" dirty="0">
                <a:solidFill>
                  <a:srgbClr val="000000"/>
                </a:solidFill>
                <a:latin typeface="微软雅黑"/>
                <a:ea typeface="微软雅黑"/>
              </a:rPr>
              <a:t>型指令</a:t>
            </a:r>
          </a:p>
        </p:txBody>
      </p:sp>
    </p:spTree>
    <p:extLst>
      <p:ext uri="{BB962C8B-B14F-4D97-AF65-F5344CB8AC3E}">
        <p14:creationId xmlns:p14="http://schemas.microsoft.com/office/powerpoint/2010/main" val="1051790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取指令数据通路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DDA379-1226-4826-8B6B-FF530A6E4CF8}"/>
              </a:ext>
            </a:extLst>
          </p:cNvPr>
          <p:cNvSpPr/>
          <p:nvPr/>
        </p:nvSpPr>
        <p:spPr>
          <a:xfrm>
            <a:off x="2241594" y="1669670"/>
            <a:ext cx="559769" cy="442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75" dirty="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lang="zh-CN" altLang="en-US" sz="2275" dirty="0">
              <a:solidFill>
                <a:srgbClr val="0066FF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6029328" y="2969683"/>
            <a:ext cx="5323233" cy="2383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  <a:defRPr lang="zh-CN" altLang="en-US"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p"/>
              <a:defRPr lang="zh-CN" altLang="en-US"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u"/>
              <a:defRPr lang="zh-CN" altLang="en-US"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854" indent="-342854" defTabSz="914277">
              <a:lnSpc>
                <a:spcPct val="150000"/>
              </a:lnSpc>
            </a:pPr>
            <a:r>
              <a:rPr lang="zh-CN" altLang="en-US" b="1" kern="0" dirty="0"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单周期不能设置</a:t>
            </a:r>
            <a:r>
              <a:rPr lang="en-US" altLang="zh-CN" b="1" kern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AR,DR,IR</a:t>
            </a:r>
            <a:r>
              <a:rPr lang="zh-CN" altLang="en-US" b="1" kern="0" dirty="0"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寄存器</a:t>
            </a:r>
            <a:endParaRPr lang="en-US" altLang="zh-CN" b="1" kern="0" dirty="0">
              <a:latin typeface="Courier New" panose="02070309020205020404" pitchFamily="49" charset="0"/>
              <a:ea typeface="微软雅黑"/>
              <a:cs typeface="Courier New" panose="02070309020205020404" pitchFamily="49" charset="0"/>
            </a:endParaRPr>
          </a:p>
          <a:p>
            <a:pPr marL="342854" indent="-342854" defTabSz="914277">
              <a:lnSpc>
                <a:spcPct val="150000"/>
              </a:lnSpc>
            </a:pPr>
            <a:r>
              <a:rPr lang="zh-CN" altLang="en-US" b="1" kern="0" dirty="0"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程序和数据分开存放</a:t>
            </a:r>
            <a:r>
              <a:rPr lang="en-US" altLang="zh-CN" b="1" kern="0" dirty="0"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---</a:t>
            </a:r>
            <a:r>
              <a:rPr lang="zh-CN" altLang="en-US" b="1" kern="0" dirty="0"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哈佛结构</a:t>
            </a:r>
            <a:endParaRPr lang="en-US" altLang="zh-CN" b="1" kern="0" dirty="0">
              <a:latin typeface="Courier New" panose="02070309020205020404" pitchFamily="49" charset="0"/>
              <a:ea typeface="微软雅黑"/>
              <a:cs typeface="Courier New" panose="02070309020205020404" pitchFamily="49" charset="0"/>
            </a:endParaRPr>
          </a:p>
          <a:p>
            <a:pPr marL="812691" lvl="1" indent="-355553" defTabSz="914277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b="1" kern="0" dirty="0"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rPr>
              <a:t>指令存储器   数据存储器</a:t>
            </a:r>
            <a:endParaRPr lang="en-US" altLang="zh-CN" b="1" kern="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marL="812691" lvl="1" indent="-355553" defTabSz="914277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b="1" kern="0" dirty="0"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rPr>
              <a:t>指令</a:t>
            </a:r>
            <a:r>
              <a:rPr lang="en-US" altLang="zh-CN" b="1" kern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cache   </a:t>
            </a:r>
            <a:r>
              <a:rPr lang="zh-CN" altLang="en-US" b="1" kern="0" dirty="0">
                <a:latin typeface="Segoe UI Black" panose="020B0A02040204020203" pitchFamily="34" charset="0"/>
                <a:ea typeface="微软雅黑"/>
                <a:cs typeface="Segoe UI Black" panose="020B0A02040204020203" pitchFamily="34" charset="0"/>
              </a:rPr>
              <a:t>数据</a:t>
            </a:r>
            <a:r>
              <a:rPr lang="en-US" altLang="zh-CN" b="1" kern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cache</a:t>
            </a:r>
          </a:p>
          <a:p>
            <a:pPr marL="445098" indent="-433471" defTabSz="914277">
              <a:lnSpc>
                <a:spcPct val="150000"/>
              </a:lnSpc>
            </a:pPr>
            <a:r>
              <a:rPr lang="zh-CN" altLang="en-US" sz="2379" b="1" kern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运算器和</a:t>
            </a:r>
            <a:r>
              <a:rPr lang="en-US" altLang="zh-CN" b="1" kern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r>
              <a:rPr lang="zh-CN" altLang="en-US" sz="2379" b="1" kern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累加器分离</a:t>
            </a:r>
            <a:endParaRPr lang="en-US" altLang="en-US" sz="2379" b="1" kern="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marL="812691" lvl="1" indent="-355553" defTabSz="914277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b="1" kern="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521625" y="1972135"/>
            <a:ext cx="3870337" cy="3720239"/>
            <a:chOff x="1604839" y="2248173"/>
            <a:chExt cx="4081996" cy="392369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EC13A88-E991-4549-A4E9-1AB624E29D45}"/>
                </a:ext>
              </a:extLst>
            </p:cNvPr>
            <p:cNvSpPr/>
            <p:nvPr/>
          </p:nvSpPr>
          <p:spPr>
            <a:xfrm>
              <a:off x="2472112" y="2391857"/>
              <a:ext cx="354733" cy="636962"/>
            </a:xfrm>
            <a:prstGeom prst="rect">
              <a:avLst/>
            </a:prstGeom>
            <a:solidFill>
              <a:srgbClr val="59B2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655"/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7089DE98-FC37-4C1F-9209-35555F31F6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0524" y="3033614"/>
              <a:ext cx="0" cy="141802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3E86E4D-6506-4B6C-819B-7E93777F8C98}"/>
                </a:ext>
              </a:extLst>
            </p:cNvPr>
            <p:cNvSpPr/>
            <p:nvPr/>
          </p:nvSpPr>
          <p:spPr>
            <a:xfrm>
              <a:off x="2300261" y="3100219"/>
              <a:ext cx="678296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896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lang="zh-CN" altLang="en-US" sz="1896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0F435E62-1B17-4BA9-998E-C68E27B7159C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1663557" y="2710338"/>
              <a:ext cx="808555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FA0641A-9AF0-469B-9506-621DE6150E4C}"/>
                </a:ext>
              </a:extLst>
            </p:cNvPr>
            <p:cNvCxnSpPr>
              <a:cxnSpLocks/>
            </p:cNvCxnSpPr>
            <p:nvPr/>
          </p:nvCxnSpPr>
          <p:spPr>
            <a:xfrm>
              <a:off x="2826845" y="2728600"/>
              <a:ext cx="710367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93F85A8-96F3-452E-9BCC-000492316DCE}"/>
                </a:ext>
              </a:extLst>
            </p:cNvPr>
            <p:cNvGrpSpPr/>
            <p:nvPr/>
          </p:nvGrpSpPr>
          <p:grpSpPr>
            <a:xfrm>
              <a:off x="3525151" y="2269341"/>
              <a:ext cx="1257585" cy="2032116"/>
              <a:chOff x="2153669" y="3581315"/>
              <a:chExt cx="929209" cy="1387999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1936F5A9-F8E0-4150-BE74-09DC31568611}"/>
                  </a:ext>
                </a:extLst>
              </p:cNvPr>
              <p:cNvSpPr/>
              <p:nvPr/>
            </p:nvSpPr>
            <p:spPr>
              <a:xfrm>
                <a:off x="2162581" y="3581315"/>
                <a:ext cx="920297" cy="1387999"/>
              </a:xfrm>
              <a:prstGeom prst="rect">
                <a:avLst/>
              </a:prstGeom>
              <a:solidFill>
                <a:srgbClr val="79F5F9"/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655"/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A1263AF7-1AE1-441D-BD17-CAFE2B5FC5A8}"/>
                  </a:ext>
                </a:extLst>
              </p:cNvPr>
              <p:cNvSpPr/>
              <p:nvPr/>
            </p:nvSpPr>
            <p:spPr>
              <a:xfrm>
                <a:off x="2672636" y="3769167"/>
                <a:ext cx="407491" cy="276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896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RD</a:t>
                </a:r>
                <a:endParaRPr lang="zh-CN" altLang="en-US" sz="1896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0378166C-4459-4E94-9180-444EAF8AFBBF}"/>
                  </a:ext>
                </a:extLst>
              </p:cNvPr>
              <p:cNvSpPr/>
              <p:nvPr/>
            </p:nvSpPr>
            <p:spPr>
              <a:xfrm>
                <a:off x="2153669" y="3768090"/>
                <a:ext cx="281321" cy="276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896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zh-CN" altLang="en-US" sz="1896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CBFF6D01-103F-4654-AA84-F27640E2F424}"/>
                  </a:ext>
                </a:extLst>
              </p:cNvPr>
              <p:cNvSpPr/>
              <p:nvPr/>
            </p:nvSpPr>
            <p:spPr>
              <a:xfrm>
                <a:off x="2271557" y="4158047"/>
                <a:ext cx="713546" cy="4868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277"/>
                <a:r>
                  <a:rPr lang="zh-CN" altLang="en-US" sz="1896" b="1" kern="0" dirty="0">
                    <a:latin typeface="微软雅黑"/>
                    <a:ea typeface="微软雅黑"/>
                  </a:rPr>
                  <a:t>指令</a:t>
                </a:r>
                <a:endParaRPr lang="en-US" altLang="zh-CN" sz="1896" b="1" kern="0" dirty="0">
                  <a:latin typeface="微软雅黑"/>
                  <a:ea typeface="微软雅黑"/>
                </a:endParaRPr>
              </a:p>
              <a:p>
                <a:pPr algn="ctr" defTabSz="914277"/>
                <a:r>
                  <a:rPr lang="zh-CN" altLang="en-US" sz="1896" b="1" kern="0" dirty="0">
                    <a:latin typeface="微软雅黑"/>
                    <a:ea typeface="微软雅黑"/>
                  </a:rPr>
                  <a:t>存储器</a:t>
                </a:r>
              </a:p>
            </p:txBody>
          </p:sp>
        </p:grp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57128C0-652A-4E30-91F0-107AF02ABF89}"/>
                </a:ext>
              </a:extLst>
            </p:cNvPr>
            <p:cNvSpPr/>
            <p:nvPr/>
          </p:nvSpPr>
          <p:spPr>
            <a:xfrm>
              <a:off x="4773023" y="2325764"/>
              <a:ext cx="889630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707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指令字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E0BAF77-EE4C-4CC4-992D-1B29386BB56A}"/>
                </a:ext>
              </a:extLst>
            </p:cNvPr>
            <p:cNvSpPr/>
            <p:nvPr/>
          </p:nvSpPr>
          <p:spPr>
            <a:xfrm>
              <a:off x="2800717" y="5248201"/>
              <a:ext cx="304168" cy="405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896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1896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3D92635F-1C2D-4162-9A13-170EB37639E1}"/>
                </a:ext>
              </a:extLst>
            </p:cNvPr>
            <p:cNvCxnSpPr>
              <a:cxnSpLocks/>
            </p:cNvCxnSpPr>
            <p:nvPr/>
          </p:nvCxnSpPr>
          <p:spPr>
            <a:xfrm>
              <a:off x="3189015" y="5485167"/>
              <a:ext cx="608624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任意多边形: 形状 251">
              <a:extLst>
                <a:ext uri="{FF2B5EF4-FFF2-40B4-BE49-F238E27FC236}">
                  <a16:creationId xmlns:a16="http://schemas.microsoft.com/office/drawing/2014/main" id="{4FD8867C-45CB-4B42-AAD1-E6810A21F51C}"/>
                </a:ext>
              </a:extLst>
            </p:cNvPr>
            <p:cNvSpPr/>
            <p:nvPr/>
          </p:nvSpPr>
          <p:spPr>
            <a:xfrm>
              <a:off x="4256257" y="5133693"/>
              <a:ext cx="590890" cy="1038170"/>
            </a:xfrm>
            <a:custGeom>
              <a:avLst/>
              <a:gdLst>
                <a:gd name="connsiteX0" fmla="*/ 0 w 234950"/>
                <a:gd name="connsiteY0" fmla="*/ 0 h 812800"/>
                <a:gd name="connsiteX1" fmla="*/ 234950 w 234950"/>
                <a:gd name="connsiteY1" fmla="*/ 0 h 812800"/>
                <a:gd name="connsiteX2" fmla="*/ 234950 w 234950"/>
                <a:gd name="connsiteY2" fmla="*/ 81280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4950" h="812800">
                  <a:moveTo>
                    <a:pt x="0" y="0"/>
                  </a:moveTo>
                  <a:lnTo>
                    <a:pt x="234950" y="0"/>
                  </a:lnTo>
                  <a:lnTo>
                    <a:pt x="234950" y="812800"/>
                  </a:lnTo>
                </a:path>
              </a:pathLst>
            </a:cu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655"/>
            </a:p>
          </p:txBody>
        </p:sp>
        <p:sp>
          <p:nvSpPr>
            <p:cNvPr id="17" name="任意多边形: 形状 323">
              <a:extLst>
                <a:ext uri="{FF2B5EF4-FFF2-40B4-BE49-F238E27FC236}">
                  <a16:creationId xmlns:a16="http://schemas.microsoft.com/office/drawing/2014/main" id="{3B04B997-499F-4890-B68B-471A8EBFDD67}"/>
                </a:ext>
              </a:extLst>
            </p:cNvPr>
            <p:cNvSpPr/>
            <p:nvPr/>
          </p:nvSpPr>
          <p:spPr>
            <a:xfrm>
              <a:off x="3783822" y="4528472"/>
              <a:ext cx="657444" cy="1276215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655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3A2499C-02EC-4853-B80E-364C09F71C0F}"/>
                </a:ext>
              </a:extLst>
            </p:cNvPr>
            <p:cNvSpPr/>
            <p:nvPr/>
          </p:nvSpPr>
          <p:spPr>
            <a:xfrm>
              <a:off x="4040140" y="4864914"/>
              <a:ext cx="488940" cy="5898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034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lang="zh-CN" altLang="en-US" sz="3034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9" name="等腰三角形 18"/>
            <p:cNvSpPr/>
            <p:nvPr/>
          </p:nvSpPr>
          <p:spPr>
            <a:xfrm>
              <a:off x="2497819" y="2854655"/>
              <a:ext cx="305412" cy="171684"/>
            </a:xfrm>
            <a:prstGeom prst="triangle">
              <a:avLst/>
            </a:prstGeom>
            <a:solidFill>
              <a:srgbClr val="59B2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655"/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4802450" y="2721795"/>
              <a:ext cx="884385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2EF7FF38-547F-4842-883B-B8ED6547CE15}"/>
                </a:ext>
              </a:extLst>
            </p:cNvPr>
            <p:cNvCxnSpPr>
              <a:cxnSpLocks/>
            </p:cNvCxnSpPr>
            <p:nvPr/>
          </p:nvCxnSpPr>
          <p:spPr>
            <a:xfrm>
              <a:off x="1676642" y="2715843"/>
              <a:ext cx="0" cy="3456020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>
              <a:endCxn id="16" idx="2"/>
            </p:cNvCxnSpPr>
            <p:nvPr/>
          </p:nvCxnSpPr>
          <p:spPr>
            <a:xfrm>
              <a:off x="1676642" y="6171863"/>
              <a:ext cx="3170505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2EF7FF38-547F-4842-883B-B8ED6547CE15}"/>
                </a:ext>
              </a:extLst>
            </p:cNvPr>
            <p:cNvCxnSpPr>
              <a:cxnSpLocks/>
            </p:cNvCxnSpPr>
            <p:nvPr/>
          </p:nvCxnSpPr>
          <p:spPr>
            <a:xfrm>
              <a:off x="3189015" y="2728600"/>
              <a:ext cx="0" cy="2059368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3189015" y="4811096"/>
              <a:ext cx="590428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CF5246AF-7F37-4B15-BE19-3F53A543C723}"/>
                </a:ext>
              </a:extLst>
            </p:cNvPr>
            <p:cNvSpPr/>
            <p:nvPr/>
          </p:nvSpPr>
          <p:spPr>
            <a:xfrm>
              <a:off x="1604839" y="2248173"/>
              <a:ext cx="781426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896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PC+4</a:t>
              </a:r>
              <a:endParaRPr lang="zh-CN" altLang="en-US" sz="1896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857128C0-652A-4E30-91F0-107AF02ABF89}"/>
                </a:ext>
              </a:extLst>
            </p:cNvPr>
            <p:cNvSpPr/>
            <p:nvPr/>
          </p:nvSpPr>
          <p:spPr>
            <a:xfrm>
              <a:off x="2805603" y="2369800"/>
              <a:ext cx="774664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707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Addr</a:t>
              </a:r>
              <a:endParaRPr lang="zh-CN" altLang="en-US" sz="1707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1" name="TextBox 24"/>
          <p:cNvSpPr txBox="1"/>
          <p:nvPr/>
        </p:nvSpPr>
        <p:spPr>
          <a:xfrm>
            <a:off x="6787468" y="1734132"/>
            <a:ext cx="3859617" cy="639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569"/>
              </a:spcBef>
              <a:spcAft>
                <a:spcPts val="569"/>
              </a:spcAft>
            </a:pPr>
            <a:r>
              <a:rPr lang="en-US" altLang="zh-CN" sz="3034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M[PC++] </a:t>
            </a:r>
            <a:r>
              <a:rPr lang="en-US" altLang="zh-CN" sz="3034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</a:t>
            </a:r>
            <a:r>
              <a:rPr lang="en-US" altLang="zh-CN" sz="3034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IR</a:t>
            </a: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0F435E62-1B17-4BA9-998E-C68E27B7159C}"/>
              </a:ext>
            </a:extLst>
          </p:cNvPr>
          <p:cNvCxnSpPr>
            <a:cxnSpLocks/>
          </p:cNvCxnSpPr>
          <p:nvPr/>
        </p:nvCxnSpPr>
        <p:spPr>
          <a:xfrm>
            <a:off x="1562686" y="2410336"/>
            <a:ext cx="793843" cy="0"/>
          </a:xfrm>
          <a:prstGeom prst="line">
            <a:avLst/>
          </a:prstGeom>
          <a:ln w="76200">
            <a:solidFill>
              <a:srgbClr val="00B0F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AFA0641A-9AF0-469B-9506-621DE6150E4C}"/>
              </a:ext>
            </a:extLst>
          </p:cNvPr>
          <p:cNvCxnSpPr>
            <a:cxnSpLocks/>
          </p:cNvCxnSpPr>
          <p:nvPr/>
        </p:nvCxnSpPr>
        <p:spPr>
          <a:xfrm>
            <a:off x="2680268" y="2427651"/>
            <a:ext cx="673533" cy="0"/>
          </a:xfrm>
          <a:prstGeom prst="line">
            <a:avLst/>
          </a:prstGeom>
          <a:ln w="76200">
            <a:solidFill>
              <a:srgbClr val="00B0F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3D92635F-1C2D-4162-9A13-170EB37639E1}"/>
              </a:ext>
            </a:extLst>
          </p:cNvPr>
          <p:cNvCxnSpPr>
            <a:cxnSpLocks/>
          </p:cNvCxnSpPr>
          <p:nvPr/>
        </p:nvCxnSpPr>
        <p:spPr>
          <a:xfrm>
            <a:off x="3023659" y="5041285"/>
            <a:ext cx="577066" cy="0"/>
          </a:xfrm>
          <a:prstGeom prst="line">
            <a:avLst/>
          </a:prstGeom>
          <a:ln w="76200">
            <a:solidFill>
              <a:srgbClr val="00B0F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任意多边形: 形状 251">
            <a:extLst>
              <a:ext uri="{FF2B5EF4-FFF2-40B4-BE49-F238E27FC236}">
                <a16:creationId xmlns:a16="http://schemas.microsoft.com/office/drawing/2014/main" id="{4FD8867C-45CB-4B42-AAD1-E6810A21F51C}"/>
              </a:ext>
            </a:extLst>
          </p:cNvPr>
          <p:cNvSpPr/>
          <p:nvPr/>
        </p:nvSpPr>
        <p:spPr>
          <a:xfrm>
            <a:off x="4035562" y="4714386"/>
            <a:ext cx="560251" cy="984339"/>
          </a:xfrm>
          <a:custGeom>
            <a:avLst/>
            <a:gdLst>
              <a:gd name="connsiteX0" fmla="*/ 0 w 234950"/>
              <a:gd name="connsiteY0" fmla="*/ 0 h 812800"/>
              <a:gd name="connsiteX1" fmla="*/ 234950 w 234950"/>
              <a:gd name="connsiteY1" fmla="*/ 0 h 812800"/>
              <a:gd name="connsiteX2" fmla="*/ 234950 w 234950"/>
              <a:gd name="connsiteY2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950" h="812800">
                <a:moveTo>
                  <a:pt x="0" y="0"/>
                </a:moveTo>
                <a:lnTo>
                  <a:pt x="234950" y="0"/>
                </a:lnTo>
                <a:lnTo>
                  <a:pt x="234950" y="812800"/>
                </a:lnTo>
              </a:path>
            </a:pathLst>
          </a:custGeom>
          <a:ln w="76200" cap="sq">
            <a:solidFill>
              <a:srgbClr val="00B0F0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655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2EF7FF38-547F-4842-883B-B8ED6547CE15}"/>
              </a:ext>
            </a:extLst>
          </p:cNvPr>
          <p:cNvCxnSpPr>
            <a:cxnSpLocks/>
          </p:cNvCxnSpPr>
          <p:nvPr/>
        </p:nvCxnSpPr>
        <p:spPr>
          <a:xfrm>
            <a:off x="1589705" y="2415556"/>
            <a:ext cx="0" cy="3276819"/>
          </a:xfrm>
          <a:prstGeom prst="line">
            <a:avLst/>
          </a:prstGeom>
          <a:ln w="76200" cap="sq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cxnSpLocks/>
          </p:cNvCxnSpPr>
          <p:nvPr/>
        </p:nvCxnSpPr>
        <p:spPr>
          <a:xfrm>
            <a:off x="1589705" y="5698725"/>
            <a:ext cx="2996583" cy="0"/>
          </a:xfrm>
          <a:prstGeom prst="line">
            <a:avLst/>
          </a:prstGeom>
          <a:noFill/>
          <a:ln w="7620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2EF7FF38-547F-4842-883B-B8ED6547CE15}"/>
              </a:ext>
            </a:extLst>
          </p:cNvPr>
          <p:cNvCxnSpPr>
            <a:cxnSpLocks/>
          </p:cNvCxnSpPr>
          <p:nvPr/>
        </p:nvCxnSpPr>
        <p:spPr>
          <a:xfrm>
            <a:off x="3023659" y="2427651"/>
            <a:ext cx="0" cy="1952586"/>
          </a:xfrm>
          <a:prstGeom prst="line">
            <a:avLst/>
          </a:prstGeom>
          <a:ln w="76200" cap="sq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3023659" y="4402166"/>
            <a:ext cx="559813" cy="0"/>
          </a:xfrm>
          <a:prstGeom prst="line">
            <a:avLst/>
          </a:prstGeom>
          <a:ln w="76200" cap="sq">
            <a:solidFill>
              <a:srgbClr val="00B0F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3327174" y="1992206"/>
            <a:ext cx="2049596" cy="1926747"/>
            <a:chOff x="8414444" y="3026339"/>
            <a:chExt cx="2161683" cy="2032116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C93F85A8-96F3-452E-9BCC-000492316DCE}"/>
                </a:ext>
              </a:extLst>
            </p:cNvPr>
            <p:cNvGrpSpPr/>
            <p:nvPr/>
          </p:nvGrpSpPr>
          <p:grpSpPr>
            <a:xfrm>
              <a:off x="8414444" y="3026339"/>
              <a:ext cx="1264309" cy="2032116"/>
              <a:chOff x="2153669" y="3581315"/>
              <a:chExt cx="934177" cy="1387999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1936F5A9-F8E0-4150-BE74-09DC31568611}"/>
                  </a:ext>
                </a:extLst>
              </p:cNvPr>
              <p:cNvSpPr/>
              <p:nvPr/>
            </p:nvSpPr>
            <p:spPr>
              <a:xfrm>
                <a:off x="2167549" y="3581315"/>
                <a:ext cx="920297" cy="138799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655"/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A1263AF7-1AE1-441D-BD17-CAFE2B5FC5A8}"/>
                  </a:ext>
                </a:extLst>
              </p:cNvPr>
              <p:cNvSpPr/>
              <p:nvPr/>
            </p:nvSpPr>
            <p:spPr>
              <a:xfrm>
                <a:off x="2672636" y="3769167"/>
                <a:ext cx="407491" cy="276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896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RD</a:t>
                </a:r>
                <a:endParaRPr lang="zh-CN" altLang="en-US" sz="1896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0378166C-4459-4E94-9180-444EAF8AFBBF}"/>
                  </a:ext>
                </a:extLst>
              </p:cNvPr>
              <p:cNvSpPr/>
              <p:nvPr/>
            </p:nvSpPr>
            <p:spPr>
              <a:xfrm>
                <a:off x="2153669" y="3768090"/>
                <a:ext cx="281321" cy="276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896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zh-CN" altLang="en-US" sz="1896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CBFF6D01-103F-4654-AA84-F27640E2F424}"/>
                  </a:ext>
                </a:extLst>
              </p:cNvPr>
              <p:cNvSpPr/>
              <p:nvPr/>
            </p:nvSpPr>
            <p:spPr>
              <a:xfrm>
                <a:off x="2271557" y="4158047"/>
                <a:ext cx="713546" cy="4868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277"/>
                <a:r>
                  <a:rPr lang="zh-CN" altLang="en-US" sz="1896" b="1" kern="0" dirty="0">
                    <a:latin typeface="微软雅黑"/>
                    <a:ea typeface="微软雅黑"/>
                  </a:rPr>
                  <a:t>指令</a:t>
                </a:r>
                <a:endParaRPr lang="en-US" altLang="zh-CN" sz="1896" b="1" kern="0" dirty="0">
                  <a:latin typeface="微软雅黑"/>
                  <a:ea typeface="微软雅黑"/>
                </a:endParaRPr>
              </a:p>
              <a:p>
                <a:pPr algn="ctr" defTabSz="914277"/>
                <a:r>
                  <a:rPr lang="zh-CN" altLang="en-US" sz="1896" b="1" kern="0" dirty="0">
                    <a:latin typeface="微软雅黑"/>
                    <a:ea typeface="微软雅黑"/>
                  </a:rPr>
                  <a:t>存储器</a:t>
                </a:r>
              </a:p>
            </p:txBody>
          </p:sp>
        </p:grpSp>
        <p:cxnSp>
          <p:nvCxnSpPr>
            <p:cNvPr id="45" name="直接连接符 44"/>
            <p:cNvCxnSpPr/>
            <p:nvPr/>
          </p:nvCxnSpPr>
          <p:spPr>
            <a:xfrm>
              <a:off x="9691742" y="3478793"/>
              <a:ext cx="884385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组合 49"/>
          <p:cNvGrpSpPr/>
          <p:nvPr/>
        </p:nvGrpSpPr>
        <p:grpSpPr>
          <a:xfrm>
            <a:off x="3587622" y="4134197"/>
            <a:ext cx="706615" cy="1210041"/>
            <a:chOff x="3783822" y="4528472"/>
            <a:chExt cx="745258" cy="1276215"/>
          </a:xfrm>
        </p:grpSpPr>
        <p:sp>
          <p:nvSpPr>
            <p:cNvPr id="51" name="任意多边形: 形状 323">
              <a:extLst>
                <a:ext uri="{FF2B5EF4-FFF2-40B4-BE49-F238E27FC236}">
                  <a16:creationId xmlns:a16="http://schemas.microsoft.com/office/drawing/2014/main" id="{3B04B997-499F-4890-B68B-471A8EBFDD67}"/>
                </a:ext>
              </a:extLst>
            </p:cNvPr>
            <p:cNvSpPr/>
            <p:nvPr/>
          </p:nvSpPr>
          <p:spPr>
            <a:xfrm>
              <a:off x="3783822" y="4528472"/>
              <a:ext cx="657444" cy="1276215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655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D3A2499C-02EC-4853-B80E-364C09F71C0F}"/>
                </a:ext>
              </a:extLst>
            </p:cNvPr>
            <p:cNvSpPr/>
            <p:nvPr/>
          </p:nvSpPr>
          <p:spPr>
            <a:xfrm>
              <a:off x="4040140" y="4864914"/>
              <a:ext cx="488940" cy="5898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034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lang="zh-CN" altLang="en-US" sz="3034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3327173" y="1992206"/>
            <a:ext cx="2079112" cy="1926747"/>
            <a:chOff x="8414444" y="3028399"/>
            <a:chExt cx="2192813" cy="2032116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C93F85A8-96F3-452E-9BCC-000492316DCE}"/>
                </a:ext>
              </a:extLst>
            </p:cNvPr>
            <p:cNvGrpSpPr/>
            <p:nvPr/>
          </p:nvGrpSpPr>
          <p:grpSpPr>
            <a:xfrm>
              <a:off x="8414444" y="3028399"/>
              <a:ext cx="1261840" cy="2032116"/>
              <a:chOff x="2153669" y="3582722"/>
              <a:chExt cx="932353" cy="1387999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1936F5A9-F8E0-4150-BE74-09DC31568611}"/>
                  </a:ext>
                </a:extLst>
              </p:cNvPr>
              <p:cNvSpPr/>
              <p:nvPr/>
            </p:nvSpPr>
            <p:spPr>
              <a:xfrm>
                <a:off x="2165725" y="3582722"/>
                <a:ext cx="920297" cy="138799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655"/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A1263AF7-1AE1-441D-BD17-CAFE2B5FC5A8}"/>
                  </a:ext>
                </a:extLst>
              </p:cNvPr>
              <p:cNvSpPr/>
              <p:nvPr/>
            </p:nvSpPr>
            <p:spPr>
              <a:xfrm>
                <a:off x="2672636" y="3769167"/>
                <a:ext cx="407492" cy="276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896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RD</a:t>
                </a:r>
                <a:endParaRPr lang="zh-CN" altLang="en-US" sz="1896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0378166C-4459-4E94-9180-444EAF8AFBBF}"/>
                  </a:ext>
                </a:extLst>
              </p:cNvPr>
              <p:cNvSpPr/>
              <p:nvPr/>
            </p:nvSpPr>
            <p:spPr>
              <a:xfrm>
                <a:off x="2153669" y="3768090"/>
                <a:ext cx="281321" cy="276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896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zh-CN" altLang="en-US" sz="1896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CBFF6D01-103F-4654-AA84-F27640E2F424}"/>
                  </a:ext>
                </a:extLst>
              </p:cNvPr>
              <p:cNvSpPr/>
              <p:nvPr/>
            </p:nvSpPr>
            <p:spPr>
              <a:xfrm>
                <a:off x="2271557" y="4158047"/>
                <a:ext cx="713547" cy="4868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277"/>
                <a:r>
                  <a:rPr lang="zh-CN" altLang="en-US" sz="1896" b="1" kern="0" dirty="0">
                    <a:latin typeface="微软雅黑"/>
                    <a:ea typeface="微软雅黑"/>
                  </a:rPr>
                  <a:t>指令</a:t>
                </a:r>
                <a:endParaRPr lang="en-US" altLang="zh-CN" sz="1896" b="1" kern="0" dirty="0">
                  <a:latin typeface="微软雅黑"/>
                  <a:ea typeface="微软雅黑"/>
                </a:endParaRPr>
              </a:p>
              <a:p>
                <a:pPr algn="ctr" defTabSz="914277"/>
                <a:r>
                  <a:rPr lang="zh-CN" altLang="en-US" sz="1896" b="1" kern="0" dirty="0">
                    <a:latin typeface="微软雅黑"/>
                    <a:ea typeface="微软雅黑"/>
                  </a:rPr>
                  <a:t>存储器</a:t>
                </a:r>
              </a:p>
            </p:txBody>
          </p:sp>
        </p:grpSp>
        <p:cxnSp>
          <p:nvCxnSpPr>
            <p:cNvPr id="55" name="直接连接符 54"/>
            <p:cNvCxnSpPr/>
            <p:nvPr/>
          </p:nvCxnSpPr>
          <p:spPr>
            <a:xfrm>
              <a:off x="9691742" y="3478793"/>
              <a:ext cx="884385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9722872" y="3478793"/>
              <a:ext cx="884385" cy="0"/>
            </a:xfrm>
            <a:prstGeom prst="line">
              <a:avLst/>
            </a:prstGeom>
            <a:ln w="76200" cap="sq">
              <a:solidFill>
                <a:srgbClr val="FF66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" name="Picture 250" descr="j0312558">
            <a:extLst>
              <a:ext uri="{FF2B5EF4-FFF2-40B4-BE49-F238E27FC236}">
                <a16:creationId xmlns:a16="http://schemas.microsoft.com/office/drawing/2014/main" id="{7444125F-4247-4064-A3EE-03A50109F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60063" y="89450"/>
            <a:ext cx="25146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" name="组合 35"/>
          <p:cNvGrpSpPr/>
          <p:nvPr/>
        </p:nvGrpSpPr>
        <p:grpSpPr>
          <a:xfrm>
            <a:off x="2343929" y="2108369"/>
            <a:ext cx="336339" cy="603934"/>
            <a:chOff x="2472112" y="2391857"/>
            <a:chExt cx="354733" cy="636962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EC13A88-E991-4549-A4E9-1AB624E29D45}"/>
                </a:ext>
              </a:extLst>
            </p:cNvPr>
            <p:cNvSpPr/>
            <p:nvPr/>
          </p:nvSpPr>
          <p:spPr>
            <a:xfrm>
              <a:off x="2472112" y="2391857"/>
              <a:ext cx="354733" cy="636962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655"/>
            </a:p>
          </p:txBody>
        </p:sp>
        <p:sp>
          <p:nvSpPr>
            <p:cNvPr id="38" name="等腰三角形 37"/>
            <p:cNvSpPr/>
            <p:nvPr/>
          </p:nvSpPr>
          <p:spPr>
            <a:xfrm>
              <a:off x="2497819" y="2854655"/>
              <a:ext cx="305412" cy="171684"/>
            </a:xfrm>
            <a:prstGeom prst="triangl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655"/>
            </a:p>
          </p:txBody>
        </p:sp>
      </p:grpSp>
    </p:spTree>
    <p:extLst>
      <p:ext uri="{BB962C8B-B14F-4D97-AF65-F5344CB8AC3E}">
        <p14:creationId xmlns:p14="http://schemas.microsoft.com/office/powerpoint/2010/main" val="119669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</a:t>
            </a:r>
            <a:r>
              <a:rPr lang="zh-CN" altLang="en-US" dirty="0"/>
              <a:t>型指令数据通路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750018" y="1976407"/>
            <a:ext cx="0" cy="28446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E36DE31D-6224-4A79-A586-E90E1B755F76}"/>
              </a:ext>
            </a:extLst>
          </p:cNvPr>
          <p:cNvCxnSpPr>
            <a:cxnSpLocks/>
          </p:cNvCxnSpPr>
          <p:nvPr/>
        </p:nvCxnSpPr>
        <p:spPr>
          <a:xfrm>
            <a:off x="7558252" y="3317269"/>
            <a:ext cx="1780361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5579484" y="3821062"/>
            <a:ext cx="325802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4698555" y="2951920"/>
            <a:ext cx="1244307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4698555" y="2630451"/>
            <a:ext cx="1220730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9EC13A88-E991-4549-A4E9-1AB624E29D45}"/>
              </a:ext>
            </a:extLst>
          </p:cNvPr>
          <p:cNvSpPr/>
          <p:nvPr/>
        </p:nvSpPr>
        <p:spPr>
          <a:xfrm>
            <a:off x="2340373" y="2371243"/>
            <a:ext cx="290792" cy="522148"/>
          </a:xfrm>
          <a:prstGeom prst="rect">
            <a:avLst/>
          </a:prstGeom>
          <a:solidFill>
            <a:srgbClr val="59B2FF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55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7089DE98-FC37-4C1F-9209-35555F31F6C6}"/>
              </a:ext>
            </a:extLst>
          </p:cNvPr>
          <p:cNvCxnSpPr>
            <a:cxnSpLocks/>
          </p:cNvCxnSpPr>
          <p:nvPr/>
        </p:nvCxnSpPr>
        <p:spPr>
          <a:xfrm flipV="1">
            <a:off x="2486627" y="2897322"/>
            <a:ext cx="0" cy="116242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E3E86E4D-6506-4B6C-819B-7E93777F8C98}"/>
              </a:ext>
            </a:extLst>
          </p:cNvPr>
          <p:cNvSpPr/>
          <p:nvPr/>
        </p:nvSpPr>
        <p:spPr>
          <a:xfrm>
            <a:off x="2199500" y="2951920"/>
            <a:ext cx="643125" cy="38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96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zh-CN" altLang="en-US" sz="1896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0F435E62-1B17-4BA9-998E-C68E27B7159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1982221" y="2631773"/>
            <a:ext cx="358152" cy="545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AFA0641A-9AF0-469B-9506-621DE6150E4C}"/>
              </a:ext>
            </a:extLst>
          </p:cNvPr>
          <p:cNvCxnSpPr>
            <a:cxnSpLocks/>
          </p:cNvCxnSpPr>
          <p:nvPr/>
        </p:nvCxnSpPr>
        <p:spPr>
          <a:xfrm>
            <a:off x="2637138" y="2637350"/>
            <a:ext cx="39540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46DDA379-1226-4826-8B6B-FF530A6E4CF8}"/>
              </a:ext>
            </a:extLst>
          </p:cNvPr>
          <p:cNvSpPr/>
          <p:nvPr/>
        </p:nvSpPr>
        <p:spPr>
          <a:xfrm>
            <a:off x="2243140" y="1981581"/>
            <a:ext cx="497252" cy="38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96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lang="zh-CN" altLang="en-US" sz="1896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93F85A8-96F3-452E-9BCC-000492316DCE}"/>
              </a:ext>
            </a:extLst>
          </p:cNvPr>
          <p:cNvGrpSpPr/>
          <p:nvPr/>
        </p:nvGrpSpPr>
        <p:grpSpPr>
          <a:xfrm>
            <a:off x="3022659" y="2260874"/>
            <a:ext cx="1064999" cy="1665822"/>
            <a:chOff x="2153669" y="3581315"/>
            <a:chExt cx="959942" cy="1387999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1936F5A9-F8E0-4150-BE74-09DC31568611}"/>
                </a:ext>
              </a:extLst>
            </p:cNvPr>
            <p:cNvSpPr/>
            <p:nvPr/>
          </p:nvSpPr>
          <p:spPr>
            <a:xfrm>
              <a:off x="2162582" y="3581315"/>
              <a:ext cx="920297" cy="1387999"/>
            </a:xfrm>
            <a:prstGeom prst="rect">
              <a:avLst/>
            </a:prstGeom>
            <a:solidFill>
              <a:srgbClr val="79F5F9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75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A1263AF7-1AE1-441D-BD17-CAFE2B5FC5A8}"/>
                </a:ext>
              </a:extLst>
            </p:cNvPr>
            <p:cNvSpPr/>
            <p:nvPr/>
          </p:nvSpPr>
          <p:spPr>
            <a:xfrm>
              <a:off x="2672636" y="3769167"/>
              <a:ext cx="440975" cy="2958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70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lang="zh-CN" altLang="en-US" sz="170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378166C-4459-4E94-9180-444EAF8AFBBF}"/>
                </a:ext>
              </a:extLst>
            </p:cNvPr>
            <p:cNvSpPr/>
            <p:nvPr/>
          </p:nvSpPr>
          <p:spPr>
            <a:xfrm>
              <a:off x="2153669" y="3768090"/>
              <a:ext cx="309493" cy="2958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70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170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CBFF6D01-103F-4654-AA84-F27640E2F424}"/>
                </a:ext>
              </a:extLst>
            </p:cNvPr>
            <p:cNvSpPr/>
            <p:nvPr/>
          </p:nvSpPr>
          <p:spPr>
            <a:xfrm>
              <a:off x="2282858" y="4158047"/>
              <a:ext cx="690940" cy="4659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77"/>
              <a:r>
                <a:rPr lang="zh-CN" altLang="en-US" sz="1517" b="1" kern="0" dirty="0">
                  <a:latin typeface="微软雅黑"/>
                  <a:ea typeface="微软雅黑"/>
                </a:rPr>
                <a:t>指令</a:t>
              </a:r>
              <a:endParaRPr lang="en-US" altLang="zh-CN" sz="1517" b="1" kern="0" dirty="0">
                <a:latin typeface="微软雅黑"/>
                <a:ea typeface="微软雅黑"/>
              </a:endParaRPr>
            </a:p>
            <a:p>
              <a:pPr algn="ctr" defTabSz="914277"/>
              <a:r>
                <a:rPr lang="zh-CN" altLang="en-US" sz="1517" b="1" kern="0" dirty="0">
                  <a:latin typeface="微软雅黑"/>
                  <a:ea typeface="微软雅黑"/>
                </a:rPr>
                <a:t>存储器</a:t>
              </a:r>
            </a:p>
          </p:txBody>
        </p: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id="{6ADE1577-D099-48C5-A765-0576FAF32FDA}"/>
              </a:ext>
            </a:extLst>
          </p:cNvPr>
          <p:cNvSpPr/>
          <p:nvPr/>
        </p:nvSpPr>
        <p:spPr>
          <a:xfrm>
            <a:off x="4654018" y="2680725"/>
            <a:ext cx="630301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17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24:20</a:t>
            </a:r>
            <a:endParaRPr lang="zh-CN" altLang="en-US" sz="151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7EABD73-17EC-4DE6-9461-54B9F3D31B84}"/>
              </a:ext>
            </a:extLst>
          </p:cNvPr>
          <p:cNvSpPr/>
          <p:nvPr/>
        </p:nvSpPr>
        <p:spPr>
          <a:xfrm>
            <a:off x="4648685" y="2375756"/>
            <a:ext cx="630301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17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19:15</a:t>
            </a:r>
            <a:endParaRPr lang="zh-CN" altLang="en-US" sz="151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D8564FE-64CF-469A-8B28-1E018EFC2C23}"/>
              </a:ext>
            </a:extLst>
          </p:cNvPr>
          <p:cNvSpPr/>
          <p:nvPr/>
        </p:nvSpPr>
        <p:spPr>
          <a:xfrm>
            <a:off x="4647101" y="3008579"/>
            <a:ext cx="525272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17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11:7</a:t>
            </a:r>
            <a:endParaRPr lang="zh-CN" altLang="en-US" sz="151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6D13955-8991-4AB9-8AE6-E6D52BF4E822}"/>
              </a:ext>
            </a:extLst>
          </p:cNvPr>
          <p:cNvSpPr>
            <a:spLocks/>
          </p:cNvSpPr>
          <p:nvPr/>
        </p:nvSpPr>
        <p:spPr>
          <a:xfrm>
            <a:off x="5924616" y="2211675"/>
            <a:ext cx="1633637" cy="1867116"/>
          </a:xfrm>
          <a:prstGeom prst="rect">
            <a:avLst/>
          </a:prstGeom>
          <a:solidFill>
            <a:srgbClr val="FFCCFF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5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5F5988D-9868-4683-92E1-7DD10CC02284}"/>
              </a:ext>
            </a:extLst>
          </p:cNvPr>
          <p:cNvSpPr/>
          <p:nvPr/>
        </p:nvSpPr>
        <p:spPr>
          <a:xfrm>
            <a:off x="5907898" y="2443579"/>
            <a:ext cx="548548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707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R1#</a:t>
            </a:r>
            <a:endParaRPr lang="zh-CN" altLang="en-US" sz="170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2DF3147-11BF-4F5C-8978-CAF054A4CCDD}"/>
              </a:ext>
            </a:extLst>
          </p:cNvPr>
          <p:cNvSpPr/>
          <p:nvPr/>
        </p:nvSpPr>
        <p:spPr>
          <a:xfrm>
            <a:off x="5904102" y="2770046"/>
            <a:ext cx="548548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707" dirty="0">
                <a:latin typeface="Times New Roman" panose="02020603050405020304" pitchFamily="18" charset="0"/>
                <a:cs typeface="Times New Roman" panose="02020603050405020304" pitchFamily="18" charset="0"/>
              </a:rPr>
              <a:t>R2#</a:t>
            </a:r>
            <a:endParaRPr lang="zh-CN" altLang="en-US" sz="170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D38C2BD-176A-44EC-BE75-198DF8F2BDE6}"/>
              </a:ext>
            </a:extLst>
          </p:cNvPr>
          <p:cNvSpPr/>
          <p:nvPr/>
        </p:nvSpPr>
        <p:spPr>
          <a:xfrm>
            <a:off x="5909661" y="3105613"/>
            <a:ext cx="500458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707" dirty="0">
                <a:latin typeface="Times New Roman" panose="02020603050405020304" pitchFamily="18" charset="0"/>
                <a:cs typeface="Times New Roman" panose="02020603050405020304" pitchFamily="18" charset="0"/>
              </a:rPr>
              <a:t>W#</a:t>
            </a:r>
            <a:endParaRPr lang="zh-CN" altLang="en-US" sz="170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EC311AC-23AA-44AC-815A-8889216F2B8B}"/>
              </a:ext>
            </a:extLst>
          </p:cNvPr>
          <p:cNvSpPr/>
          <p:nvPr/>
        </p:nvSpPr>
        <p:spPr>
          <a:xfrm>
            <a:off x="5906816" y="3646868"/>
            <a:ext cx="550151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707" dirty="0">
                <a:latin typeface="Times New Roman" panose="02020603050405020304" pitchFamily="18" charset="0"/>
                <a:cs typeface="Times New Roman" panose="02020603050405020304" pitchFamily="18" charset="0"/>
              </a:rPr>
              <a:t>WD</a:t>
            </a:r>
            <a:endParaRPr lang="zh-CN" altLang="en-US" sz="170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AC34120-E9F4-49D1-AD8A-A3BD3D3C8D26}"/>
              </a:ext>
            </a:extLst>
          </p:cNvPr>
          <p:cNvSpPr/>
          <p:nvPr/>
        </p:nvSpPr>
        <p:spPr>
          <a:xfrm>
            <a:off x="6506865" y="2168930"/>
            <a:ext cx="524503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707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endParaRPr lang="zh-CN" altLang="en-US" sz="170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45926BBC-26ED-4FD0-B8B6-D5969ED71709}"/>
              </a:ext>
            </a:extLst>
          </p:cNvPr>
          <p:cNvSpPr/>
          <p:nvPr/>
        </p:nvSpPr>
        <p:spPr>
          <a:xfrm>
            <a:off x="6217413" y="3375180"/>
            <a:ext cx="1063113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77">
              <a:defRPr/>
            </a:pPr>
            <a:r>
              <a:rPr lang="zh-CN" altLang="en-US" sz="1707" b="1" kern="0" dirty="0">
                <a:solidFill>
                  <a:srgbClr val="000000"/>
                </a:solidFill>
                <a:latin typeface="微软雅黑"/>
                <a:ea typeface="微软雅黑"/>
              </a:rPr>
              <a:t>寄存器组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C593A01-858B-4B68-AF47-71D6F26A6E5F}"/>
              </a:ext>
            </a:extLst>
          </p:cNvPr>
          <p:cNvSpPr/>
          <p:nvPr/>
        </p:nvSpPr>
        <p:spPr>
          <a:xfrm>
            <a:off x="7175309" y="2479104"/>
            <a:ext cx="439544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707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  <a:endParaRPr lang="zh-CN" altLang="en-US" sz="170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73FB5D5-5546-4A1A-B00C-0B340A318ADD}"/>
              </a:ext>
            </a:extLst>
          </p:cNvPr>
          <p:cNvSpPr/>
          <p:nvPr/>
        </p:nvSpPr>
        <p:spPr>
          <a:xfrm>
            <a:off x="7175309" y="3105613"/>
            <a:ext cx="439544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707" dirty="0"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  <a:endParaRPr lang="zh-CN" altLang="en-US" sz="170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1562766D-06B6-4E68-A522-842479D25B05}"/>
              </a:ext>
            </a:extLst>
          </p:cNvPr>
          <p:cNvCxnSpPr/>
          <p:nvPr/>
        </p:nvCxnSpPr>
        <p:spPr>
          <a:xfrm>
            <a:off x="7543441" y="2656310"/>
            <a:ext cx="1795173" cy="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任意多边形: 形状 323">
            <a:extLst>
              <a:ext uri="{FF2B5EF4-FFF2-40B4-BE49-F238E27FC236}">
                <a16:creationId xmlns:a16="http://schemas.microsoft.com/office/drawing/2014/main" id="{3B04B997-499F-4890-B68B-471A8EBFDD67}"/>
              </a:ext>
            </a:extLst>
          </p:cNvPr>
          <p:cNvSpPr/>
          <p:nvPr/>
        </p:nvSpPr>
        <p:spPr>
          <a:xfrm>
            <a:off x="8939952" y="2464959"/>
            <a:ext cx="538939" cy="1046173"/>
          </a:xfrm>
          <a:custGeom>
            <a:avLst/>
            <a:gdLst>
              <a:gd name="connsiteX0" fmla="*/ 0 w 485775"/>
              <a:gd name="connsiteY0" fmla="*/ 0 h 942975"/>
              <a:gd name="connsiteX1" fmla="*/ 0 w 485775"/>
              <a:gd name="connsiteY1" fmla="*/ 404812 h 942975"/>
              <a:gd name="connsiteX2" fmla="*/ 238125 w 485775"/>
              <a:gd name="connsiteY2" fmla="*/ 466725 h 942975"/>
              <a:gd name="connsiteX3" fmla="*/ 9525 w 485775"/>
              <a:gd name="connsiteY3" fmla="*/ 528637 h 942975"/>
              <a:gd name="connsiteX4" fmla="*/ 9525 w 485775"/>
              <a:gd name="connsiteY4" fmla="*/ 942975 h 942975"/>
              <a:gd name="connsiteX5" fmla="*/ 485775 w 485775"/>
              <a:gd name="connsiteY5" fmla="*/ 814387 h 942975"/>
              <a:gd name="connsiteX6" fmla="*/ 485775 w 485775"/>
              <a:gd name="connsiteY6" fmla="*/ 119062 h 942975"/>
              <a:gd name="connsiteX7" fmla="*/ 0 w 485775"/>
              <a:gd name="connsiteY7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775" h="942975">
                <a:moveTo>
                  <a:pt x="0" y="0"/>
                </a:moveTo>
                <a:lnTo>
                  <a:pt x="0" y="404812"/>
                </a:lnTo>
                <a:lnTo>
                  <a:pt x="238125" y="466725"/>
                </a:lnTo>
                <a:lnTo>
                  <a:pt x="9525" y="528637"/>
                </a:lnTo>
                <a:lnTo>
                  <a:pt x="9525" y="942975"/>
                </a:lnTo>
                <a:lnTo>
                  <a:pt x="485775" y="814387"/>
                </a:lnTo>
                <a:lnTo>
                  <a:pt x="485775" y="119062"/>
                </a:lnTo>
                <a:lnTo>
                  <a:pt x="0" y="0"/>
                </a:lnTo>
                <a:close/>
              </a:path>
            </a:pathLst>
          </a:custGeom>
          <a:solidFill>
            <a:srgbClr val="ED7D3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55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CF41F216-AFB6-4A00-9021-A79FAADE4749}"/>
              </a:ext>
            </a:extLst>
          </p:cNvPr>
          <p:cNvSpPr/>
          <p:nvPr/>
        </p:nvSpPr>
        <p:spPr>
          <a:xfrm rot="16200000">
            <a:off x="8991115" y="2808728"/>
            <a:ext cx="678391" cy="38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96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</a:t>
            </a:r>
            <a:endParaRPr lang="zh-CN" altLang="en-US" sz="1896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39594D74-9156-42D5-BE79-B03E01A52C51}"/>
              </a:ext>
            </a:extLst>
          </p:cNvPr>
          <p:cNvCxnSpPr>
            <a:cxnSpLocks/>
          </p:cNvCxnSpPr>
          <p:nvPr/>
        </p:nvCxnSpPr>
        <p:spPr>
          <a:xfrm>
            <a:off x="9478891" y="2996827"/>
            <a:ext cx="113327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2EF7FF38-547F-4842-883B-B8ED6547CE15}"/>
              </a:ext>
            </a:extLst>
          </p:cNvPr>
          <p:cNvCxnSpPr>
            <a:cxnSpLocks/>
          </p:cNvCxnSpPr>
          <p:nvPr/>
        </p:nvCxnSpPr>
        <p:spPr>
          <a:xfrm>
            <a:off x="4698555" y="2635969"/>
            <a:ext cx="0" cy="638158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2EF7FF38-547F-4842-883B-B8ED6547CE15}"/>
              </a:ext>
            </a:extLst>
          </p:cNvPr>
          <p:cNvCxnSpPr>
            <a:cxnSpLocks/>
          </p:cNvCxnSpPr>
          <p:nvPr/>
        </p:nvCxnSpPr>
        <p:spPr>
          <a:xfrm>
            <a:off x="10612168" y="2996828"/>
            <a:ext cx="0" cy="1502541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4698555" y="3275063"/>
            <a:ext cx="1226063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5579484" y="3834917"/>
            <a:ext cx="0" cy="678306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5579484" y="4513223"/>
            <a:ext cx="5027921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等腰三角形 54"/>
          <p:cNvSpPr/>
          <p:nvPr/>
        </p:nvSpPr>
        <p:spPr>
          <a:xfrm>
            <a:off x="2361447" y="2750621"/>
            <a:ext cx="250360" cy="140738"/>
          </a:xfrm>
          <a:prstGeom prst="triangle">
            <a:avLst/>
          </a:prstGeom>
          <a:solidFill>
            <a:srgbClr val="59B2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55"/>
          </a:p>
        </p:txBody>
      </p:sp>
      <p:grpSp>
        <p:nvGrpSpPr>
          <p:cNvPr id="56" name="组合 55"/>
          <p:cNvGrpSpPr/>
          <p:nvPr/>
        </p:nvGrpSpPr>
        <p:grpSpPr>
          <a:xfrm>
            <a:off x="6420042" y="3932868"/>
            <a:ext cx="643125" cy="585380"/>
            <a:chOff x="1853728" y="4285666"/>
            <a:chExt cx="558006" cy="507904"/>
          </a:xfrm>
          <a:solidFill>
            <a:srgbClr val="FFCCFF"/>
          </a:solidFill>
        </p:grpSpPr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7089DE98-FC37-4C1F-9209-35555F31F6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853" y="4412951"/>
              <a:ext cx="0" cy="100857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E3E86E4D-6506-4B6C-819B-7E93777F8C98}"/>
                </a:ext>
              </a:extLst>
            </p:cNvPr>
            <p:cNvSpPr/>
            <p:nvPr/>
          </p:nvSpPr>
          <p:spPr>
            <a:xfrm>
              <a:off x="1853728" y="4460324"/>
              <a:ext cx="558006" cy="33324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1896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lang="zh-CN" altLang="en-US" sz="1896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等腰三角形 58"/>
            <p:cNvSpPr/>
            <p:nvPr/>
          </p:nvSpPr>
          <p:spPr>
            <a:xfrm>
              <a:off x="1994241" y="4285666"/>
              <a:ext cx="217225" cy="122111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655"/>
            </a:p>
          </p:txBody>
        </p:sp>
      </p:grpSp>
      <p:cxnSp>
        <p:nvCxnSpPr>
          <p:cNvPr id="60" name="直接连接符 59"/>
          <p:cNvCxnSpPr/>
          <p:nvPr/>
        </p:nvCxnSpPr>
        <p:spPr>
          <a:xfrm>
            <a:off x="4069720" y="2631772"/>
            <a:ext cx="628835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9185944" y="1981581"/>
            <a:ext cx="0" cy="54812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00E3412D-D0A6-4535-BA79-0322A384456A}"/>
              </a:ext>
            </a:extLst>
          </p:cNvPr>
          <p:cNvSpPr/>
          <p:nvPr/>
        </p:nvSpPr>
        <p:spPr>
          <a:xfrm>
            <a:off x="6138954" y="1652016"/>
            <a:ext cx="1204176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707" dirty="0" err="1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RegWrite</a:t>
            </a:r>
            <a:endParaRPr lang="zh-CN" altLang="en-US" sz="1707" dirty="0">
              <a:solidFill>
                <a:srgbClr val="0066FF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00E3412D-D0A6-4535-BA79-0322A384456A}"/>
              </a:ext>
            </a:extLst>
          </p:cNvPr>
          <p:cNvSpPr/>
          <p:nvPr/>
        </p:nvSpPr>
        <p:spPr>
          <a:xfrm>
            <a:off x="8717922" y="1660261"/>
            <a:ext cx="862737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707" dirty="0" err="1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AluOP</a:t>
            </a:r>
            <a:endParaRPr lang="zh-CN" altLang="en-US" sz="1707" dirty="0">
              <a:solidFill>
                <a:srgbClr val="0066FF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E36DE31D-6224-4A79-A586-E90E1B755F76}"/>
              </a:ext>
            </a:extLst>
          </p:cNvPr>
          <p:cNvCxnSpPr>
            <a:cxnSpLocks/>
          </p:cNvCxnSpPr>
          <p:nvPr/>
        </p:nvCxnSpPr>
        <p:spPr>
          <a:xfrm>
            <a:off x="7527566" y="3322839"/>
            <a:ext cx="1418175" cy="0"/>
          </a:xfrm>
          <a:prstGeom prst="line">
            <a:avLst/>
          </a:prstGeom>
          <a:ln w="76200">
            <a:solidFill>
              <a:srgbClr val="FF66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5579484" y="3832329"/>
            <a:ext cx="363378" cy="0"/>
          </a:xfrm>
          <a:prstGeom prst="line">
            <a:avLst/>
          </a:prstGeom>
          <a:ln w="76200" cap="sq">
            <a:solidFill>
              <a:srgbClr val="FF66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4717297" y="2637257"/>
            <a:ext cx="1220730" cy="0"/>
          </a:xfrm>
          <a:prstGeom prst="line">
            <a:avLst/>
          </a:prstGeom>
          <a:ln w="76200">
            <a:solidFill>
              <a:srgbClr val="FF66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7089DE98-FC37-4C1F-9209-35555F31F6C6}"/>
              </a:ext>
            </a:extLst>
          </p:cNvPr>
          <p:cNvCxnSpPr>
            <a:cxnSpLocks/>
          </p:cNvCxnSpPr>
          <p:nvPr/>
        </p:nvCxnSpPr>
        <p:spPr>
          <a:xfrm flipV="1">
            <a:off x="2490460" y="2894734"/>
            <a:ext cx="0" cy="116242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>
            <a:extLst>
              <a:ext uri="{FF2B5EF4-FFF2-40B4-BE49-F238E27FC236}">
                <a16:creationId xmlns:a16="http://schemas.microsoft.com/office/drawing/2014/main" id="{E3E86E4D-6506-4B6C-819B-7E93777F8C98}"/>
              </a:ext>
            </a:extLst>
          </p:cNvPr>
          <p:cNvSpPr/>
          <p:nvPr/>
        </p:nvSpPr>
        <p:spPr>
          <a:xfrm>
            <a:off x="2203334" y="2949333"/>
            <a:ext cx="643125" cy="38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96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zh-CN" altLang="en-US" sz="1896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AFA0641A-9AF0-469B-9506-621DE6150E4C}"/>
              </a:ext>
            </a:extLst>
          </p:cNvPr>
          <p:cNvCxnSpPr>
            <a:cxnSpLocks/>
          </p:cNvCxnSpPr>
          <p:nvPr/>
        </p:nvCxnSpPr>
        <p:spPr>
          <a:xfrm>
            <a:off x="2640971" y="2634763"/>
            <a:ext cx="395407" cy="0"/>
          </a:xfrm>
          <a:prstGeom prst="line">
            <a:avLst/>
          </a:prstGeom>
          <a:ln w="76200">
            <a:solidFill>
              <a:srgbClr val="FF66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>
            <a:extLst>
              <a:ext uri="{FF2B5EF4-FFF2-40B4-BE49-F238E27FC236}">
                <a16:creationId xmlns:a16="http://schemas.microsoft.com/office/drawing/2014/main" id="{857128C0-652A-4E30-91F0-107AF02ABF89}"/>
              </a:ext>
            </a:extLst>
          </p:cNvPr>
          <p:cNvSpPr/>
          <p:nvPr/>
        </p:nvSpPr>
        <p:spPr>
          <a:xfrm>
            <a:off x="4024564" y="2308233"/>
            <a:ext cx="766557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517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指令字</a:t>
            </a:r>
          </a:p>
        </p:txBody>
      </p: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1562766D-06B6-4E68-A522-842479D25B05}"/>
              </a:ext>
            </a:extLst>
          </p:cNvPr>
          <p:cNvCxnSpPr/>
          <p:nvPr/>
        </p:nvCxnSpPr>
        <p:spPr>
          <a:xfrm>
            <a:off x="7518700" y="2645477"/>
            <a:ext cx="1427041" cy="0"/>
          </a:xfrm>
          <a:prstGeom prst="line">
            <a:avLst/>
          </a:prstGeom>
          <a:ln w="76200">
            <a:solidFill>
              <a:srgbClr val="FF66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39594D74-9156-42D5-BE79-B03E01A52C51}"/>
              </a:ext>
            </a:extLst>
          </p:cNvPr>
          <p:cNvCxnSpPr>
            <a:cxnSpLocks/>
          </p:cNvCxnSpPr>
          <p:nvPr/>
        </p:nvCxnSpPr>
        <p:spPr>
          <a:xfrm>
            <a:off x="9523670" y="2994240"/>
            <a:ext cx="1092332" cy="0"/>
          </a:xfrm>
          <a:prstGeom prst="line">
            <a:avLst/>
          </a:prstGeom>
          <a:ln w="76200" cap="sq">
            <a:solidFill>
              <a:srgbClr val="FF6600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2EF7FF38-547F-4842-883B-B8ED6547CE15}"/>
              </a:ext>
            </a:extLst>
          </p:cNvPr>
          <p:cNvCxnSpPr>
            <a:cxnSpLocks/>
          </p:cNvCxnSpPr>
          <p:nvPr/>
        </p:nvCxnSpPr>
        <p:spPr>
          <a:xfrm>
            <a:off x="4692863" y="2633382"/>
            <a:ext cx="0" cy="638158"/>
          </a:xfrm>
          <a:prstGeom prst="line">
            <a:avLst/>
          </a:prstGeom>
          <a:ln w="76200" cap="sq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2EF7FF38-547F-4842-883B-B8ED6547CE15}"/>
              </a:ext>
            </a:extLst>
          </p:cNvPr>
          <p:cNvCxnSpPr>
            <a:cxnSpLocks/>
          </p:cNvCxnSpPr>
          <p:nvPr/>
        </p:nvCxnSpPr>
        <p:spPr>
          <a:xfrm>
            <a:off x="10616002" y="3008579"/>
            <a:ext cx="0" cy="1481523"/>
          </a:xfrm>
          <a:prstGeom prst="line">
            <a:avLst/>
          </a:prstGeom>
          <a:ln w="76200" cap="sq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>
            <a:off x="4702388" y="3272476"/>
            <a:ext cx="1226063" cy="0"/>
          </a:xfrm>
          <a:prstGeom prst="line">
            <a:avLst/>
          </a:prstGeom>
          <a:ln w="76200">
            <a:solidFill>
              <a:srgbClr val="FF66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>
            <a:off x="5579484" y="3798537"/>
            <a:ext cx="0" cy="714686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>
            <a:off x="5583318" y="4499369"/>
            <a:ext cx="5032684" cy="0"/>
          </a:xfrm>
          <a:prstGeom prst="line">
            <a:avLst/>
          </a:prstGeom>
          <a:ln w="76200" cap="sq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组合 88"/>
          <p:cNvGrpSpPr/>
          <p:nvPr/>
        </p:nvGrpSpPr>
        <p:grpSpPr>
          <a:xfrm>
            <a:off x="2344207" y="2368656"/>
            <a:ext cx="290792" cy="522148"/>
            <a:chOff x="1768889" y="3016913"/>
            <a:chExt cx="354170" cy="635950"/>
          </a:xfrm>
        </p:grpSpPr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9EC13A88-E991-4549-A4E9-1AB624E29D45}"/>
                </a:ext>
              </a:extLst>
            </p:cNvPr>
            <p:cNvSpPr/>
            <p:nvPr/>
          </p:nvSpPr>
          <p:spPr>
            <a:xfrm>
              <a:off x="1768889" y="3016913"/>
              <a:ext cx="354170" cy="635950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655"/>
            </a:p>
          </p:txBody>
        </p:sp>
        <p:sp>
          <p:nvSpPr>
            <p:cNvPr id="91" name="等腰三角形 90"/>
            <p:cNvSpPr/>
            <p:nvPr/>
          </p:nvSpPr>
          <p:spPr>
            <a:xfrm>
              <a:off x="1794555" y="3478975"/>
              <a:ext cx="304927" cy="171412"/>
            </a:xfrm>
            <a:prstGeom prst="triangl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655"/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5905567" y="2161520"/>
            <a:ext cx="1710753" cy="2026878"/>
            <a:chOff x="6109332" y="2770507"/>
            <a:chExt cx="2083610" cy="2468636"/>
          </a:xfrm>
        </p:grpSpPr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06D13955-8991-4AB9-8AE6-E6D52BF4E822}"/>
                </a:ext>
              </a:extLst>
            </p:cNvPr>
            <p:cNvSpPr>
              <a:spLocks/>
            </p:cNvSpPr>
            <p:nvPr/>
          </p:nvSpPr>
          <p:spPr>
            <a:xfrm>
              <a:off x="6120449" y="2828466"/>
              <a:ext cx="1989688" cy="2274054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75"/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35F5988D-9868-4683-92E1-7DD10CC02284}"/>
                </a:ext>
              </a:extLst>
            </p:cNvPr>
            <p:cNvSpPr/>
            <p:nvPr/>
          </p:nvSpPr>
          <p:spPr>
            <a:xfrm>
              <a:off x="6113955" y="3105015"/>
              <a:ext cx="668104" cy="4324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70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R1#</a:t>
              </a:r>
              <a:endParaRPr lang="zh-CN" altLang="en-US" sz="170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32DF3147-11BF-4F5C-8978-CAF054A4CCDD}"/>
                </a:ext>
              </a:extLst>
            </p:cNvPr>
            <p:cNvSpPr/>
            <p:nvPr/>
          </p:nvSpPr>
          <p:spPr>
            <a:xfrm>
              <a:off x="6109332" y="3502635"/>
              <a:ext cx="668104" cy="4324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70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R2#</a:t>
              </a:r>
              <a:endParaRPr lang="zh-CN" altLang="en-US" sz="170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BD38C2BD-176A-44EC-BE75-198DF8F2BDE6}"/>
                </a:ext>
              </a:extLst>
            </p:cNvPr>
            <p:cNvSpPr/>
            <p:nvPr/>
          </p:nvSpPr>
          <p:spPr>
            <a:xfrm>
              <a:off x="6116103" y="3911340"/>
              <a:ext cx="609532" cy="4324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70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W#</a:t>
              </a:r>
              <a:endParaRPr lang="zh-CN" altLang="en-US" sz="170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6EC311AC-23AA-44AC-815A-8889216F2B8B}"/>
                </a:ext>
              </a:extLst>
            </p:cNvPr>
            <p:cNvSpPr/>
            <p:nvPr/>
          </p:nvSpPr>
          <p:spPr>
            <a:xfrm>
              <a:off x="6112638" y="4570562"/>
              <a:ext cx="670056" cy="4324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70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lang="zh-CN" altLang="en-US" sz="170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CAC34120-E9F4-49D1-AD8A-A3BD3D3C8D26}"/>
                </a:ext>
              </a:extLst>
            </p:cNvPr>
            <p:cNvSpPr/>
            <p:nvPr/>
          </p:nvSpPr>
          <p:spPr>
            <a:xfrm>
              <a:off x="6843467" y="2770507"/>
              <a:ext cx="638818" cy="4324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70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lang="zh-CN" altLang="en-US" sz="170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45926BBC-26ED-4FD0-B8B6-D5969ED71709}"/>
                </a:ext>
              </a:extLst>
            </p:cNvPr>
            <p:cNvSpPr/>
            <p:nvPr/>
          </p:nvSpPr>
          <p:spPr>
            <a:xfrm>
              <a:off x="6482239" y="4245960"/>
              <a:ext cx="1294818" cy="4324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77">
                <a:defRPr/>
              </a:pPr>
              <a:r>
                <a:rPr lang="zh-CN" altLang="en-US" sz="1707" b="1" kern="0" dirty="0">
                  <a:solidFill>
                    <a:srgbClr val="000000"/>
                  </a:solidFill>
                  <a:latin typeface="微软雅黑"/>
                  <a:ea typeface="微软雅黑"/>
                </a:rPr>
                <a:t>寄存器组</a:t>
              </a: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4C593A01-858B-4B68-AF47-71D6F26A6E5F}"/>
                </a:ext>
              </a:extLst>
            </p:cNvPr>
            <p:cNvSpPr/>
            <p:nvPr/>
          </p:nvSpPr>
          <p:spPr>
            <a:xfrm>
              <a:off x="7657600" y="3148283"/>
              <a:ext cx="535342" cy="4324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70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R1</a:t>
              </a:r>
              <a:endParaRPr lang="zh-CN" altLang="en-US" sz="170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073FB5D5-5546-4A1A-B00C-0B340A318ADD}"/>
                </a:ext>
              </a:extLst>
            </p:cNvPr>
            <p:cNvSpPr/>
            <p:nvPr/>
          </p:nvSpPr>
          <p:spPr>
            <a:xfrm>
              <a:off x="7657600" y="3911339"/>
              <a:ext cx="535342" cy="4324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70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</a:t>
              </a:r>
              <a:endParaRPr lang="zh-CN" altLang="en-US" sz="170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02" name="组合 101"/>
            <p:cNvGrpSpPr/>
            <p:nvPr/>
          </p:nvGrpSpPr>
          <p:grpSpPr>
            <a:xfrm>
              <a:off x="6934966" y="4918892"/>
              <a:ext cx="304927" cy="320251"/>
              <a:chOff x="1994241" y="4285666"/>
              <a:chExt cx="217225" cy="228142"/>
            </a:xfrm>
            <a:solidFill>
              <a:srgbClr val="FFCCFF"/>
            </a:solidFill>
          </p:grpSpPr>
          <p:cxnSp>
            <p:nvCxnSpPr>
              <p:cNvPr id="103" name="直接连接符 102">
                <a:extLst>
                  <a:ext uri="{FF2B5EF4-FFF2-40B4-BE49-F238E27FC236}">
                    <a16:creationId xmlns:a16="http://schemas.microsoft.com/office/drawing/2014/main" id="{7089DE98-FC37-4C1F-9209-35555F31F6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等腰三角形 103"/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655"/>
              </a:p>
            </p:txBody>
          </p:sp>
        </p:grpSp>
      </p:grpSp>
      <p:cxnSp>
        <p:nvCxnSpPr>
          <p:cNvPr id="105" name="直接连接符 104"/>
          <p:cNvCxnSpPr/>
          <p:nvPr/>
        </p:nvCxnSpPr>
        <p:spPr>
          <a:xfrm>
            <a:off x="4064493" y="2637388"/>
            <a:ext cx="628835" cy="0"/>
          </a:xfrm>
          <a:prstGeom prst="line">
            <a:avLst/>
          </a:prstGeom>
          <a:ln w="76200" cap="sq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/>
        </p:nvCxnSpPr>
        <p:spPr>
          <a:xfrm>
            <a:off x="9189777" y="1976407"/>
            <a:ext cx="0" cy="55071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组合 106"/>
          <p:cNvGrpSpPr/>
          <p:nvPr/>
        </p:nvGrpSpPr>
        <p:grpSpPr>
          <a:xfrm>
            <a:off x="5264801" y="2313957"/>
            <a:ext cx="518091" cy="999092"/>
            <a:chOff x="5445858" y="2431009"/>
            <a:chExt cx="546424" cy="1053730"/>
          </a:xfrm>
        </p:grpSpPr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857128C0-652A-4E30-91F0-107AF02ABF89}"/>
                </a:ext>
              </a:extLst>
            </p:cNvPr>
            <p:cNvSpPr/>
            <p:nvPr/>
          </p:nvSpPr>
          <p:spPr>
            <a:xfrm>
              <a:off x="5445858" y="2431009"/>
              <a:ext cx="519373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707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rs1</a:t>
              </a:r>
              <a:endParaRPr lang="zh-CN" altLang="en-US" sz="1707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857128C0-652A-4E30-91F0-107AF02ABF89}"/>
                </a:ext>
              </a:extLst>
            </p:cNvPr>
            <p:cNvSpPr/>
            <p:nvPr/>
          </p:nvSpPr>
          <p:spPr>
            <a:xfrm>
              <a:off x="5445858" y="2771824"/>
              <a:ext cx="546424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707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rs2</a:t>
              </a:r>
              <a:endParaRPr lang="zh-CN" altLang="en-US" sz="1707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857128C0-652A-4E30-91F0-107AF02ABF89}"/>
                </a:ext>
              </a:extLst>
            </p:cNvPr>
            <p:cNvSpPr/>
            <p:nvPr/>
          </p:nvSpPr>
          <p:spPr>
            <a:xfrm>
              <a:off x="5445858" y="3110289"/>
              <a:ext cx="444983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707" dirty="0" err="1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rd</a:t>
              </a:r>
              <a:endParaRPr lang="zh-CN" altLang="en-US" sz="1707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7594370" y="2304014"/>
            <a:ext cx="909823" cy="1264485"/>
            <a:chOff x="7902825" y="2420521"/>
            <a:chExt cx="959578" cy="1333636"/>
          </a:xfrm>
        </p:grpSpPr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857128C0-652A-4E30-91F0-107AF02ABF89}"/>
                </a:ext>
              </a:extLst>
            </p:cNvPr>
            <p:cNvSpPr/>
            <p:nvPr/>
          </p:nvSpPr>
          <p:spPr>
            <a:xfrm>
              <a:off x="7902825" y="2420521"/>
              <a:ext cx="933587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707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 R[rs1]</a:t>
              </a:r>
              <a:endParaRPr lang="zh-CN" altLang="en-US" sz="1707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857128C0-652A-4E30-91F0-107AF02ABF89}"/>
                </a:ext>
              </a:extLst>
            </p:cNvPr>
            <p:cNvSpPr/>
            <p:nvPr/>
          </p:nvSpPr>
          <p:spPr>
            <a:xfrm>
              <a:off x="7966011" y="3102642"/>
              <a:ext cx="896392" cy="6515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707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R[rs2]</a:t>
              </a:r>
              <a:endParaRPr lang="zh-CN" altLang="en-US" sz="1707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  <a:p>
              <a:endParaRPr lang="zh-CN" altLang="en-US" sz="1707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114" name="内容占位符 2"/>
          <p:cNvSpPr txBox="1">
            <a:spLocks/>
          </p:cNvSpPr>
          <p:nvPr/>
        </p:nvSpPr>
        <p:spPr bwMode="auto">
          <a:xfrm>
            <a:off x="616775" y="5429869"/>
            <a:ext cx="3377710" cy="545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  <a:defRPr lang="zh-CN" altLang="en-US"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p"/>
              <a:defRPr lang="zh-CN" altLang="en-US"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u"/>
              <a:defRPr lang="zh-CN" altLang="en-US"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2655" b="1" kern="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 </a:t>
            </a:r>
            <a:r>
              <a:rPr lang="en-US" altLang="zh-CN" sz="2655" b="1" kern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altLang="zh-CN" sz="2655" b="1" kern="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,rs1,rs2</a:t>
            </a:r>
            <a:endParaRPr lang="en-US" sz="2655" b="1" kern="0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5" name="内容占位符 2"/>
          <p:cNvSpPr txBox="1">
            <a:spLocks/>
          </p:cNvSpPr>
          <p:nvPr/>
        </p:nvSpPr>
        <p:spPr bwMode="auto">
          <a:xfrm>
            <a:off x="7662008" y="4045929"/>
            <a:ext cx="4184994" cy="545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  <a:defRPr lang="zh-CN" altLang="en-US"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p"/>
              <a:defRPr lang="zh-CN" altLang="en-US"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u"/>
              <a:defRPr lang="zh-CN" altLang="en-US"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1800" b="1" kern="0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R[rs1]+R[rs2]</a:t>
            </a:r>
            <a:r>
              <a:rPr lang="en-US" altLang="zh-CN" sz="1800" b="1" kern="0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R[</a:t>
            </a:r>
            <a:r>
              <a:rPr lang="en-US" altLang="zh-CN" sz="1800" b="1" kern="0" dirty="0" err="1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rd</a:t>
            </a:r>
            <a:r>
              <a:rPr lang="en-US" altLang="zh-CN" sz="1800" b="1" kern="0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]</a:t>
            </a:r>
            <a:endParaRPr lang="en-US" sz="1800" b="1" kern="0" baseline="-25000" dirty="0">
              <a:solidFill>
                <a:srgbClr val="FF66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C93F85A8-96F3-452E-9BCC-000492316DCE}"/>
              </a:ext>
            </a:extLst>
          </p:cNvPr>
          <p:cNvGrpSpPr/>
          <p:nvPr/>
        </p:nvGrpSpPr>
        <p:grpSpPr>
          <a:xfrm>
            <a:off x="3026490" y="2258287"/>
            <a:ext cx="1064999" cy="1665822"/>
            <a:chOff x="2153669" y="3581314"/>
            <a:chExt cx="959943" cy="1387999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1936F5A9-F8E0-4150-BE74-09DC31568611}"/>
                </a:ext>
              </a:extLst>
            </p:cNvPr>
            <p:cNvSpPr/>
            <p:nvPr/>
          </p:nvSpPr>
          <p:spPr>
            <a:xfrm>
              <a:off x="2162583" y="3581314"/>
              <a:ext cx="920297" cy="13879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75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A1263AF7-1AE1-441D-BD17-CAFE2B5FC5A8}"/>
                </a:ext>
              </a:extLst>
            </p:cNvPr>
            <p:cNvSpPr/>
            <p:nvPr/>
          </p:nvSpPr>
          <p:spPr>
            <a:xfrm>
              <a:off x="2672636" y="3769167"/>
              <a:ext cx="440976" cy="2958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70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lang="zh-CN" altLang="en-US" sz="170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0378166C-4459-4E94-9180-444EAF8AFBBF}"/>
                </a:ext>
              </a:extLst>
            </p:cNvPr>
            <p:cNvSpPr/>
            <p:nvPr/>
          </p:nvSpPr>
          <p:spPr>
            <a:xfrm>
              <a:off x="2153669" y="3768090"/>
              <a:ext cx="309493" cy="2958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70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170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CBFF6D01-103F-4654-AA84-F27640E2F424}"/>
                </a:ext>
              </a:extLst>
            </p:cNvPr>
            <p:cNvSpPr/>
            <p:nvPr/>
          </p:nvSpPr>
          <p:spPr>
            <a:xfrm>
              <a:off x="2282858" y="4158047"/>
              <a:ext cx="690941" cy="660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77"/>
              <a:r>
                <a:rPr lang="zh-CN" altLang="en-US" sz="1517" b="1" kern="0" dirty="0">
                  <a:latin typeface="微软雅黑"/>
                  <a:ea typeface="微软雅黑"/>
                </a:rPr>
                <a:t>指令</a:t>
              </a:r>
              <a:endParaRPr lang="en-US" altLang="zh-CN" sz="1517" b="1" kern="0" dirty="0">
                <a:latin typeface="微软雅黑"/>
                <a:ea typeface="微软雅黑"/>
              </a:endParaRPr>
            </a:p>
            <a:p>
              <a:pPr algn="ctr" defTabSz="914277"/>
              <a:r>
                <a:rPr lang="zh-CN" altLang="en-US" sz="1517" b="1" kern="0" dirty="0">
                  <a:latin typeface="微软雅黑"/>
                  <a:ea typeface="微软雅黑"/>
                </a:rPr>
                <a:t>存储器</a:t>
              </a:r>
              <a:endParaRPr lang="en-US" altLang="zh-CN" sz="1517" b="1" kern="0" dirty="0">
                <a:latin typeface="微软雅黑"/>
                <a:ea typeface="微软雅黑"/>
              </a:endParaRPr>
            </a:p>
            <a:p>
              <a:pPr algn="ctr" defTabSz="914277"/>
              <a:r>
                <a:rPr lang="en-US" altLang="zh-CN" sz="1517" b="1" kern="0" dirty="0">
                  <a:latin typeface="微软雅黑"/>
                  <a:ea typeface="微软雅黑"/>
                </a:rPr>
                <a:t>IM</a:t>
              </a:r>
              <a:endParaRPr lang="zh-CN" altLang="en-US" sz="1517" b="1" kern="0" dirty="0">
                <a:latin typeface="微软雅黑"/>
                <a:ea typeface="微软雅黑"/>
              </a:endParaRPr>
            </a:p>
          </p:txBody>
        </p:sp>
      </p:grpSp>
      <p:cxnSp>
        <p:nvCxnSpPr>
          <p:cNvPr id="129" name="直接连接符 128"/>
          <p:cNvCxnSpPr/>
          <p:nvPr/>
        </p:nvCxnSpPr>
        <p:spPr>
          <a:xfrm>
            <a:off x="4705105" y="2956295"/>
            <a:ext cx="1226063" cy="0"/>
          </a:xfrm>
          <a:prstGeom prst="line">
            <a:avLst/>
          </a:prstGeom>
          <a:ln w="76200">
            <a:solidFill>
              <a:srgbClr val="FF66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8943786" y="2462372"/>
            <a:ext cx="582399" cy="1046173"/>
            <a:chOff x="8943786" y="2543652"/>
            <a:chExt cx="582399" cy="1046173"/>
          </a:xfrm>
        </p:grpSpPr>
        <p:sp>
          <p:nvSpPr>
            <p:cNvPr id="81" name="任意多边形: 形状 323">
              <a:extLst>
                <a:ext uri="{FF2B5EF4-FFF2-40B4-BE49-F238E27FC236}">
                  <a16:creationId xmlns:a16="http://schemas.microsoft.com/office/drawing/2014/main" id="{3B04B997-499F-4890-B68B-471A8EBFDD67}"/>
                </a:ext>
              </a:extLst>
            </p:cNvPr>
            <p:cNvSpPr/>
            <p:nvPr/>
          </p:nvSpPr>
          <p:spPr>
            <a:xfrm>
              <a:off x="8943786" y="2543652"/>
              <a:ext cx="538939" cy="1046173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655"/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CF41F216-AFB6-4A00-9021-A79FAADE4749}"/>
                </a:ext>
              </a:extLst>
            </p:cNvPr>
            <p:cNvSpPr/>
            <p:nvPr/>
          </p:nvSpPr>
          <p:spPr>
            <a:xfrm rot="16200000">
              <a:off x="8994949" y="2887421"/>
              <a:ext cx="678391" cy="3840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896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endParaRPr lang="zh-CN" altLang="en-US" sz="1896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E0E1E3B0-605B-4057-8311-8ADE230011E0}"/>
              </a:ext>
            </a:extLst>
          </p:cNvPr>
          <p:cNvGrpSpPr/>
          <p:nvPr/>
        </p:nvGrpSpPr>
        <p:grpSpPr>
          <a:xfrm>
            <a:off x="3891992" y="5162104"/>
            <a:ext cx="7660462" cy="762350"/>
            <a:chOff x="3267825" y="5184605"/>
            <a:chExt cx="7660462" cy="762350"/>
          </a:xfrm>
        </p:grpSpPr>
        <p:sp>
          <p:nvSpPr>
            <p:cNvPr id="132" name="矩形 25">
              <a:extLst>
                <a:ext uri="{FF2B5EF4-FFF2-40B4-BE49-F238E27FC236}">
                  <a16:creationId xmlns:a16="http://schemas.microsoft.com/office/drawing/2014/main" id="{1F1DE318-8277-4782-8EB7-2B6E3493EEEF}"/>
                </a:ext>
              </a:extLst>
            </p:cNvPr>
            <p:cNvSpPr/>
            <p:nvPr/>
          </p:nvSpPr>
          <p:spPr>
            <a:xfrm>
              <a:off x="6194835" y="5503748"/>
              <a:ext cx="1088374" cy="443207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rs1</a:t>
              </a:r>
              <a:endParaRPr lang="zh-CN" altLang="en-US" sz="1600" kern="0" baseline="-2500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33" name="TextBox 17">
              <a:extLst>
                <a:ext uri="{FF2B5EF4-FFF2-40B4-BE49-F238E27FC236}">
                  <a16:creationId xmlns:a16="http://schemas.microsoft.com/office/drawing/2014/main" id="{FD07E93D-AB37-435F-9C94-86043488BDFF}"/>
                </a:ext>
              </a:extLst>
            </p:cNvPr>
            <p:cNvSpPr txBox="1"/>
            <p:nvPr/>
          </p:nvSpPr>
          <p:spPr>
            <a:xfrm>
              <a:off x="3651647" y="5187315"/>
              <a:ext cx="101568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华文细黑" pitchFamily="2" charset="-122"/>
                </a:rPr>
                <a:t>7bits</a:t>
              </a:r>
              <a:endParaRPr lang="zh-CN" altLang="en-US" sz="1600" kern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34" name="矩形 26">
              <a:extLst>
                <a:ext uri="{FF2B5EF4-FFF2-40B4-BE49-F238E27FC236}">
                  <a16:creationId xmlns:a16="http://schemas.microsoft.com/office/drawing/2014/main" id="{1BFAAA48-C157-4AF0-BB9C-00F90E0B2506}"/>
                </a:ext>
              </a:extLst>
            </p:cNvPr>
            <p:cNvSpPr/>
            <p:nvPr/>
          </p:nvSpPr>
          <p:spPr>
            <a:xfrm>
              <a:off x="9183029" y="5503748"/>
              <a:ext cx="1745258" cy="443207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opcode</a:t>
              </a:r>
              <a:endParaRPr lang="zh-CN" altLang="en-US" sz="16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35" name="TextBox 22">
              <a:extLst>
                <a:ext uri="{FF2B5EF4-FFF2-40B4-BE49-F238E27FC236}">
                  <a16:creationId xmlns:a16="http://schemas.microsoft.com/office/drawing/2014/main" id="{920A5776-DC26-4E5B-9342-422FD2630B91}"/>
                </a:ext>
              </a:extLst>
            </p:cNvPr>
            <p:cNvSpPr txBox="1"/>
            <p:nvPr/>
          </p:nvSpPr>
          <p:spPr>
            <a:xfrm>
              <a:off x="5107456" y="5187315"/>
              <a:ext cx="101568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华文细黑" pitchFamily="2" charset="-122"/>
                </a:rPr>
                <a:t>5bits</a:t>
              </a:r>
              <a:endParaRPr lang="zh-CN" altLang="en-US" sz="1600" kern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36" name="TextBox 23">
              <a:extLst>
                <a:ext uri="{FF2B5EF4-FFF2-40B4-BE49-F238E27FC236}">
                  <a16:creationId xmlns:a16="http://schemas.microsoft.com/office/drawing/2014/main" id="{97F40C2F-DE95-43E1-A97B-7DD704640514}"/>
                </a:ext>
              </a:extLst>
            </p:cNvPr>
            <p:cNvSpPr txBox="1"/>
            <p:nvPr/>
          </p:nvSpPr>
          <p:spPr>
            <a:xfrm>
              <a:off x="6285958" y="5187315"/>
              <a:ext cx="101749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华文细黑" pitchFamily="2" charset="-122"/>
                </a:rPr>
                <a:t>5bits</a:t>
              </a:r>
              <a:endParaRPr lang="zh-CN" altLang="en-US" sz="1600" kern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37" name="TextBox 24">
              <a:extLst>
                <a:ext uri="{FF2B5EF4-FFF2-40B4-BE49-F238E27FC236}">
                  <a16:creationId xmlns:a16="http://schemas.microsoft.com/office/drawing/2014/main" id="{FC10B49D-9A5A-43C0-8032-2C31172979CE}"/>
                </a:ext>
              </a:extLst>
            </p:cNvPr>
            <p:cNvSpPr txBox="1"/>
            <p:nvPr/>
          </p:nvSpPr>
          <p:spPr>
            <a:xfrm>
              <a:off x="7132677" y="5187315"/>
              <a:ext cx="101568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华文细黑" pitchFamily="2" charset="-122"/>
                </a:rPr>
                <a:t>3bits</a:t>
              </a:r>
              <a:endParaRPr lang="zh-CN" altLang="en-US" sz="1600" kern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38" name="TextBox 25">
              <a:extLst>
                <a:ext uri="{FF2B5EF4-FFF2-40B4-BE49-F238E27FC236}">
                  <a16:creationId xmlns:a16="http://schemas.microsoft.com/office/drawing/2014/main" id="{74FE66F6-A409-4EF7-B863-D3C84ACB29ED}"/>
                </a:ext>
              </a:extLst>
            </p:cNvPr>
            <p:cNvSpPr txBox="1"/>
            <p:nvPr/>
          </p:nvSpPr>
          <p:spPr>
            <a:xfrm>
              <a:off x="8048513" y="5187315"/>
              <a:ext cx="101749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华文细黑" pitchFamily="2" charset="-122"/>
                </a:rPr>
                <a:t>5bits</a:t>
              </a:r>
              <a:endParaRPr lang="zh-CN" altLang="en-US" sz="1600" kern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39" name="TextBox 26">
              <a:extLst>
                <a:ext uri="{FF2B5EF4-FFF2-40B4-BE49-F238E27FC236}">
                  <a16:creationId xmlns:a16="http://schemas.microsoft.com/office/drawing/2014/main" id="{9DE2EA60-FEA1-45E0-8181-221CE343B1B6}"/>
                </a:ext>
              </a:extLst>
            </p:cNvPr>
            <p:cNvSpPr txBox="1"/>
            <p:nvPr/>
          </p:nvSpPr>
          <p:spPr>
            <a:xfrm>
              <a:off x="9537537" y="5184605"/>
              <a:ext cx="101749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华文细黑" pitchFamily="2" charset="-122"/>
                </a:rPr>
                <a:t>7bits</a:t>
              </a:r>
              <a:endParaRPr lang="zh-CN" altLang="en-US" sz="1600" kern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40" name="矩形 26">
              <a:extLst>
                <a:ext uri="{FF2B5EF4-FFF2-40B4-BE49-F238E27FC236}">
                  <a16:creationId xmlns:a16="http://schemas.microsoft.com/office/drawing/2014/main" id="{E788E6DA-7324-4861-81B8-B5C9920610F3}"/>
                </a:ext>
              </a:extLst>
            </p:cNvPr>
            <p:cNvSpPr/>
            <p:nvPr/>
          </p:nvSpPr>
          <p:spPr>
            <a:xfrm>
              <a:off x="7329898" y="5503748"/>
              <a:ext cx="671380" cy="443207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anchor="ctr"/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funct3</a:t>
              </a:r>
              <a:endParaRPr lang="zh-CN" altLang="en-US" sz="16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41" name="矩形 25">
              <a:extLst>
                <a:ext uri="{FF2B5EF4-FFF2-40B4-BE49-F238E27FC236}">
                  <a16:creationId xmlns:a16="http://schemas.microsoft.com/office/drawing/2014/main" id="{5DD95C81-9748-4052-844A-6E879D4B36CF}"/>
                </a:ext>
              </a:extLst>
            </p:cNvPr>
            <p:cNvSpPr/>
            <p:nvPr/>
          </p:nvSpPr>
          <p:spPr>
            <a:xfrm>
              <a:off x="5059772" y="5503748"/>
              <a:ext cx="1088374" cy="443207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rs2</a:t>
              </a:r>
              <a:endParaRPr lang="zh-CN" altLang="en-US" sz="1600" kern="0" baseline="-2500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42" name="矩形 26">
              <a:extLst>
                <a:ext uri="{FF2B5EF4-FFF2-40B4-BE49-F238E27FC236}">
                  <a16:creationId xmlns:a16="http://schemas.microsoft.com/office/drawing/2014/main" id="{1731311A-6860-4C9D-B958-0B344327D5B4}"/>
                </a:ext>
              </a:extLst>
            </p:cNvPr>
            <p:cNvSpPr/>
            <p:nvPr/>
          </p:nvSpPr>
          <p:spPr>
            <a:xfrm>
              <a:off x="3267825" y="5503748"/>
              <a:ext cx="1745258" cy="443207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funct7</a:t>
              </a:r>
              <a:endParaRPr lang="zh-CN" altLang="en-US" sz="16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43" name="矩形 25">
              <a:extLst>
                <a:ext uri="{FF2B5EF4-FFF2-40B4-BE49-F238E27FC236}">
                  <a16:creationId xmlns:a16="http://schemas.microsoft.com/office/drawing/2014/main" id="{3B9D6170-8058-4521-8D3B-FE8E70596228}"/>
                </a:ext>
              </a:extLst>
            </p:cNvPr>
            <p:cNvSpPr/>
            <p:nvPr/>
          </p:nvSpPr>
          <p:spPr>
            <a:xfrm>
              <a:off x="8047314" y="5503747"/>
              <a:ext cx="1088374" cy="443207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600" kern="0" dirty="0" err="1">
                  <a:solidFill>
                    <a:srgbClr val="0000FF"/>
                  </a:solidFill>
                  <a:latin typeface="Calibri"/>
                  <a:ea typeface="宋体"/>
                </a:rPr>
                <a:t>rd</a:t>
              </a:r>
              <a:endParaRPr lang="zh-CN" altLang="en-US" sz="1600" kern="0" baseline="-25000" dirty="0">
                <a:solidFill>
                  <a:srgbClr val="0000FF"/>
                </a:solidFill>
                <a:latin typeface="Calibri"/>
                <a:ea typeface="宋体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531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1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</a:t>
            </a:r>
            <a:r>
              <a:rPr lang="zh-CN" altLang="en-US" dirty="0"/>
              <a:t>型运算指令数据通路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5579735" y="1741286"/>
            <a:ext cx="0" cy="450160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5" name="组合 4"/>
          <p:cNvGrpSpPr/>
          <p:nvPr/>
        </p:nvGrpSpPr>
        <p:grpSpPr>
          <a:xfrm>
            <a:off x="1637722" y="1386039"/>
            <a:ext cx="9139565" cy="3137583"/>
            <a:chOff x="1708564" y="1427929"/>
            <a:chExt cx="9639385" cy="330917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4804771" y="3405486"/>
              <a:ext cx="307633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4080154" y="2674175"/>
              <a:ext cx="1059164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4066396" y="2373601"/>
              <a:ext cx="1059164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5866157" y="1802604"/>
              <a:ext cx="0" cy="474778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EC13A88-E991-4549-A4E9-1AB624E29D45}"/>
                </a:ext>
              </a:extLst>
            </p:cNvPr>
            <p:cNvSpPr/>
            <p:nvPr/>
          </p:nvSpPr>
          <p:spPr>
            <a:xfrm>
              <a:off x="2019314" y="2147553"/>
              <a:ext cx="252305" cy="453041"/>
            </a:xfrm>
            <a:prstGeom prst="rect">
              <a:avLst/>
            </a:prstGeom>
            <a:solidFill>
              <a:srgbClr val="59B2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7089DE98-FC37-4C1F-9209-35555F31F6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6210" y="2604004"/>
              <a:ext cx="0" cy="100857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3E86E4D-6506-4B6C-819B-7E93777F8C98}"/>
                </a:ext>
              </a:extLst>
            </p:cNvPr>
            <p:cNvSpPr/>
            <p:nvPr/>
          </p:nvSpPr>
          <p:spPr>
            <a:xfrm>
              <a:off x="1897085" y="2651377"/>
              <a:ext cx="53458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lang="zh-CN" altLang="en-US" sz="1327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0F435E62-1B17-4BA9-998E-C68E27B7159C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1708564" y="2373601"/>
              <a:ext cx="310750" cy="473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AFA0641A-9AF0-469B-9506-621DE6150E4C}"/>
                </a:ext>
              </a:extLst>
            </p:cNvPr>
            <p:cNvCxnSpPr>
              <a:cxnSpLocks/>
            </p:cNvCxnSpPr>
            <p:nvPr/>
          </p:nvCxnSpPr>
          <p:spPr>
            <a:xfrm>
              <a:off x="2276801" y="2378441"/>
              <a:ext cx="343074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6DDA379-1226-4826-8B6B-FF530A6E4CF8}"/>
                </a:ext>
              </a:extLst>
            </p:cNvPr>
            <p:cNvSpPr/>
            <p:nvPr/>
          </p:nvSpPr>
          <p:spPr>
            <a:xfrm>
              <a:off x="1934950" y="1809464"/>
              <a:ext cx="458509" cy="3436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517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PC</a:t>
              </a:r>
              <a:endParaRPr lang="zh-CN" altLang="en-US" sz="1517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C93F85A8-96F3-452E-9BCC-000492316DCE}"/>
                </a:ext>
              </a:extLst>
            </p:cNvPr>
            <p:cNvGrpSpPr/>
            <p:nvPr/>
          </p:nvGrpSpPr>
          <p:grpSpPr>
            <a:xfrm>
              <a:off x="2611298" y="2051792"/>
              <a:ext cx="944542" cy="1445348"/>
              <a:chOff x="2153669" y="3581315"/>
              <a:chExt cx="981236" cy="1387999"/>
            </a:xfrm>
          </p:grpSpPr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1936F5A9-F8E0-4150-BE74-09DC31568611}"/>
                  </a:ext>
                </a:extLst>
              </p:cNvPr>
              <p:cNvSpPr/>
              <p:nvPr/>
            </p:nvSpPr>
            <p:spPr>
              <a:xfrm>
                <a:off x="2162582" y="3581315"/>
                <a:ext cx="920297" cy="1387999"/>
              </a:xfrm>
              <a:prstGeom prst="rect">
                <a:avLst/>
              </a:prstGeom>
              <a:solidFill>
                <a:srgbClr val="79F5F9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/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A1263AF7-1AE1-441D-BD17-CAFE2B5FC5A8}"/>
                  </a:ext>
                </a:extLst>
              </p:cNvPr>
              <p:cNvSpPr/>
              <p:nvPr/>
            </p:nvSpPr>
            <p:spPr>
              <a:xfrm>
                <a:off x="2672635" y="3769167"/>
                <a:ext cx="462270" cy="300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RD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0378166C-4459-4E94-9180-444EAF8AFBBF}"/>
                  </a:ext>
                </a:extLst>
              </p:cNvPr>
              <p:cNvSpPr/>
              <p:nvPr/>
            </p:nvSpPr>
            <p:spPr>
              <a:xfrm>
                <a:off x="2153669" y="3768090"/>
                <a:ext cx="337571" cy="300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CBFF6D01-103F-4654-AA84-F27640E2F424}"/>
                  </a:ext>
                </a:extLst>
              </p:cNvPr>
              <p:cNvSpPr/>
              <p:nvPr/>
            </p:nvSpPr>
            <p:spPr>
              <a:xfrm>
                <a:off x="2247903" y="4158047"/>
                <a:ext cx="760851" cy="5072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277"/>
                <a:r>
                  <a:rPr lang="zh-CN" altLang="en-US" sz="1327" b="1" kern="0" dirty="0">
                    <a:latin typeface="微软雅黑"/>
                    <a:ea typeface="微软雅黑"/>
                  </a:rPr>
                  <a:t>指令</a:t>
                </a:r>
                <a:endParaRPr lang="en-US" altLang="zh-CN" sz="1327" b="1" kern="0" dirty="0">
                  <a:latin typeface="微软雅黑"/>
                  <a:ea typeface="微软雅黑"/>
                </a:endParaRPr>
              </a:p>
              <a:p>
                <a:pPr algn="ctr" defTabSz="914277"/>
                <a:r>
                  <a:rPr lang="zh-CN" altLang="en-US" sz="1327" b="1" kern="0" dirty="0">
                    <a:latin typeface="微软雅黑"/>
                    <a:ea typeface="微软雅黑"/>
                  </a:rPr>
                  <a:t>存储器</a:t>
                </a:r>
              </a:p>
            </p:txBody>
          </p:sp>
        </p:grp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ADE1577-D099-48C5-A765-0576FAF32FDA}"/>
                </a:ext>
              </a:extLst>
            </p:cNvPr>
            <p:cNvSpPr/>
            <p:nvPr/>
          </p:nvSpPr>
          <p:spPr>
            <a:xfrm>
              <a:off x="4019931" y="2426260"/>
              <a:ext cx="517683" cy="2666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4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24:20</a:t>
              </a:r>
              <a:endParaRPr lang="zh-CN" altLang="en-US" sz="104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7EABD73-17EC-4DE6-9461-54B9F3D31B84}"/>
                </a:ext>
              </a:extLst>
            </p:cNvPr>
            <p:cNvSpPr/>
            <p:nvPr/>
          </p:nvSpPr>
          <p:spPr>
            <a:xfrm>
              <a:off x="4022116" y="2151469"/>
              <a:ext cx="517683" cy="2666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4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19:15</a:t>
              </a:r>
              <a:endParaRPr lang="zh-CN" altLang="en-US" sz="104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BE19091-5D99-41B6-A7EA-D8533F28A0B2}"/>
                </a:ext>
              </a:extLst>
            </p:cNvPr>
            <p:cNvSpPr/>
            <p:nvPr/>
          </p:nvSpPr>
          <p:spPr>
            <a:xfrm>
              <a:off x="4028169" y="4018653"/>
              <a:ext cx="517683" cy="2666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4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31:20</a:t>
              </a:r>
              <a:endParaRPr lang="zh-CN" altLang="en-US" sz="104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600B14C-13AA-43E5-91D1-E1A7CF7504B4}"/>
                </a:ext>
              </a:extLst>
            </p:cNvPr>
            <p:cNvSpPr/>
            <p:nvPr/>
          </p:nvSpPr>
          <p:spPr>
            <a:xfrm>
              <a:off x="5295103" y="4059711"/>
              <a:ext cx="1075603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Sign Extend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D4376B0-1190-45C0-A8F0-85641E224139}"/>
                </a:ext>
              </a:extLst>
            </p:cNvPr>
            <p:cNvSpPr/>
            <p:nvPr/>
          </p:nvSpPr>
          <p:spPr>
            <a:xfrm>
              <a:off x="6411714" y="4156958"/>
              <a:ext cx="86257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SignImm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06D13955-8991-4AB9-8AE6-E6D52BF4E822}"/>
                </a:ext>
              </a:extLst>
            </p:cNvPr>
            <p:cNvSpPr>
              <a:spLocks/>
            </p:cNvSpPr>
            <p:nvPr/>
          </p:nvSpPr>
          <p:spPr>
            <a:xfrm>
              <a:off x="5129176" y="2009105"/>
              <a:ext cx="1417422" cy="1620000"/>
            </a:xfrm>
            <a:prstGeom prst="rect">
              <a:avLst/>
            </a:prstGeom>
            <a:solidFill>
              <a:srgbClr val="FFCC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5F5988D-9868-4683-92E1-7DD10CC02284}"/>
                </a:ext>
              </a:extLst>
            </p:cNvPr>
            <p:cNvSpPr/>
            <p:nvPr/>
          </p:nvSpPr>
          <p:spPr>
            <a:xfrm>
              <a:off x="5113732" y="2230869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R1#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2DF3147-11BF-4F5C-8978-CAF054A4CCDD}"/>
                </a:ext>
              </a:extLst>
            </p:cNvPr>
            <p:cNvSpPr/>
            <p:nvPr/>
          </p:nvSpPr>
          <p:spPr>
            <a:xfrm>
              <a:off x="5114863" y="2551720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R2#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D38C2BD-176A-44EC-BE75-198DF8F2BDE6}"/>
                </a:ext>
              </a:extLst>
            </p:cNvPr>
            <p:cNvSpPr/>
            <p:nvPr/>
          </p:nvSpPr>
          <p:spPr>
            <a:xfrm>
              <a:off x="5108189" y="2899684"/>
              <a:ext cx="453438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W#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EC311AC-23AA-44AC-815A-8889216F2B8B}"/>
                </a:ext>
              </a:extLst>
            </p:cNvPr>
            <p:cNvSpPr/>
            <p:nvPr/>
          </p:nvSpPr>
          <p:spPr>
            <a:xfrm>
              <a:off x="5113732" y="3254347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CAC34120-E9F4-49D1-AD8A-A3BD3D3C8D26}"/>
                </a:ext>
              </a:extLst>
            </p:cNvPr>
            <p:cNvSpPr/>
            <p:nvPr/>
          </p:nvSpPr>
          <p:spPr>
            <a:xfrm>
              <a:off x="5634363" y="1972017"/>
              <a:ext cx="473726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5926BBC-26ED-4FD0-B8B6-D5969ED71709}"/>
                </a:ext>
              </a:extLst>
            </p:cNvPr>
            <p:cNvSpPr/>
            <p:nvPr/>
          </p:nvSpPr>
          <p:spPr>
            <a:xfrm>
              <a:off x="5488517" y="3008265"/>
              <a:ext cx="91160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77">
                <a:defRPr/>
              </a:pPr>
              <a:r>
                <a:rPr lang="zh-CN" altLang="en-US" sz="1327" b="1" kern="0" dirty="0">
                  <a:solidFill>
                    <a:srgbClr val="000000"/>
                  </a:solidFill>
                  <a:latin typeface="微软雅黑"/>
                  <a:ea typeface="微软雅黑"/>
                </a:rPr>
                <a:t>寄存器组</a:t>
              </a: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4C593A01-858B-4B68-AF47-71D6F26A6E5F}"/>
                </a:ext>
              </a:extLst>
            </p:cNvPr>
            <p:cNvSpPr/>
            <p:nvPr/>
          </p:nvSpPr>
          <p:spPr>
            <a:xfrm>
              <a:off x="6214338" y="2241139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R1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073FB5D5-5546-4A1A-B00C-0B340A318ADD}"/>
                </a:ext>
              </a:extLst>
            </p:cNvPr>
            <p:cNvSpPr/>
            <p:nvPr/>
          </p:nvSpPr>
          <p:spPr>
            <a:xfrm>
              <a:off x="6206197" y="2660594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562766D-06B6-4E68-A522-842479D25B05}"/>
                </a:ext>
              </a:extLst>
            </p:cNvPr>
            <p:cNvCxnSpPr/>
            <p:nvPr/>
          </p:nvCxnSpPr>
          <p:spPr>
            <a:xfrm>
              <a:off x="6533747" y="2394891"/>
              <a:ext cx="1557578" cy="1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任意多边形: 形状 323">
              <a:extLst>
                <a:ext uri="{FF2B5EF4-FFF2-40B4-BE49-F238E27FC236}">
                  <a16:creationId xmlns:a16="http://schemas.microsoft.com/office/drawing/2014/main" id="{3B04B997-499F-4890-B68B-471A8EBFDD67}"/>
                </a:ext>
              </a:extLst>
            </p:cNvPr>
            <p:cNvSpPr/>
            <p:nvPr/>
          </p:nvSpPr>
          <p:spPr>
            <a:xfrm>
              <a:off x="8091325" y="2225268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CF41F216-AFB6-4A00-9021-A79FAADE4749}"/>
                </a:ext>
              </a:extLst>
            </p:cNvPr>
            <p:cNvSpPr/>
            <p:nvPr/>
          </p:nvSpPr>
          <p:spPr>
            <a:xfrm rot="16200000">
              <a:off x="8150044" y="2533774"/>
              <a:ext cx="55994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endParaRPr lang="zh-CN" altLang="en-US" sz="1327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39594D74-9156-42D5-BE79-B03E01A52C51}"/>
                </a:ext>
              </a:extLst>
            </p:cNvPr>
            <p:cNvCxnSpPr>
              <a:cxnSpLocks/>
            </p:cNvCxnSpPr>
            <p:nvPr/>
          </p:nvCxnSpPr>
          <p:spPr>
            <a:xfrm>
              <a:off x="8558934" y="2686742"/>
              <a:ext cx="1224035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19EE8828-45B8-4391-A6ED-E383B6E5A369}"/>
                </a:ext>
              </a:extLst>
            </p:cNvPr>
            <p:cNvCxnSpPr/>
            <p:nvPr/>
          </p:nvCxnSpPr>
          <p:spPr>
            <a:xfrm>
              <a:off x="10567871" y="2685928"/>
              <a:ext cx="780078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流程图: 手动输入 146">
              <a:extLst>
                <a:ext uri="{FF2B5EF4-FFF2-40B4-BE49-F238E27FC236}">
                  <a16:creationId xmlns:a16="http://schemas.microsoft.com/office/drawing/2014/main" id="{083F1803-E01C-499C-8DE9-4FDC2E176D6B}"/>
                </a:ext>
              </a:extLst>
            </p:cNvPr>
            <p:cNvSpPr/>
            <p:nvPr/>
          </p:nvSpPr>
          <p:spPr>
            <a:xfrm>
              <a:off x="5216269" y="4031930"/>
              <a:ext cx="1223105" cy="308492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9483 h 17483"/>
                <a:gd name="connsiteX1" fmla="*/ 10000 w 10000"/>
                <a:gd name="connsiteY1" fmla="*/ 0 h 17483"/>
                <a:gd name="connsiteX2" fmla="*/ 10000 w 10000"/>
                <a:gd name="connsiteY2" fmla="*/ 17483 h 17483"/>
                <a:gd name="connsiteX3" fmla="*/ 0 w 10000"/>
                <a:gd name="connsiteY3" fmla="*/ 17483 h 17483"/>
                <a:gd name="connsiteX4" fmla="*/ 0 w 10000"/>
                <a:gd name="connsiteY4" fmla="*/ 9483 h 17483"/>
                <a:gd name="connsiteX0" fmla="*/ 0 w 10000"/>
                <a:gd name="connsiteY0" fmla="*/ 5355 h 13355"/>
                <a:gd name="connsiteX1" fmla="*/ 10000 w 10000"/>
                <a:gd name="connsiteY1" fmla="*/ 0 h 13355"/>
                <a:gd name="connsiteX2" fmla="*/ 10000 w 10000"/>
                <a:gd name="connsiteY2" fmla="*/ 13355 h 13355"/>
                <a:gd name="connsiteX3" fmla="*/ 0 w 10000"/>
                <a:gd name="connsiteY3" fmla="*/ 13355 h 13355"/>
                <a:gd name="connsiteX4" fmla="*/ 0 w 10000"/>
                <a:gd name="connsiteY4" fmla="*/ 5355 h 1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3355">
                  <a:moveTo>
                    <a:pt x="0" y="5355"/>
                  </a:moveTo>
                  <a:lnTo>
                    <a:pt x="10000" y="0"/>
                  </a:lnTo>
                  <a:lnTo>
                    <a:pt x="10000" y="13355"/>
                  </a:lnTo>
                  <a:lnTo>
                    <a:pt x="0" y="13355"/>
                  </a:lnTo>
                  <a:lnTo>
                    <a:pt x="0" y="5355"/>
                  </a:lnTo>
                  <a:close/>
                </a:path>
              </a:pathLst>
            </a:cu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2EF7FF38-547F-4842-883B-B8ED6547CE15}"/>
                </a:ext>
              </a:extLst>
            </p:cNvPr>
            <p:cNvCxnSpPr>
              <a:cxnSpLocks/>
            </p:cNvCxnSpPr>
            <p:nvPr/>
          </p:nvCxnSpPr>
          <p:spPr>
            <a:xfrm>
              <a:off x="4065386" y="2369368"/>
              <a:ext cx="0" cy="1896174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2EF7FF38-547F-4842-883B-B8ED6547CE15}"/>
                </a:ext>
              </a:extLst>
            </p:cNvPr>
            <p:cNvCxnSpPr>
              <a:cxnSpLocks/>
            </p:cNvCxnSpPr>
            <p:nvPr/>
          </p:nvCxnSpPr>
          <p:spPr>
            <a:xfrm>
              <a:off x="11347949" y="2685928"/>
              <a:ext cx="0" cy="2051171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4081306" y="4265542"/>
              <a:ext cx="1110987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4797948" y="3414793"/>
              <a:ext cx="0" cy="1304571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4797948" y="4737099"/>
              <a:ext cx="6550001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7115496" y="2934699"/>
              <a:ext cx="0" cy="1222259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7115496" y="2931751"/>
              <a:ext cx="975829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6463709" y="4186176"/>
              <a:ext cx="651787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7" name="等腰三角形 46"/>
            <p:cNvSpPr/>
            <p:nvPr/>
          </p:nvSpPr>
          <p:spPr>
            <a:xfrm>
              <a:off x="2037598" y="2476719"/>
              <a:ext cx="217225" cy="122111"/>
            </a:xfrm>
            <a:prstGeom prst="triangle">
              <a:avLst/>
            </a:prstGeom>
            <a:solidFill>
              <a:srgbClr val="59B2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5559031" y="3502497"/>
              <a:ext cx="534589" cy="487432"/>
              <a:chOff x="1853728" y="4285666"/>
              <a:chExt cx="534589" cy="487432"/>
            </a:xfrm>
            <a:solidFill>
              <a:srgbClr val="FFCCFF"/>
            </a:solidFill>
          </p:grpSpPr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7089DE98-FC37-4C1F-9209-35555F31F6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E3E86E4D-6506-4B6C-819B-7E93777F8C98}"/>
                  </a:ext>
                </a:extLst>
              </p:cNvPr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327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327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等腰三角形 59"/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/>
              </a:p>
            </p:txBody>
          </p:sp>
        </p:grpSp>
        <p:cxnSp>
          <p:nvCxnSpPr>
            <p:cNvPr id="50" name="直接连接符 49"/>
            <p:cNvCxnSpPr/>
            <p:nvPr/>
          </p:nvCxnSpPr>
          <p:spPr>
            <a:xfrm>
              <a:off x="3519779" y="2373601"/>
              <a:ext cx="545607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1" name="直接连接符 50"/>
            <p:cNvCxnSpPr>
              <a:cxnSpLocks/>
            </p:cNvCxnSpPr>
            <p:nvPr/>
          </p:nvCxnSpPr>
          <p:spPr>
            <a:xfrm>
              <a:off x="4103728" y="3019573"/>
              <a:ext cx="1008677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0E3412D-D0A6-4535-BA79-0322A384456A}"/>
                </a:ext>
              </a:extLst>
            </p:cNvPr>
            <p:cNvSpPr/>
            <p:nvPr/>
          </p:nvSpPr>
          <p:spPr>
            <a:xfrm>
              <a:off x="5192293" y="1427929"/>
              <a:ext cx="1270029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707" dirty="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RegWrite</a:t>
              </a:r>
              <a:endParaRPr lang="zh-CN" altLang="en-US" sz="1707" dirty="0">
                <a:solidFill>
                  <a:srgbClr val="0066FF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00E3412D-D0A6-4535-BA79-0322A384456A}"/>
                </a:ext>
              </a:extLst>
            </p:cNvPr>
            <p:cNvSpPr/>
            <p:nvPr/>
          </p:nvSpPr>
          <p:spPr>
            <a:xfrm>
              <a:off x="7835250" y="1442614"/>
              <a:ext cx="909918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707" dirty="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AluOP</a:t>
              </a:r>
              <a:endParaRPr lang="zh-CN" altLang="en-US" sz="1707" dirty="0">
                <a:solidFill>
                  <a:srgbClr val="0066FF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54" name="直接连接符 53"/>
            <p:cNvCxnSpPr/>
            <p:nvPr/>
          </p:nvCxnSpPr>
          <p:spPr>
            <a:xfrm>
              <a:off x="8325128" y="1816557"/>
              <a:ext cx="0" cy="474778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71" name="直接连接符 70"/>
          <p:cNvCxnSpPr>
            <a:cxnSpLocks/>
          </p:cNvCxnSpPr>
          <p:nvPr/>
        </p:nvCxnSpPr>
        <p:spPr>
          <a:xfrm>
            <a:off x="4566915" y="3261056"/>
            <a:ext cx="333485" cy="0"/>
          </a:xfrm>
          <a:prstGeom prst="line">
            <a:avLst/>
          </a:prstGeom>
          <a:ln w="76200" cap="sq">
            <a:solidFill>
              <a:srgbClr val="FF66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3886340" y="2273331"/>
            <a:ext cx="1004244" cy="0"/>
          </a:xfrm>
          <a:prstGeom prst="line">
            <a:avLst/>
          </a:prstGeom>
          <a:ln w="76200">
            <a:solidFill>
              <a:srgbClr val="FF66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7089DE98-FC37-4C1F-9209-35555F31F6C6}"/>
              </a:ext>
            </a:extLst>
          </p:cNvPr>
          <p:cNvCxnSpPr>
            <a:cxnSpLocks/>
          </p:cNvCxnSpPr>
          <p:nvPr/>
        </p:nvCxnSpPr>
        <p:spPr>
          <a:xfrm flipV="1">
            <a:off x="2052674" y="2501133"/>
            <a:ext cx="0" cy="95627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>
            <a:extLst>
              <a:ext uri="{FF2B5EF4-FFF2-40B4-BE49-F238E27FC236}">
                <a16:creationId xmlns:a16="http://schemas.microsoft.com/office/drawing/2014/main" id="{E3E86E4D-6506-4B6C-819B-7E93777F8C98}"/>
              </a:ext>
            </a:extLst>
          </p:cNvPr>
          <p:cNvSpPr/>
          <p:nvPr/>
        </p:nvSpPr>
        <p:spPr>
          <a:xfrm>
            <a:off x="1816467" y="2546049"/>
            <a:ext cx="50687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zh-CN" altLang="en-US" sz="1327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0F435E62-1B17-4BA9-998E-C68E27B7159C}"/>
              </a:ext>
            </a:extLst>
          </p:cNvPr>
          <p:cNvCxnSpPr>
            <a:cxnSpLocks/>
          </p:cNvCxnSpPr>
          <p:nvPr/>
        </p:nvCxnSpPr>
        <p:spPr>
          <a:xfrm>
            <a:off x="1637721" y="2282677"/>
            <a:ext cx="294637" cy="44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AFA0641A-9AF0-469B-9506-621DE6150E4C}"/>
              </a:ext>
            </a:extLst>
          </p:cNvPr>
          <p:cNvCxnSpPr>
            <a:cxnSpLocks/>
          </p:cNvCxnSpPr>
          <p:nvPr/>
        </p:nvCxnSpPr>
        <p:spPr>
          <a:xfrm>
            <a:off x="2176494" y="2287265"/>
            <a:ext cx="325285" cy="0"/>
          </a:xfrm>
          <a:prstGeom prst="line">
            <a:avLst/>
          </a:prstGeom>
          <a:ln w="76200">
            <a:solidFill>
              <a:srgbClr val="FF66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>
            <a:extLst>
              <a:ext uri="{FF2B5EF4-FFF2-40B4-BE49-F238E27FC236}">
                <a16:creationId xmlns:a16="http://schemas.microsoft.com/office/drawing/2014/main" id="{46DDA379-1226-4826-8B6B-FF530A6E4CF8}"/>
              </a:ext>
            </a:extLst>
          </p:cNvPr>
          <p:cNvSpPr/>
          <p:nvPr/>
        </p:nvSpPr>
        <p:spPr>
          <a:xfrm>
            <a:off x="1852369" y="1747791"/>
            <a:ext cx="434734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17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lang="zh-CN" altLang="en-US" sz="1517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2D4376B0-1190-45C0-A8F0-85641E224139}"/>
              </a:ext>
            </a:extLst>
          </p:cNvPr>
          <p:cNvSpPr/>
          <p:nvPr/>
        </p:nvSpPr>
        <p:spPr>
          <a:xfrm>
            <a:off x="6097004" y="3973563"/>
            <a:ext cx="81785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SignImm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1562766D-06B6-4E68-A522-842479D25B05}"/>
              </a:ext>
            </a:extLst>
          </p:cNvPr>
          <p:cNvCxnSpPr/>
          <p:nvPr/>
        </p:nvCxnSpPr>
        <p:spPr>
          <a:xfrm>
            <a:off x="6224894" y="2305043"/>
            <a:ext cx="1476815" cy="1"/>
          </a:xfrm>
          <a:prstGeom prst="line">
            <a:avLst/>
          </a:prstGeom>
          <a:ln w="76200">
            <a:solidFill>
              <a:srgbClr val="FF66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39594D74-9156-42D5-BE79-B03E01A52C51}"/>
              </a:ext>
            </a:extLst>
          </p:cNvPr>
          <p:cNvCxnSpPr>
            <a:cxnSpLocks/>
          </p:cNvCxnSpPr>
          <p:nvPr/>
        </p:nvCxnSpPr>
        <p:spPr>
          <a:xfrm>
            <a:off x="8132887" y="2579580"/>
            <a:ext cx="2016953" cy="0"/>
          </a:xfrm>
          <a:prstGeom prst="line">
            <a:avLst/>
          </a:prstGeom>
          <a:ln w="76200">
            <a:solidFill>
              <a:srgbClr val="FF66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9EE8828-45B8-4391-A6ED-E383B6E5A369}"/>
              </a:ext>
            </a:extLst>
          </p:cNvPr>
          <p:cNvCxnSpPr/>
          <p:nvPr/>
        </p:nvCxnSpPr>
        <p:spPr>
          <a:xfrm>
            <a:off x="10037656" y="2578808"/>
            <a:ext cx="739630" cy="0"/>
          </a:xfrm>
          <a:prstGeom prst="line">
            <a:avLst/>
          </a:prstGeom>
          <a:ln w="76200">
            <a:solidFill>
              <a:srgbClr val="FF6600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2EF7FF38-547F-4842-883B-B8ED6547CE15}"/>
              </a:ext>
            </a:extLst>
          </p:cNvPr>
          <p:cNvCxnSpPr>
            <a:cxnSpLocks/>
          </p:cNvCxnSpPr>
          <p:nvPr/>
        </p:nvCxnSpPr>
        <p:spPr>
          <a:xfrm>
            <a:off x="3872337" y="2302863"/>
            <a:ext cx="1" cy="1773654"/>
          </a:xfrm>
          <a:prstGeom prst="line">
            <a:avLst/>
          </a:prstGeom>
          <a:ln w="76200" cap="sq">
            <a:solidFill>
              <a:srgbClr val="FF6600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2EF7FF38-547F-4842-883B-B8ED6547CE15}"/>
              </a:ext>
            </a:extLst>
          </p:cNvPr>
          <p:cNvCxnSpPr>
            <a:cxnSpLocks/>
          </p:cNvCxnSpPr>
          <p:nvPr/>
        </p:nvCxnSpPr>
        <p:spPr>
          <a:xfrm>
            <a:off x="10777286" y="2578809"/>
            <a:ext cx="0" cy="1908126"/>
          </a:xfrm>
          <a:prstGeom prst="line">
            <a:avLst/>
          </a:prstGeom>
          <a:ln w="76200" cap="sq">
            <a:solidFill>
              <a:srgbClr val="FF6600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3886340" y="4076516"/>
            <a:ext cx="1075068" cy="0"/>
          </a:xfrm>
          <a:prstGeom prst="line">
            <a:avLst/>
          </a:prstGeom>
          <a:ln w="76200" cap="sq">
            <a:solidFill>
              <a:srgbClr val="FF66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>
            <a:off x="4566915" y="3269881"/>
            <a:ext cx="0" cy="1236927"/>
          </a:xfrm>
          <a:prstGeom prst="line">
            <a:avLst/>
          </a:prstGeom>
          <a:ln w="76200" cap="sq">
            <a:solidFill>
              <a:srgbClr val="FF6600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>
            <a:off x="4573384" y="4506807"/>
            <a:ext cx="6203902" cy="0"/>
          </a:xfrm>
          <a:prstGeom prst="line">
            <a:avLst/>
          </a:prstGeom>
          <a:ln w="76200" cap="sq">
            <a:solidFill>
              <a:srgbClr val="FF6600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>
            <a:off x="6764294" y="2814680"/>
            <a:ext cx="0" cy="1158883"/>
          </a:xfrm>
          <a:prstGeom prst="line">
            <a:avLst/>
          </a:prstGeom>
          <a:ln w="76200" cap="sq">
            <a:solidFill>
              <a:srgbClr val="FF6600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>
            <a:off x="6764294" y="2811885"/>
            <a:ext cx="925230" cy="0"/>
          </a:xfrm>
          <a:prstGeom prst="line">
            <a:avLst/>
          </a:prstGeom>
          <a:ln w="76200" cap="sq">
            <a:solidFill>
              <a:srgbClr val="FF66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>
            <a:off x="6146303" y="4001266"/>
            <a:ext cx="617991" cy="0"/>
          </a:xfrm>
          <a:prstGeom prst="line">
            <a:avLst/>
          </a:prstGeom>
          <a:ln w="76200" cap="sq">
            <a:solidFill>
              <a:srgbClr val="FF6600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/>
        </p:nvCxnSpPr>
        <p:spPr>
          <a:xfrm>
            <a:off x="3341726" y="2270702"/>
            <a:ext cx="566966" cy="0"/>
          </a:xfrm>
          <a:prstGeom prst="line">
            <a:avLst/>
          </a:prstGeom>
          <a:ln w="76200">
            <a:solidFill>
              <a:srgbClr val="FF6600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/>
          <p:cNvCxnSpPr>
            <a:cxnSpLocks/>
          </p:cNvCxnSpPr>
          <p:nvPr/>
        </p:nvCxnSpPr>
        <p:spPr>
          <a:xfrm>
            <a:off x="3908692" y="2895153"/>
            <a:ext cx="1000251" cy="0"/>
          </a:xfrm>
          <a:prstGeom prst="line">
            <a:avLst/>
          </a:prstGeom>
          <a:ln w="76200" cap="sq">
            <a:solidFill>
              <a:srgbClr val="FF66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/>
        </p:nvCxnSpPr>
        <p:spPr>
          <a:xfrm>
            <a:off x="7911204" y="1754516"/>
            <a:ext cx="0" cy="450160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27" name="组合 126"/>
          <p:cNvGrpSpPr/>
          <p:nvPr/>
        </p:nvGrpSpPr>
        <p:grpSpPr>
          <a:xfrm>
            <a:off x="4215591" y="1901915"/>
            <a:ext cx="559577" cy="1056990"/>
            <a:chOff x="4446114" y="2075379"/>
            <a:chExt cx="590177" cy="1114794"/>
          </a:xfrm>
        </p:grpSpPr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857128C0-652A-4E30-91F0-107AF02ABF89}"/>
                </a:ext>
              </a:extLst>
            </p:cNvPr>
            <p:cNvSpPr/>
            <p:nvPr/>
          </p:nvSpPr>
          <p:spPr>
            <a:xfrm>
              <a:off x="4446114" y="2075379"/>
              <a:ext cx="590177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896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rs1</a:t>
              </a:r>
              <a:endParaRPr lang="zh-CN" altLang="en-US" sz="1896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857128C0-652A-4E30-91F0-107AF02ABF89}"/>
                </a:ext>
              </a:extLst>
            </p:cNvPr>
            <p:cNvSpPr/>
            <p:nvPr/>
          </p:nvSpPr>
          <p:spPr>
            <a:xfrm>
              <a:off x="4464952" y="2785089"/>
              <a:ext cx="472438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896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rd</a:t>
              </a:r>
              <a:endParaRPr lang="zh-CN" altLang="en-US" sz="1896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30" name="内容占位符 2"/>
          <p:cNvSpPr txBox="1">
            <a:spLocks/>
          </p:cNvSpPr>
          <p:nvPr/>
        </p:nvSpPr>
        <p:spPr bwMode="auto">
          <a:xfrm>
            <a:off x="264001" y="5364312"/>
            <a:ext cx="3739622" cy="545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  <a:defRPr lang="zh-CN" altLang="en-US"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p"/>
              <a:defRPr lang="zh-CN" altLang="en-US"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u"/>
              <a:defRPr lang="zh-CN" altLang="en-US"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altLang="zh-CN" sz="2655" b="1" kern="0" dirty="0" err="1">
                <a:solidFill>
                  <a:srgbClr val="7030A0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addi</a:t>
            </a:r>
            <a:r>
              <a:rPr lang="en-US" altLang="zh-CN" sz="2655" b="1" kern="0" dirty="0">
                <a:solidFill>
                  <a:srgbClr val="7030A0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 </a:t>
            </a:r>
            <a:r>
              <a:rPr lang="en-US" altLang="zh-CN" sz="2655" b="1" kern="0" dirty="0">
                <a:solidFill>
                  <a:srgbClr val="0000FF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rd</a:t>
            </a:r>
            <a:r>
              <a:rPr lang="en-US" altLang="zh-CN" sz="2655" b="1" kern="0" dirty="0">
                <a:solidFill>
                  <a:srgbClr val="7030A0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,rs1,Imm</a:t>
            </a:r>
          </a:p>
          <a:p>
            <a:pPr algn="ctr"/>
            <a:endParaRPr lang="en-US" sz="2275" b="1" kern="0" dirty="0">
              <a:solidFill>
                <a:srgbClr val="7030A0"/>
              </a:solidFill>
              <a:latin typeface="Courier New" panose="02070309020205020404" pitchFamily="49" charset="0"/>
              <a:ea typeface="微软雅黑"/>
              <a:cs typeface="Courier New" panose="02070309020205020404" pitchFamily="49" charset="0"/>
            </a:endParaRPr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857128C0-652A-4E30-91F0-107AF02ABF89}"/>
              </a:ext>
            </a:extLst>
          </p:cNvPr>
          <p:cNvSpPr/>
          <p:nvPr/>
        </p:nvSpPr>
        <p:spPr>
          <a:xfrm>
            <a:off x="6129637" y="1938936"/>
            <a:ext cx="990784" cy="38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96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R[rs1]</a:t>
            </a:r>
            <a:endParaRPr lang="zh-CN" altLang="en-US" sz="1896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C93F85A8-96F3-452E-9BCC-000492316DCE}"/>
              </a:ext>
            </a:extLst>
          </p:cNvPr>
          <p:cNvGrpSpPr/>
          <p:nvPr/>
        </p:nvGrpSpPr>
        <p:grpSpPr>
          <a:xfrm>
            <a:off x="2489027" y="1975608"/>
            <a:ext cx="895565" cy="1370404"/>
            <a:chOff x="2153669" y="3581315"/>
            <a:chExt cx="981236" cy="1387999"/>
          </a:xfrm>
        </p:grpSpPr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1936F5A9-F8E0-4150-BE74-09DC31568611}"/>
                </a:ext>
              </a:extLst>
            </p:cNvPr>
            <p:cNvSpPr/>
            <p:nvPr/>
          </p:nvSpPr>
          <p:spPr>
            <a:xfrm>
              <a:off x="2162582" y="3581315"/>
              <a:ext cx="920297" cy="138799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A1263AF7-1AE1-441D-BD17-CAFE2B5FC5A8}"/>
                </a:ext>
              </a:extLst>
            </p:cNvPr>
            <p:cNvSpPr/>
            <p:nvPr/>
          </p:nvSpPr>
          <p:spPr>
            <a:xfrm>
              <a:off x="2672635" y="3769167"/>
              <a:ext cx="462270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0378166C-4459-4E94-9180-444EAF8AFBBF}"/>
                </a:ext>
              </a:extLst>
            </p:cNvPr>
            <p:cNvSpPr/>
            <p:nvPr/>
          </p:nvSpPr>
          <p:spPr>
            <a:xfrm>
              <a:off x="2153669" y="3768090"/>
              <a:ext cx="337571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CBFF6D01-103F-4654-AA84-F27640E2F424}"/>
                </a:ext>
              </a:extLst>
            </p:cNvPr>
            <p:cNvSpPr/>
            <p:nvPr/>
          </p:nvSpPr>
          <p:spPr>
            <a:xfrm>
              <a:off x="2247904" y="4158047"/>
              <a:ext cx="760851" cy="7140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77"/>
              <a:r>
                <a:rPr lang="zh-CN" altLang="en-US" sz="1327" b="1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指令</a:t>
              </a:r>
              <a:endParaRPr lang="en-US" altLang="zh-CN" sz="1327" b="1" kern="0" dirty="0">
                <a:solidFill>
                  <a:schemeClr val="bg1"/>
                </a:solidFill>
                <a:latin typeface="微软雅黑"/>
                <a:ea typeface="微软雅黑"/>
              </a:endParaRPr>
            </a:p>
            <a:p>
              <a:pPr algn="ctr" defTabSz="914277"/>
              <a:r>
                <a:rPr lang="zh-CN" altLang="en-US" sz="1327" b="1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存储器</a:t>
              </a:r>
              <a:endParaRPr lang="en-US" altLang="zh-CN" sz="1327" b="1" kern="0" dirty="0">
                <a:solidFill>
                  <a:schemeClr val="bg1"/>
                </a:solidFill>
                <a:latin typeface="微软雅黑"/>
                <a:ea typeface="微软雅黑"/>
              </a:endParaRPr>
            </a:p>
            <a:p>
              <a:pPr algn="ctr" defTabSz="914277"/>
              <a:r>
                <a:rPr lang="en-US" altLang="zh-CN" sz="1327" b="1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IM</a:t>
              </a:r>
              <a:endParaRPr lang="zh-CN" altLang="en-US" sz="1327" b="1" kern="0" dirty="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147" name="组合 146"/>
          <p:cNvGrpSpPr/>
          <p:nvPr/>
        </p:nvGrpSpPr>
        <p:grpSpPr>
          <a:xfrm>
            <a:off x="1923306" y="2068230"/>
            <a:ext cx="257562" cy="426096"/>
            <a:chOff x="1768889" y="3016913"/>
            <a:chExt cx="354170" cy="635950"/>
          </a:xfrm>
        </p:grpSpPr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9EC13A88-E991-4549-A4E9-1AB624E29D45}"/>
                </a:ext>
              </a:extLst>
            </p:cNvPr>
            <p:cNvSpPr/>
            <p:nvPr/>
          </p:nvSpPr>
          <p:spPr>
            <a:xfrm>
              <a:off x="1768889" y="3016913"/>
              <a:ext cx="354170" cy="635950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34"/>
            </a:p>
          </p:txBody>
        </p:sp>
        <p:sp>
          <p:nvSpPr>
            <p:cNvPr id="149" name="等腰三角形 148"/>
            <p:cNvSpPr/>
            <p:nvPr/>
          </p:nvSpPr>
          <p:spPr>
            <a:xfrm>
              <a:off x="1794555" y="3478975"/>
              <a:ext cx="304927" cy="171412"/>
            </a:xfrm>
            <a:prstGeom prst="triangl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34"/>
            </a:p>
          </p:txBody>
        </p:sp>
      </p:grpSp>
      <p:grpSp>
        <p:nvGrpSpPr>
          <p:cNvPr id="150" name="组合 149"/>
          <p:cNvGrpSpPr/>
          <p:nvPr/>
        </p:nvGrpSpPr>
        <p:grpSpPr>
          <a:xfrm>
            <a:off x="4957345" y="3850331"/>
            <a:ext cx="1159685" cy="325965"/>
            <a:chOff x="5251649" y="4526983"/>
            <a:chExt cx="1223105" cy="343791"/>
          </a:xfrm>
        </p:grpSpPr>
        <p:sp>
          <p:nvSpPr>
            <p:cNvPr id="151" name="流程图: 手动输入 146">
              <a:extLst>
                <a:ext uri="{FF2B5EF4-FFF2-40B4-BE49-F238E27FC236}">
                  <a16:creationId xmlns:a16="http://schemas.microsoft.com/office/drawing/2014/main" id="{083F1803-E01C-499C-8DE9-4FDC2E176D6B}"/>
                </a:ext>
              </a:extLst>
            </p:cNvPr>
            <p:cNvSpPr/>
            <p:nvPr/>
          </p:nvSpPr>
          <p:spPr>
            <a:xfrm>
              <a:off x="5251649" y="4526983"/>
              <a:ext cx="1223105" cy="308492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9483 h 17483"/>
                <a:gd name="connsiteX1" fmla="*/ 10000 w 10000"/>
                <a:gd name="connsiteY1" fmla="*/ 0 h 17483"/>
                <a:gd name="connsiteX2" fmla="*/ 10000 w 10000"/>
                <a:gd name="connsiteY2" fmla="*/ 17483 h 17483"/>
                <a:gd name="connsiteX3" fmla="*/ 0 w 10000"/>
                <a:gd name="connsiteY3" fmla="*/ 17483 h 17483"/>
                <a:gd name="connsiteX4" fmla="*/ 0 w 10000"/>
                <a:gd name="connsiteY4" fmla="*/ 9483 h 17483"/>
                <a:gd name="connsiteX0" fmla="*/ 0 w 10000"/>
                <a:gd name="connsiteY0" fmla="*/ 5355 h 13355"/>
                <a:gd name="connsiteX1" fmla="*/ 10000 w 10000"/>
                <a:gd name="connsiteY1" fmla="*/ 0 h 13355"/>
                <a:gd name="connsiteX2" fmla="*/ 10000 w 10000"/>
                <a:gd name="connsiteY2" fmla="*/ 13355 h 13355"/>
                <a:gd name="connsiteX3" fmla="*/ 0 w 10000"/>
                <a:gd name="connsiteY3" fmla="*/ 13355 h 13355"/>
                <a:gd name="connsiteX4" fmla="*/ 0 w 10000"/>
                <a:gd name="connsiteY4" fmla="*/ 5355 h 1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3355">
                  <a:moveTo>
                    <a:pt x="0" y="5355"/>
                  </a:moveTo>
                  <a:lnTo>
                    <a:pt x="10000" y="0"/>
                  </a:lnTo>
                  <a:lnTo>
                    <a:pt x="10000" y="13355"/>
                  </a:lnTo>
                  <a:lnTo>
                    <a:pt x="0" y="13355"/>
                  </a:lnTo>
                  <a:lnTo>
                    <a:pt x="0" y="5355"/>
                  </a:lnTo>
                  <a:close/>
                </a:path>
              </a:pathLst>
            </a:custGeom>
            <a:solidFill>
              <a:srgbClr val="FFC0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2600B14C-13AA-43E5-91D1-E1A7CF7504B4}"/>
                </a:ext>
              </a:extLst>
            </p:cNvPr>
            <p:cNvSpPr/>
            <p:nvPr/>
          </p:nvSpPr>
          <p:spPr>
            <a:xfrm>
              <a:off x="5303809" y="4558000"/>
              <a:ext cx="1075603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Sign Extend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3" name="内容占位符 2"/>
          <p:cNvSpPr txBox="1">
            <a:spLocks/>
          </p:cNvSpPr>
          <p:nvPr/>
        </p:nvSpPr>
        <p:spPr bwMode="auto">
          <a:xfrm>
            <a:off x="7187977" y="3943213"/>
            <a:ext cx="3816170" cy="545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  <a:defRPr lang="zh-CN" altLang="en-US"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p"/>
              <a:defRPr lang="zh-CN" altLang="en-US"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u"/>
              <a:defRPr lang="zh-CN" altLang="en-US"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2275" b="1" kern="0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M[R[rs1]+</a:t>
            </a:r>
            <a:r>
              <a:rPr lang="en-US" altLang="zh-CN" sz="2275" b="1" kern="0" dirty="0" err="1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Imm</a:t>
            </a:r>
            <a:r>
              <a:rPr lang="en-US" altLang="zh-CN" sz="2275" b="1" kern="0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zh-CN" sz="2275" b="1" kern="0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R[</a:t>
            </a:r>
            <a:r>
              <a:rPr lang="en-US" altLang="zh-CN" sz="2275" b="1" kern="0" dirty="0" err="1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rd</a:t>
            </a:r>
            <a:r>
              <a:rPr lang="en-US" altLang="zh-CN" sz="2275" b="1" kern="0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]</a:t>
            </a:r>
            <a:endParaRPr lang="en-US" altLang="zh-CN" sz="2275" b="1" kern="0" baseline="-25000" dirty="0">
              <a:solidFill>
                <a:srgbClr val="FF6600"/>
              </a:solidFill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275" b="1" kern="0" dirty="0">
              <a:solidFill>
                <a:srgbClr val="FF66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857128C0-652A-4E30-91F0-107AF02ABF89}"/>
              </a:ext>
            </a:extLst>
          </p:cNvPr>
          <p:cNvSpPr/>
          <p:nvPr/>
        </p:nvSpPr>
        <p:spPr>
          <a:xfrm>
            <a:off x="3292489" y="1926546"/>
            <a:ext cx="766557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517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指令字</a:t>
            </a: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857128C0-652A-4E30-91F0-107AF02ABF89}"/>
              </a:ext>
            </a:extLst>
          </p:cNvPr>
          <p:cNvSpPr/>
          <p:nvPr/>
        </p:nvSpPr>
        <p:spPr>
          <a:xfrm>
            <a:off x="6825551" y="2841561"/>
            <a:ext cx="843501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707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立即数</a:t>
            </a:r>
          </a:p>
        </p:txBody>
      </p:sp>
      <p:sp>
        <p:nvSpPr>
          <p:cNvPr id="84" name="任意多边形: 形状 323">
            <a:extLst>
              <a:ext uri="{FF2B5EF4-FFF2-40B4-BE49-F238E27FC236}">
                <a16:creationId xmlns:a16="http://schemas.microsoft.com/office/drawing/2014/main" id="{3B04B997-499F-4890-B68B-471A8EBFDD67}"/>
              </a:ext>
            </a:extLst>
          </p:cNvPr>
          <p:cNvSpPr/>
          <p:nvPr/>
        </p:nvSpPr>
        <p:spPr>
          <a:xfrm>
            <a:off x="7689524" y="2142035"/>
            <a:ext cx="443363" cy="860645"/>
          </a:xfrm>
          <a:custGeom>
            <a:avLst/>
            <a:gdLst>
              <a:gd name="connsiteX0" fmla="*/ 0 w 485775"/>
              <a:gd name="connsiteY0" fmla="*/ 0 h 942975"/>
              <a:gd name="connsiteX1" fmla="*/ 0 w 485775"/>
              <a:gd name="connsiteY1" fmla="*/ 404812 h 942975"/>
              <a:gd name="connsiteX2" fmla="*/ 238125 w 485775"/>
              <a:gd name="connsiteY2" fmla="*/ 466725 h 942975"/>
              <a:gd name="connsiteX3" fmla="*/ 9525 w 485775"/>
              <a:gd name="connsiteY3" fmla="*/ 528637 h 942975"/>
              <a:gd name="connsiteX4" fmla="*/ 9525 w 485775"/>
              <a:gd name="connsiteY4" fmla="*/ 942975 h 942975"/>
              <a:gd name="connsiteX5" fmla="*/ 485775 w 485775"/>
              <a:gd name="connsiteY5" fmla="*/ 814387 h 942975"/>
              <a:gd name="connsiteX6" fmla="*/ 485775 w 485775"/>
              <a:gd name="connsiteY6" fmla="*/ 119062 h 942975"/>
              <a:gd name="connsiteX7" fmla="*/ 0 w 485775"/>
              <a:gd name="connsiteY7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775" h="942975">
                <a:moveTo>
                  <a:pt x="0" y="0"/>
                </a:moveTo>
                <a:lnTo>
                  <a:pt x="0" y="404812"/>
                </a:lnTo>
                <a:lnTo>
                  <a:pt x="238125" y="466725"/>
                </a:lnTo>
                <a:lnTo>
                  <a:pt x="9525" y="528637"/>
                </a:lnTo>
                <a:lnTo>
                  <a:pt x="9525" y="942975"/>
                </a:lnTo>
                <a:lnTo>
                  <a:pt x="485775" y="814387"/>
                </a:lnTo>
                <a:lnTo>
                  <a:pt x="485775" y="119062"/>
                </a:lnTo>
                <a:lnTo>
                  <a:pt x="0" y="0"/>
                </a:lnTo>
                <a:close/>
              </a:path>
            </a:pathLst>
          </a:custGeom>
          <a:solidFill>
            <a:srgbClr val="FF66FF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CF41F216-AFB6-4A00-9021-A79FAADE4749}"/>
              </a:ext>
            </a:extLst>
          </p:cNvPr>
          <p:cNvSpPr/>
          <p:nvPr/>
        </p:nvSpPr>
        <p:spPr>
          <a:xfrm rot="16200000">
            <a:off x="7745199" y="2434545"/>
            <a:ext cx="53091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</a:t>
            </a:r>
            <a:endParaRPr lang="zh-CN" altLang="en-US" sz="1327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97" name="组合 96"/>
          <p:cNvGrpSpPr/>
          <p:nvPr/>
        </p:nvGrpSpPr>
        <p:grpSpPr>
          <a:xfrm>
            <a:off x="4861071" y="1901915"/>
            <a:ext cx="1432231" cy="1913280"/>
            <a:chOff x="5108189" y="2733136"/>
            <a:chExt cx="1510556" cy="2017912"/>
          </a:xfrm>
        </p:grpSpPr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06D13955-8991-4AB9-8AE6-E6D52BF4E822}"/>
                </a:ext>
              </a:extLst>
            </p:cNvPr>
            <p:cNvSpPr>
              <a:spLocks/>
            </p:cNvSpPr>
            <p:nvPr/>
          </p:nvSpPr>
          <p:spPr>
            <a:xfrm>
              <a:off x="5129176" y="2770224"/>
              <a:ext cx="1417422" cy="16200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45926BBC-26ED-4FD0-B8B6-D5969ED71709}"/>
                </a:ext>
              </a:extLst>
            </p:cNvPr>
            <p:cNvSpPr/>
            <p:nvPr/>
          </p:nvSpPr>
          <p:spPr>
            <a:xfrm>
              <a:off x="5488517" y="3769383"/>
              <a:ext cx="91160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77">
                <a:defRPr/>
              </a:pPr>
              <a:r>
                <a:rPr lang="zh-CN" altLang="en-US" sz="1327" b="1" kern="0" dirty="0">
                  <a:solidFill>
                    <a:srgbClr val="000000"/>
                  </a:solidFill>
                  <a:latin typeface="微软雅黑"/>
                  <a:ea typeface="微软雅黑"/>
                </a:rPr>
                <a:t>寄存器组</a:t>
              </a:r>
            </a:p>
          </p:txBody>
        </p:sp>
        <p:grpSp>
          <p:nvGrpSpPr>
            <p:cNvPr id="100" name="组合 99"/>
            <p:cNvGrpSpPr/>
            <p:nvPr/>
          </p:nvGrpSpPr>
          <p:grpSpPr>
            <a:xfrm>
              <a:off x="5108189" y="2733136"/>
              <a:ext cx="1510556" cy="1595104"/>
              <a:chOff x="5108189" y="2733136"/>
              <a:chExt cx="1510556" cy="1595104"/>
            </a:xfrm>
          </p:grpSpPr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35F5988D-9868-4683-92E1-7DD10CC02284}"/>
                  </a:ext>
                </a:extLst>
              </p:cNvPr>
              <p:cNvSpPr/>
              <p:nvPr/>
            </p:nvSpPr>
            <p:spPr>
              <a:xfrm>
                <a:off x="5113732" y="2991988"/>
                <a:ext cx="494014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R1#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32DF3147-11BF-4F5C-8978-CAF054A4CCDD}"/>
                  </a:ext>
                </a:extLst>
              </p:cNvPr>
              <p:cNvSpPr/>
              <p:nvPr/>
            </p:nvSpPr>
            <p:spPr>
              <a:xfrm>
                <a:off x="5114863" y="3312839"/>
                <a:ext cx="494014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R2#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BD38C2BD-176A-44EC-BE75-198DF8F2BDE6}"/>
                  </a:ext>
                </a:extLst>
              </p:cNvPr>
              <p:cNvSpPr/>
              <p:nvPr/>
            </p:nvSpPr>
            <p:spPr>
              <a:xfrm>
                <a:off x="5108189" y="3660803"/>
                <a:ext cx="453438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W#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6EC311AC-23AA-44AC-815A-8889216F2B8B}"/>
                  </a:ext>
                </a:extLst>
              </p:cNvPr>
              <p:cNvSpPr/>
              <p:nvPr/>
            </p:nvSpPr>
            <p:spPr>
              <a:xfrm>
                <a:off x="5113732" y="4015466"/>
                <a:ext cx="494014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WD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CAC34120-E9F4-49D1-AD8A-A3BD3D3C8D26}"/>
                  </a:ext>
                </a:extLst>
              </p:cNvPr>
              <p:cNvSpPr/>
              <p:nvPr/>
            </p:nvSpPr>
            <p:spPr>
              <a:xfrm>
                <a:off x="5634363" y="2733136"/>
                <a:ext cx="473726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0" name="矩形 109">
                <a:extLst>
                  <a:ext uri="{FF2B5EF4-FFF2-40B4-BE49-F238E27FC236}">
                    <a16:creationId xmlns:a16="http://schemas.microsoft.com/office/drawing/2014/main" id="{4C593A01-858B-4B68-AF47-71D6F26A6E5F}"/>
                  </a:ext>
                </a:extLst>
              </p:cNvPr>
              <p:cNvSpPr/>
              <p:nvPr/>
            </p:nvSpPr>
            <p:spPr>
              <a:xfrm>
                <a:off x="6214338" y="3002258"/>
                <a:ext cx="404407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R1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073FB5D5-5546-4A1A-B00C-0B340A318ADD}"/>
                  </a:ext>
                </a:extLst>
              </p:cNvPr>
              <p:cNvSpPr/>
              <p:nvPr/>
            </p:nvSpPr>
            <p:spPr>
              <a:xfrm>
                <a:off x="6206197" y="3421713"/>
                <a:ext cx="404407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R2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1" name="组合 100"/>
            <p:cNvGrpSpPr/>
            <p:nvPr/>
          </p:nvGrpSpPr>
          <p:grpSpPr>
            <a:xfrm>
              <a:off x="5559031" y="4253019"/>
              <a:ext cx="534589" cy="498029"/>
              <a:chOff x="1853728" y="4275069"/>
              <a:chExt cx="534589" cy="498029"/>
            </a:xfrm>
            <a:solidFill>
              <a:srgbClr val="FFCCFF"/>
            </a:solidFill>
          </p:grpSpPr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7089DE98-FC37-4C1F-9209-35555F31F6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E3E86E4D-6506-4B6C-819B-7E93777F8C98}"/>
                  </a:ext>
                </a:extLst>
              </p:cNvPr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327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327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4" name="等腰三角形 103"/>
              <p:cNvSpPr/>
              <p:nvPr/>
            </p:nvSpPr>
            <p:spPr>
              <a:xfrm>
                <a:off x="1994241" y="4275069"/>
                <a:ext cx="217225" cy="122111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/>
              </a:p>
            </p:txBody>
          </p:sp>
        </p:grpSp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B25D6010-D9D4-4281-A875-20D44DB9169F}"/>
              </a:ext>
            </a:extLst>
          </p:cNvPr>
          <p:cNvGrpSpPr/>
          <p:nvPr/>
        </p:nvGrpSpPr>
        <p:grpSpPr>
          <a:xfrm>
            <a:off x="3784095" y="5107282"/>
            <a:ext cx="7666759" cy="765514"/>
            <a:chOff x="4090111" y="5487373"/>
            <a:chExt cx="7666759" cy="765514"/>
          </a:xfrm>
        </p:grpSpPr>
        <p:sp>
          <p:nvSpPr>
            <p:cNvPr id="166" name="矩形 25">
              <a:extLst>
                <a:ext uri="{FF2B5EF4-FFF2-40B4-BE49-F238E27FC236}">
                  <a16:creationId xmlns:a16="http://schemas.microsoft.com/office/drawing/2014/main" id="{06EDAAD8-97B3-4D9D-97FD-167011A6B9F1}"/>
                </a:ext>
              </a:extLst>
            </p:cNvPr>
            <p:cNvSpPr/>
            <p:nvPr/>
          </p:nvSpPr>
          <p:spPr>
            <a:xfrm>
              <a:off x="7023418" y="5806516"/>
              <a:ext cx="1088374" cy="443207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rs1</a:t>
              </a:r>
              <a:endParaRPr lang="zh-CN" altLang="en-US" sz="1600" kern="0" baseline="-2500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67" name="TextBox 17">
              <a:extLst>
                <a:ext uri="{FF2B5EF4-FFF2-40B4-BE49-F238E27FC236}">
                  <a16:creationId xmlns:a16="http://schemas.microsoft.com/office/drawing/2014/main" id="{1142CF2C-1386-4231-B7DD-0AD1212C53B7}"/>
                </a:ext>
              </a:extLst>
            </p:cNvPr>
            <p:cNvSpPr txBox="1"/>
            <p:nvPr/>
          </p:nvSpPr>
          <p:spPr>
            <a:xfrm>
              <a:off x="5039030" y="5490083"/>
              <a:ext cx="101568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华文细黑" pitchFamily="2" charset="-122"/>
                </a:rPr>
                <a:t>12bits</a:t>
              </a:r>
              <a:endParaRPr lang="zh-CN" altLang="en-US" sz="1600" kern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68" name="矩形 26">
              <a:extLst>
                <a:ext uri="{FF2B5EF4-FFF2-40B4-BE49-F238E27FC236}">
                  <a16:creationId xmlns:a16="http://schemas.microsoft.com/office/drawing/2014/main" id="{2FE31A5D-6873-4A6D-B677-A438696D8296}"/>
                </a:ext>
              </a:extLst>
            </p:cNvPr>
            <p:cNvSpPr/>
            <p:nvPr/>
          </p:nvSpPr>
          <p:spPr>
            <a:xfrm>
              <a:off x="10011612" y="5806516"/>
              <a:ext cx="1745258" cy="443207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opcode</a:t>
              </a:r>
              <a:endParaRPr lang="zh-CN" altLang="en-US" sz="16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69" name="TextBox 23">
              <a:extLst>
                <a:ext uri="{FF2B5EF4-FFF2-40B4-BE49-F238E27FC236}">
                  <a16:creationId xmlns:a16="http://schemas.microsoft.com/office/drawing/2014/main" id="{14C293CF-55B5-4F79-8431-F4F207CCA886}"/>
                </a:ext>
              </a:extLst>
            </p:cNvPr>
            <p:cNvSpPr txBox="1"/>
            <p:nvPr/>
          </p:nvSpPr>
          <p:spPr>
            <a:xfrm>
              <a:off x="7114541" y="5490083"/>
              <a:ext cx="101749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华文细黑" pitchFamily="2" charset="-122"/>
                </a:rPr>
                <a:t>5bits</a:t>
              </a:r>
              <a:endParaRPr lang="zh-CN" altLang="en-US" sz="1600" kern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70" name="TextBox 24">
              <a:extLst>
                <a:ext uri="{FF2B5EF4-FFF2-40B4-BE49-F238E27FC236}">
                  <a16:creationId xmlns:a16="http://schemas.microsoft.com/office/drawing/2014/main" id="{D200E28E-499C-495A-A1EF-CA3EE28CF746}"/>
                </a:ext>
              </a:extLst>
            </p:cNvPr>
            <p:cNvSpPr txBox="1"/>
            <p:nvPr/>
          </p:nvSpPr>
          <p:spPr>
            <a:xfrm>
              <a:off x="7961260" y="5490083"/>
              <a:ext cx="101568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华文细黑" pitchFamily="2" charset="-122"/>
                </a:rPr>
                <a:t>3bits</a:t>
              </a:r>
              <a:endParaRPr lang="zh-CN" altLang="en-US" sz="1600" kern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71" name="TextBox 25">
              <a:extLst>
                <a:ext uri="{FF2B5EF4-FFF2-40B4-BE49-F238E27FC236}">
                  <a16:creationId xmlns:a16="http://schemas.microsoft.com/office/drawing/2014/main" id="{F5B9128E-3EF6-4928-9587-FE6751D17D11}"/>
                </a:ext>
              </a:extLst>
            </p:cNvPr>
            <p:cNvSpPr txBox="1"/>
            <p:nvPr/>
          </p:nvSpPr>
          <p:spPr>
            <a:xfrm>
              <a:off x="8877096" y="5490083"/>
              <a:ext cx="101749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华文细黑" pitchFamily="2" charset="-122"/>
                </a:rPr>
                <a:t>5bits</a:t>
              </a:r>
              <a:endParaRPr lang="zh-CN" altLang="en-US" sz="1600" kern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72" name="TextBox 26">
              <a:extLst>
                <a:ext uri="{FF2B5EF4-FFF2-40B4-BE49-F238E27FC236}">
                  <a16:creationId xmlns:a16="http://schemas.microsoft.com/office/drawing/2014/main" id="{E198483D-42FD-4997-8601-F393404D6032}"/>
                </a:ext>
              </a:extLst>
            </p:cNvPr>
            <p:cNvSpPr txBox="1"/>
            <p:nvPr/>
          </p:nvSpPr>
          <p:spPr>
            <a:xfrm>
              <a:off x="10366120" y="5487373"/>
              <a:ext cx="101749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华文细黑" pitchFamily="2" charset="-122"/>
                </a:rPr>
                <a:t>7bits</a:t>
              </a:r>
              <a:endParaRPr lang="zh-CN" altLang="en-US" sz="1600" kern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73" name="矩形 26">
              <a:extLst>
                <a:ext uri="{FF2B5EF4-FFF2-40B4-BE49-F238E27FC236}">
                  <a16:creationId xmlns:a16="http://schemas.microsoft.com/office/drawing/2014/main" id="{B17F59D1-209F-4638-88AC-8DA976A0AF98}"/>
                </a:ext>
              </a:extLst>
            </p:cNvPr>
            <p:cNvSpPr/>
            <p:nvPr/>
          </p:nvSpPr>
          <p:spPr>
            <a:xfrm>
              <a:off x="8158481" y="5806516"/>
              <a:ext cx="671380" cy="443207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anchor="ctr"/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funct3</a:t>
              </a:r>
              <a:endParaRPr lang="zh-CN" altLang="en-US" sz="16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74" name="矩形 173">
              <a:extLst>
                <a:ext uri="{FF2B5EF4-FFF2-40B4-BE49-F238E27FC236}">
                  <a16:creationId xmlns:a16="http://schemas.microsoft.com/office/drawing/2014/main" id="{B288D590-9515-4BFD-92F7-55B0B4F6E8C5}"/>
                </a:ext>
              </a:extLst>
            </p:cNvPr>
            <p:cNvSpPr/>
            <p:nvPr/>
          </p:nvSpPr>
          <p:spPr>
            <a:xfrm>
              <a:off x="8875897" y="5806515"/>
              <a:ext cx="1088374" cy="443207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600" kern="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rd</a:t>
              </a:r>
              <a:endParaRPr lang="zh-CN" altLang="en-US" sz="1600" kern="0" baseline="-2500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75" name="矩形 174">
              <a:extLst>
                <a:ext uri="{FF2B5EF4-FFF2-40B4-BE49-F238E27FC236}">
                  <a16:creationId xmlns:a16="http://schemas.microsoft.com/office/drawing/2014/main" id="{8D707C3E-28BA-4F37-8748-00EE7AC5966B}"/>
                </a:ext>
              </a:extLst>
            </p:cNvPr>
            <p:cNvSpPr/>
            <p:nvPr/>
          </p:nvSpPr>
          <p:spPr>
            <a:xfrm>
              <a:off x="4090111" y="5809680"/>
              <a:ext cx="2885966" cy="443207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600" kern="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Imm</a:t>
              </a:r>
              <a:r>
                <a:rPr lang="en-US" altLang="zh-CN" sz="16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[11:0]</a:t>
              </a:r>
              <a:endParaRPr lang="zh-CN" altLang="en-US" sz="16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143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500"/>
                            </p:stCondLst>
                            <p:childTnLst>
                              <p:par>
                                <p:cTn id="10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/>
      <p:bldP spid="140" grpId="0"/>
      <p:bldP spid="153" grpId="0"/>
      <p:bldP spid="154" grpId="0"/>
      <p:bldP spid="155" grpId="0"/>
      <p:bldP spid="8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zh-CN" altLang="en-US" dirty="0"/>
              <a:t>型</a:t>
            </a:r>
            <a:r>
              <a:rPr lang="en-US" altLang="zh-CN" dirty="0" err="1"/>
              <a:t>Lw</a:t>
            </a:r>
            <a:r>
              <a:rPr lang="zh-CN" altLang="en-US" dirty="0"/>
              <a:t>指令数据通路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5579735" y="1741286"/>
            <a:ext cx="0" cy="450160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5" name="组合 4"/>
          <p:cNvGrpSpPr/>
          <p:nvPr/>
        </p:nvGrpSpPr>
        <p:grpSpPr>
          <a:xfrm>
            <a:off x="1637722" y="1386039"/>
            <a:ext cx="9139565" cy="3137583"/>
            <a:chOff x="1708564" y="1427929"/>
            <a:chExt cx="9639385" cy="330917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4804771" y="3405486"/>
              <a:ext cx="307633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4080154" y="2674175"/>
              <a:ext cx="1059164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4066396" y="2373601"/>
              <a:ext cx="1059164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5866157" y="1802604"/>
              <a:ext cx="0" cy="474778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EC13A88-E991-4549-A4E9-1AB624E29D45}"/>
                </a:ext>
              </a:extLst>
            </p:cNvPr>
            <p:cNvSpPr/>
            <p:nvPr/>
          </p:nvSpPr>
          <p:spPr>
            <a:xfrm>
              <a:off x="2019314" y="2147553"/>
              <a:ext cx="252305" cy="453041"/>
            </a:xfrm>
            <a:prstGeom prst="rect">
              <a:avLst/>
            </a:prstGeom>
            <a:solidFill>
              <a:srgbClr val="59B2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7089DE98-FC37-4C1F-9209-35555F31F6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6210" y="2604004"/>
              <a:ext cx="0" cy="100857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3E86E4D-6506-4B6C-819B-7E93777F8C98}"/>
                </a:ext>
              </a:extLst>
            </p:cNvPr>
            <p:cNvSpPr/>
            <p:nvPr/>
          </p:nvSpPr>
          <p:spPr>
            <a:xfrm>
              <a:off x="1897085" y="2651377"/>
              <a:ext cx="53458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lang="zh-CN" altLang="en-US" sz="1327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0F435E62-1B17-4BA9-998E-C68E27B7159C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1708564" y="2373601"/>
              <a:ext cx="310750" cy="473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AFA0641A-9AF0-469B-9506-621DE6150E4C}"/>
                </a:ext>
              </a:extLst>
            </p:cNvPr>
            <p:cNvCxnSpPr>
              <a:cxnSpLocks/>
            </p:cNvCxnSpPr>
            <p:nvPr/>
          </p:nvCxnSpPr>
          <p:spPr>
            <a:xfrm>
              <a:off x="2276801" y="2378441"/>
              <a:ext cx="343074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6DDA379-1226-4826-8B6B-FF530A6E4CF8}"/>
                </a:ext>
              </a:extLst>
            </p:cNvPr>
            <p:cNvSpPr/>
            <p:nvPr/>
          </p:nvSpPr>
          <p:spPr>
            <a:xfrm>
              <a:off x="1934950" y="1809464"/>
              <a:ext cx="458509" cy="3436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517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PC</a:t>
              </a:r>
              <a:endParaRPr lang="zh-CN" altLang="en-US" sz="1517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C93F85A8-96F3-452E-9BCC-000492316DCE}"/>
                </a:ext>
              </a:extLst>
            </p:cNvPr>
            <p:cNvGrpSpPr/>
            <p:nvPr/>
          </p:nvGrpSpPr>
          <p:grpSpPr>
            <a:xfrm>
              <a:off x="2611298" y="2051792"/>
              <a:ext cx="944542" cy="1445348"/>
              <a:chOff x="2153669" y="3581315"/>
              <a:chExt cx="981236" cy="1387999"/>
            </a:xfrm>
          </p:grpSpPr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1936F5A9-F8E0-4150-BE74-09DC31568611}"/>
                  </a:ext>
                </a:extLst>
              </p:cNvPr>
              <p:cNvSpPr/>
              <p:nvPr/>
            </p:nvSpPr>
            <p:spPr>
              <a:xfrm>
                <a:off x="2162582" y="3581315"/>
                <a:ext cx="920297" cy="1387999"/>
              </a:xfrm>
              <a:prstGeom prst="rect">
                <a:avLst/>
              </a:prstGeom>
              <a:solidFill>
                <a:srgbClr val="79F5F9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/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A1263AF7-1AE1-441D-BD17-CAFE2B5FC5A8}"/>
                  </a:ext>
                </a:extLst>
              </p:cNvPr>
              <p:cNvSpPr/>
              <p:nvPr/>
            </p:nvSpPr>
            <p:spPr>
              <a:xfrm>
                <a:off x="2672635" y="3769167"/>
                <a:ext cx="462270" cy="300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RD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0378166C-4459-4E94-9180-444EAF8AFBBF}"/>
                  </a:ext>
                </a:extLst>
              </p:cNvPr>
              <p:cNvSpPr/>
              <p:nvPr/>
            </p:nvSpPr>
            <p:spPr>
              <a:xfrm>
                <a:off x="2153669" y="3768090"/>
                <a:ext cx="337571" cy="300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CBFF6D01-103F-4654-AA84-F27640E2F424}"/>
                  </a:ext>
                </a:extLst>
              </p:cNvPr>
              <p:cNvSpPr/>
              <p:nvPr/>
            </p:nvSpPr>
            <p:spPr>
              <a:xfrm>
                <a:off x="2247903" y="4158047"/>
                <a:ext cx="760851" cy="5072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277"/>
                <a:r>
                  <a:rPr lang="zh-CN" altLang="en-US" sz="1327" b="1" kern="0" dirty="0">
                    <a:latin typeface="微软雅黑"/>
                    <a:ea typeface="微软雅黑"/>
                  </a:rPr>
                  <a:t>指令</a:t>
                </a:r>
                <a:endParaRPr lang="en-US" altLang="zh-CN" sz="1327" b="1" kern="0" dirty="0">
                  <a:latin typeface="微软雅黑"/>
                  <a:ea typeface="微软雅黑"/>
                </a:endParaRPr>
              </a:p>
              <a:p>
                <a:pPr algn="ctr" defTabSz="914277"/>
                <a:r>
                  <a:rPr lang="zh-CN" altLang="en-US" sz="1327" b="1" kern="0" dirty="0">
                    <a:latin typeface="微软雅黑"/>
                    <a:ea typeface="微软雅黑"/>
                  </a:rPr>
                  <a:t>存储器</a:t>
                </a:r>
              </a:p>
            </p:txBody>
          </p:sp>
        </p:grp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ADE1577-D099-48C5-A765-0576FAF32FDA}"/>
                </a:ext>
              </a:extLst>
            </p:cNvPr>
            <p:cNvSpPr/>
            <p:nvPr/>
          </p:nvSpPr>
          <p:spPr>
            <a:xfrm>
              <a:off x="4019931" y="2426260"/>
              <a:ext cx="517683" cy="2666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4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24:20</a:t>
              </a:r>
              <a:endParaRPr lang="zh-CN" altLang="en-US" sz="104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7EABD73-17EC-4DE6-9461-54B9F3D31B84}"/>
                </a:ext>
              </a:extLst>
            </p:cNvPr>
            <p:cNvSpPr/>
            <p:nvPr/>
          </p:nvSpPr>
          <p:spPr>
            <a:xfrm>
              <a:off x="4022116" y="2151469"/>
              <a:ext cx="517683" cy="2666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4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19:15</a:t>
              </a:r>
              <a:endParaRPr lang="zh-CN" altLang="en-US" sz="104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BE19091-5D99-41B6-A7EA-D8533F28A0B2}"/>
                </a:ext>
              </a:extLst>
            </p:cNvPr>
            <p:cNvSpPr/>
            <p:nvPr/>
          </p:nvSpPr>
          <p:spPr>
            <a:xfrm>
              <a:off x="4028169" y="4018653"/>
              <a:ext cx="517683" cy="2666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4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31:20</a:t>
              </a:r>
              <a:endParaRPr lang="zh-CN" altLang="en-US" sz="104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600B14C-13AA-43E5-91D1-E1A7CF7504B4}"/>
                </a:ext>
              </a:extLst>
            </p:cNvPr>
            <p:cNvSpPr/>
            <p:nvPr/>
          </p:nvSpPr>
          <p:spPr>
            <a:xfrm>
              <a:off x="5295103" y="4059711"/>
              <a:ext cx="1075603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Sign Extend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D4376B0-1190-45C0-A8F0-85641E224139}"/>
                </a:ext>
              </a:extLst>
            </p:cNvPr>
            <p:cNvSpPr/>
            <p:nvPr/>
          </p:nvSpPr>
          <p:spPr>
            <a:xfrm>
              <a:off x="6411714" y="4156958"/>
              <a:ext cx="86257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SignImm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06D13955-8991-4AB9-8AE6-E6D52BF4E822}"/>
                </a:ext>
              </a:extLst>
            </p:cNvPr>
            <p:cNvSpPr>
              <a:spLocks/>
            </p:cNvSpPr>
            <p:nvPr/>
          </p:nvSpPr>
          <p:spPr>
            <a:xfrm>
              <a:off x="5129176" y="2009105"/>
              <a:ext cx="1417422" cy="1620000"/>
            </a:xfrm>
            <a:prstGeom prst="rect">
              <a:avLst/>
            </a:prstGeom>
            <a:solidFill>
              <a:srgbClr val="FFCC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5F5988D-9868-4683-92E1-7DD10CC02284}"/>
                </a:ext>
              </a:extLst>
            </p:cNvPr>
            <p:cNvSpPr/>
            <p:nvPr/>
          </p:nvSpPr>
          <p:spPr>
            <a:xfrm>
              <a:off x="5113732" y="2230869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R1#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2DF3147-11BF-4F5C-8978-CAF054A4CCDD}"/>
                </a:ext>
              </a:extLst>
            </p:cNvPr>
            <p:cNvSpPr/>
            <p:nvPr/>
          </p:nvSpPr>
          <p:spPr>
            <a:xfrm>
              <a:off x="5114863" y="2551720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R2#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D38C2BD-176A-44EC-BE75-198DF8F2BDE6}"/>
                </a:ext>
              </a:extLst>
            </p:cNvPr>
            <p:cNvSpPr/>
            <p:nvPr/>
          </p:nvSpPr>
          <p:spPr>
            <a:xfrm>
              <a:off x="5108189" y="2899684"/>
              <a:ext cx="453438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W#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EC311AC-23AA-44AC-815A-8889216F2B8B}"/>
                </a:ext>
              </a:extLst>
            </p:cNvPr>
            <p:cNvSpPr/>
            <p:nvPr/>
          </p:nvSpPr>
          <p:spPr>
            <a:xfrm>
              <a:off x="5113732" y="3254347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CAC34120-E9F4-49D1-AD8A-A3BD3D3C8D26}"/>
                </a:ext>
              </a:extLst>
            </p:cNvPr>
            <p:cNvSpPr/>
            <p:nvPr/>
          </p:nvSpPr>
          <p:spPr>
            <a:xfrm>
              <a:off x="5634363" y="1972017"/>
              <a:ext cx="473726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5926BBC-26ED-4FD0-B8B6-D5969ED71709}"/>
                </a:ext>
              </a:extLst>
            </p:cNvPr>
            <p:cNvSpPr/>
            <p:nvPr/>
          </p:nvSpPr>
          <p:spPr>
            <a:xfrm>
              <a:off x="5488517" y="3008265"/>
              <a:ext cx="91160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77">
                <a:defRPr/>
              </a:pPr>
              <a:r>
                <a:rPr lang="zh-CN" altLang="en-US" sz="1327" b="1" kern="0" dirty="0">
                  <a:solidFill>
                    <a:srgbClr val="000000"/>
                  </a:solidFill>
                  <a:latin typeface="微软雅黑"/>
                  <a:ea typeface="微软雅黑"/>
                </a:rPr>
                <a:t>寄存器组</a:t>
              </a: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4C593A01-858B-4B68-AF47-71D6F26A6E5F}"/>
                </a:ext>
              </a:extLst>
            </p:cNvPr>
            <p:cNvSpPr/>
            <p:nvPr/>
          </p:nvSpPr>
          <p:spPr>
            <a:xfrm>
              <a:off x="6214338" y="2241139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R1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073FB5D5-5546-4A1A-B00C-0B340A318ADD}"/>
                </a:ext>
              </a:extLst>
            </p:cNvPr>
            <p:cNvSpPr/>
            <p:nvPr/>
          </p:nvSpPr>
          <p:spPr>
            <a:xfrm>
              <a:off x="6206197" y="2660594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562766D-06B6-4E68-A522-842479D25B05}"/>
                </a:ext>
              </a:extLst>
            </p:cNvPr>
            <p:cNvCxnSpPr/>
            <p:nvPr/>
          </p:nvCxnSpPr>
          <p:spPr>
            <a:xfrm>
              <a:off x="6533747" y="2394891"/>
              <a:ext cx="1557578" cy="1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任意多边形: 形状 323">
              <a:extLst>
                <a:ext uri="{FF2B5EF4-FFF2-40B4-BE49-F238E27FC236}">
                  <a16:creationId xmlns:a16="http://schemas.microsoft.com/office/drawing/2014/main" id="{3B04B997-499F-4890-B68B-471A8EBFDD67}"/>
                </a:ext>
              </a:extLst>
            </p:cNvPr>
            <p:cNvSpPr/>
            <p:nvPr/>
          </p:nvSpPr>
          <p:spPr>
            <a:xfrm>
              <a:off x="8091325" y="2225268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CF41F216-AFB6-4A00-9021-A79FAADE4749}"/>
                </a:ext>
              </a:extLst>
            </p:cNvPr>
            <p:cNvSpPr/>
            <p:nvPr/>
          </p:nvSpPr>
          <p:spPr>
            <a:xfrm rot="16200000">
              <a:off x="8150044" y="2533774"/>
              <a:ext cx="55994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endParaRPr lang="zh-CN" altLang="en-US" sz="1327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39594D74-9156-42D5-BE79-B03E01A52C51}"/>
                </a:ext>
              </a:extLst>
            </p:cNvPr>
            <p:cNvCxnSpPr>
              <a:cxnSpLocks/>
            </p:cNvCxnSpPr>
            <p:nvPr/>
          </p:nvCxnSpPr>
          <p:spPr>
            <a:xfrm>
              <a:off x="8558934" y="2686742"/>
              <a:ext cx="1224035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19EE8828-45B8-4391-A6ED-E383B6E5A369}"/>
                </a:ext>
              </a:extLst>
            </p:cNvPr>
            <p:cNvCxnSpPr/>
            <p:nvPr/>
          </p:nvCxnSpPr>
          <p:spPr>
            <a:xfrm>
              <a:off x="10567871" y="2685928"/>
              <a:ext cx="780078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91EBB0BF-A1AD-4483-B27E-7F6874560B67}"/>
                </a:ext>
              </a:extLst>
            </p:cNvPr>
            <p:cNvGrpSpPr/>
            <p:nvPr/>
          </p:nvGrpSpPr>
          <p:grpSpPr>
            <a:xfrm>
              <a:off x="9717530" y="2080336"/>
              <a:ext cx="916908" cy="1436044"/>
              <a:chOff x="2106940" y="3477998"/>
              <a:chExt cx="952529" cy="1491834"/>
            </a:xfrm>
          </p:grpSpPr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CC7F02C6-1C7B-44B5-9B22-8839148ADA69}"/>
                  </a:ext>
                </a:extLst>
              </p:cNvPr>
              <p:cNvSpPr/>
              <p:nvPr/>
            </p:nvSpPr>
            <p:spPr>
              <a:xfrm>
                <a:off x="2162583" y="3477998"/>
                <a:ext cx="828902" cy="1491834"/>
              </a:xfrm>
              <a:prstGeom prst="rect">
                <a:avLst/>
              </a:prstGeom>
              <a:solidFill>
                <a:srgbClr val="79F5F9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 dirty="0"/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D273798A-7B8E-45D2-8C12-6454B57DDC16}"/>
                  </a:ext>
                </a:extLst>
              </p:cNvPr>
              <p:cNvSpPr/>
              <p:nvPr/>
            </p:nvSpPr>
            <p:spPr>
              <a:xfrm>
                <a:off x="2317534" y="3480984"/>
                <a:ext cx="492129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4CE32E5D-4332-495A-8059-B325E945AC37}"/>
                  </a:ext>
                </a:extLst>
              </p:cNvPr>
              <p:cNvSpPr/>
              <p:nvPr/>
            </p:nvSpPr>
            <p:spPr>
              <a:xfrm>
                <a:off x="2597199" y="3861428"/>
                <a:ext cx="462270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RD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21252150-0CD5-466E-B86C-1580A72C3770}"/>
                  </a:ext>
                </a:extLst>
              </p:cNvPr>
              <p:cNvSpPr/>
              <p:nvPr/>
            </p:nvSpPr>
            <p:spPr>
              <a:xfrm>
                <a:off x="2146656" y="3834566"/>
                <a:ext cx="337571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B4966E97-619C-4DFC-BEF7-699A3EFE944A}"/>
                  </a:ext>
                </a:extLst>
              </p:cNvPr>
              <p:cNvSpPr/>
              <p:nvPr/>
            </p:nvSpPr>
            <p:spPr>
              <a:xfrm>
                <a:off x="2182706" y="4068361"/>
                <a:ext cx="760851" cy="5486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277"/>
                <a:r>
                  <a:rPr lang="zh-CN" altLang="en-US" sz="1327" b="1" kern="0" dirty="0">
                    <a:latin typeface="微软雅黑"/>
                    <a:ea typeface="微软雅黑"/>
                  </a:rPr>
                  <a:t>数据</a:t>
                </a:r>
                <a:endParaRPr lang="en-US" altLang="zh-CN" sz="1327" b="1" kern="0" dirty="0">
                  <a:latin typeface="微软雅黑"/>
                  <a:ea typeface="微软雅黑"/>
                </a:endParaRPr>
              </a:p>
              <a:p>
                <a:pPr algn="ctr" defTabSz="914277"/>
                <a:r>
                  <a:rPr lang="zh-CN" altLang="en-US" sz="1327" b="1" kern="0" dirty="0">
                    <a:latin typeface="微软雅黑"/>
                    <a:ea typeface="微软雅黑"/>
                  </a:rPr>
                  <a:t>存储器</a:t>
                </a: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14833962-CE24-40BC-BD65-611522EE79A4}"/>
                  </a:ext>
                </a:extLst>
              </p:cNvPr>
              <p:cNvSpPr/>
              <p:nvPr/>
            </p:nvSpPr>
            <p:spPr>
              <a:xfrm>
                <a:off x="2106940" y="4556521"/>
                <a:ext cx="513205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WD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7" name="流程图: 手动输入 146">
              <a:extLst>
                <a:ext uri="{FF2B5EF4-FFF2-40B4-BE49-F238E27FC236}">
                  <a16:creationId xmlns:a16="http://schemas.microsoft.com/office/drawing/2014/main" id="{083F1803-E01C-499C-8DE9-4FDC2E176D6B}"/>
                </a:ext>
              </a:extLst>
            </p:cNvPr>
            <p:cNvSpPr/>
            <p:nvPr/>
          </p:nvSpPr>
          <p:spPr>
            <a:xfrm>
              <a:off x="5216269" y="4031930"/>
              <a:ext cx="1223105" cy="308492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9483 h 17483"/>
                <a:gd name="connsiteX1" fmla="*/ 10000 w 10000"/>
                <a:gd name="connsiteY1" fmla="*/ 0 h 17483"/>
                <a:gd name="connsiteX2" fmla="*/ 10000 w 10000"/>
                <a:gd name="connsiteY2" fmla="*/ 17483 h 17483"/>
                <a:gd name="connsiteX3" fmla="*/ 0 w 10000"/>
                <a:gd name="connsiteY3" fmla="*/ 17483 h 17483"/>
                <a:gd name="connsiteX4" fmla="*/ 0 w 10000"/>
                <a:gd name="connsiteY4" fmla="*/ 9483 h 17483"/>
                <a:gd name="connsiteX0" fmla="*/ 0 w 10000"/>
                <a:gd name="connsiteY0" fmla="*/ 5355 h 13355"/>
                <a:gd name="connsiteX1" fmla="*/ 10000 w 10000"/>
                <a:gd name="connsiteY1" fmla="*/ 0 h 13355"/>
                <a:gd name="connsiteX2" fmla="*/ 10000 w 10000"/>
                <a:gd name="connsiteY2" fmla="*/ 13355 h 13355"/>
                <a:gd name="connsiteX3" fmla="*/ 0 w 10000"/>
                <a:gd name="connsiteY3" fmla="*/ 13355 h 13355"/>
                <a:gd name="connsiteX4" fmla="*/ 0 w 10000"/>
                <a:gd name="connsiteY4" fmla="*/ 5355 h 1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3355">
                  <a:moveTo>
                    <a:pt x="0" y="5355"/>
                  </a:moveTo>
                  <a:lnTo>
                    <a:pt x="10000" y="0"/>
                  </a:lnTo>
                  <a:lnTo>
                    <a:pt x="10000" y="13355"/>
                  </a:lnTo>
                  <a:lnTo>
                    <a:pt x="0" y="13355"/>
                  </a:lnTo>
                  <a:lnTo>
                    <a:pt x="0" y="5355"/>
                  </a:lnTo>
                  <a:close/>
                </a:path>
              </a:pathLst>
            </a:cu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2EF7FF38-547F-4842-883B-B8ED6547CE15}"/>
                </a:ext>
              </a:extLst>
            </p:cNvPr>
            <p:cNvCxnSpPr>
              <a:cxnSpLocks/>
            </p:cNvCxnSpPr>
            <p:nvPr/>
          </p:nvCxnSpPr>
          <p:spPr>
            <a:xfrm>
              <a:off x="4065386" y="2369368"/>
              <a:ext cx="0" cy="1896174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2EF7FF38-547F-4842-883B-B8ED6547CE15}"/>
                </a:ext>
              </a:extLst>
            </p:cNvPr>
            <p:cNvCxnSpPr>
              <a:cxnSpLocks/>
            </p:cNvCxnSpPr>
            <p:nvPr/>
          </p:nvCxnSpPr>
          <p:spPr>
            <a:xfrm>
              <a:off x="11347949" y="2685928"/>
              <a:ext cx="0" cy="2051171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4081306" y="4265542"/>
              <a:ext cx="1110987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4797948" y="3414793"/>
              <a:ext cx="0" cy="1304571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4797948" y="4737099"/>
              <a:ext cx="6550001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7115496" y="2934699"/>
              <a:ext cx="0" cy="1222259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7115496" y="2931751"/>
              <a:ext cx="975829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6463709" y="4186176"/>
              <a:ext cx="651787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7" name="等腰三角形 46"/>
            <p:cNvSpPr/>
            <p:nvPr/>
          </p:nvSpPr>
          <p:spPr>
            <a:xfrm>
              <a:off x="2037598" y="2476719"/>
              <a:ext cx="217225" cy="122111"/>
            </a:xfrm>
            <a:prstGeom prst="triangle">
              <a:avLst/>
            </a:prstGeom>
            <a:solidFill>
              <a:srgbClr val="59B2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5559031" y="3502497"/>
              <a:ext cx="534589" cy="487432"/>
              <a:chOff x="1853728" y="4285666"/>
              <a:chExt cx="534589" cy="487432"/>
            </a:xfrm>
            <a:solidFill>
              <a:srgbClr val="FFCCFF"/>
            </a:solidFill>
          </p:grpSpPr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7089DE98-FC37-4C1F-9209-35555F31F6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E3E86E4D-6506-4B6C-819B-7E93777F8C98}"/>
                  </a:ext>
                </a:extLst>
              </p:cNvPr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327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327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等腰三角形 59"/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9930977" y="3387885"/>
              <a:ext cx="534589" cy="487432"/>
              <a:chOff x="1853728" y="4285666"/>
              <a:chExt cx="534589" cy="487432"/>
            </a:xfrm>
            <a:solidFill>
              <a:srgbClr val="00B050"/>
            </a:solidFill>
          </p:grpSpPr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7089DE98-FC37-4C1F-9209-35555F31F6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E3E86E4D-6506-4B6C-819B-7E93777F8C98}"/>
                  </a:ext>
                </a:extLst>
              </p:cNvPr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327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327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等腰三角形 56"/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solidFill>
                <a:srgbClr val="79F5F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/>
              </a:p>
            </p:txBody>
          </p:sp>
        </p:grpSp>
        <p:cxnSp>
          <p:nvCxnSpPr>
            <p:cNvPr id="50" name="直接连接符 49"/>
            <p:cNvCxnSpPr/>
            <p:nvPr/>
          </p:nvCxnSpPr>
          <p:spPr>
            <a:xfrm>
              <a:off x="3519779" y="2373601"/>
              <a:ext cx="545607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1" name="直接连接符 50"/>
            <p:cNvCxnSpPr>
              <a:cxnSpLocks/>
            </p:cNvCxnSpPr>
            <p:nvPr/>
          </p:nvCxnSpPr>
          <p:spPr>
            <a:xfrm>
              <a:off x="4103728" y="3019573"/>
              <a:ext cx="1008677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0E3412D-D0A6-4535-BA79-0322A384456A}"/>
                </a:ext>
              </a:extLst>
            </p:cNvPr>
            <p:cNvSpPr/>
            <p:nvPr/>
          </p:nvSpPr>
          <p:spPr>
            <a:xfrm>
              <a:off x="5192293" y="1427929"/>
              <a:ext cx="1270029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707" dirty="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RegWrite</a:t>
              </a:r>
              <a:endParaRPr lang="zh-CN" altLang="en-US" sz="1707" dirty="0">
                <a:solidFill>
                  <a:srgbClr val="0066FF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00E3412D-D0A6-4535-BA79-0322A384456A}"/>
                </a:ext>
              </a:extLst>
            </p:cNvPr>
            <p:cNvSpPr/>
            <p:nvPr/>
          </p:nvSpPr>
          <p:spPr>
            <a:xfrm>
              <a:off x="7835250" y="1442614"/>
              <a:ext cx="909918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707" dirty="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AluOP</a:t>
              </a:r>
              <a:endParaRPr lang="zh-CN" altLang="en-US" sz="1707" dirty="0">
                <a:solidFill>
                  <a:srgbClr val="0066FF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54" name="直接连接符 53"/>
            <p:cNvCxnSpPr/>
            <p:nvPr/>
          </p:nvCxnSpPr>
          <p:spPr>
            <a:xfrm>
              <a:off x="8325128" y="1816557"/>
              <a:ext cx="0" cy="474778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71" name="直接连接符 70"/>
          <p:cNvCxnSpPr>
            <a:cxnSpLocks/>
          </p:cNvCxnSpPr>
          <p:nvPr/>
        </p:nvCxnSpPr>
        <p:spPr>
          <a:xfrm>
            <a:off x="4566915" y="3261056"/>
            <a:ext cx="333485" cy="0"/>
          </a:xfrm>
          <a:prstGeom prst="line">
            <a:avLst/>
          </a:prstGeom>
          <a:ln w="76200" cap="sq">
            <a:solidFill>
              <a:srgbClr val="FF66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3886340" y="2273331"/>
            <a:ext cx="1004244" cy="0"/>
          </a:xfrm>
          <a:prstGeom prst="line">
            <a:avLst/>
          </a:prstGeom>
          <a:ln w="76200">
            <a:solidFill>
              <a:srgbClr val="FF66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7089DE98-FC37-4C1F-9209-35555F31F6C6}"/>
              </a:ext>
            </a:extLst>
          </p:cNvPr>
          <p:cNvCxnSpPr>
            <a:cxnSpLocks/>
          </p:cNvCxnSpPr>
          <p:nvPr/>
        </p:nvCxnSpPr>
        <p:spPr>
          <a:xfrm flipV="1">
            <a:off x="2052674" y="2501133"/>
            <a:ext cx="0" cy="95627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>
            <a:extLst>
              <a:ext uri="{FF2B5EF4-FFF2-40B4-BE49-F238E27FC236}">
                <a16:creationId xmlns:a16="http://schemas.microsoft.com/office/drawing/2014/main" id="{E3E86E4D-6506-4B6C-819B-7E93777F8C98}"/>
              </a:ext>
            </a:extLst>
          </p:cNvPr>
          <p:cNvSpPr/>
          <p:nvPr/>
        </p:nvSpPr>
        <p:spPr>
          <a:xfrm>
            <a:off x="1816467" y="2546049"/>
            <a:ext cx="50687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zh-CN" altLang="en-US" sz="1327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0F435E62-1B17-4BA9-998E-C68E27B7159C}"/>
              </a:ext>
            </a:extLst>
          </p:cNvPr>
          <p:cNvCxnSpPr>
            <a:cxnSpLocks/>
          </p:cNvCxnSpPr>
          <p:nvPr/>
        </p:nvCxnSpPr>
        <p:spPr>
          <a:xfrm>
            <a:off x="1637721" y="2282677"/>
            <a:ext cx="294637" cy="44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AFA0641A-9AF0-469B-9506-621DE6150E4C}"/>
              </a:ext>
            </a:extLst>
          </p:cNvPr>
          <p:cNvCxnSpPr>
            <a:cxnSpLocks/>
          </p:cNvCxnSpPr>
          <p:nvPr/>
        </p:nvCxnSpPr>
        <p:spPr>
          <a:xfrm>
            <a:off x="2176494" y="2287265"/>
            <a:ext cx="325285" cy="0"/>
          </a:xfrm>
          <a:prstGeom prst="line">
            <a:avLst/>
          </a:prstGeom>
          <a:ln w="76200">
            <a:solidFill>
              <a:srgbClr val="FF66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>
            <a:extLst>
              <a:ext uri="{FF2B5EF4-FFF2-40B4-BE49-F238E27FC236}">
                <a16:creationId xmlns:a16="http://schemas.microsoft.com/office/drawing/2014/main" id="{46DDA379-1226-4826-8B6B-FF530A6E4CF8}"/>
              </a:ext>
            </a:extLst>
          </p:cNvPr>
          <p:cNvSpPr/>
          <p:nvPr/>
        </p:nvSpPr>
        <p:spPr>
          <a:xfrm>
            <a:off x="1852369" y="1747791"/>
            <a:ext cx="434734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17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lang="zh-CN" altLang="en-US" sz="1517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2D4376B0-1190-45C0-A8F0-85641E224139}"/>
              </a:ext>
            </a:extLst>
          </p:cNvPr>
          <p:cNvSpPr/>
          <p:nvPr/>
        </p:nvSpPr>
        <p:spPr>
          <a:xfrm>
            <a:off x="6097004" y="3973563"/>
            <a:ext cx="81785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SignImm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1562766D-06B6-4E68-A522-842479D25B05}"/>
              </a:ext>
            </a:extLst>
          </p:cNvPr>
          <p:cNvCxnSpPr/>
          <p:nvPr/>
        </p:nvCxnSpPr>
        <p:spPr>
          <a:xfrm>
            <a:off x="6224894" y="2305043"/>
            <a:ext cx="1476815" cy="1"/>
          </a:xfrm>
          <a:prstGeom prst="line">
            <a:avLst/>
          </a:prstGeom>
          <a:ln w="76200">
            <a:solidFill>
              <a:srgbClr val="FF66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39594D74-9156-42D5-BE79-B03E01A52C51}"/>
              </a:ext>
            </a:extLst>
          </p:cNvPr>
          <p:cNvCxnSpPr>
            <a:cxnSpLocks/>
          </p:cNvCxnSpPr>
          <p:nvPr/>
        </p:nvCxnSpPr>
        <p:spPr>
          <a:xfrm>
            <a:off x="8132887" y="2579580"/>
            <a:ext cx="1160567" cy="0"/>
          </a:xfrm>
          <a:prstGeom prst="line">
            <a:avLst/>
          </a:prstGeom>
          <a:ln w="76200">
            <a:solidFill>
              <a:srgbClr val="FF66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9EE8828-45B8-4391-A6ED-E383B6E5A369}"/>
              </a:ext>
            </a:extLst>
          </p:cNvPr>
          <p:cNvCxnSpPr/>
          <p:nvPr/>
        </p:nvCxnSpPr>
        <p:spPr>
          <a:xfrm>
            <a:off x="10037656" y="2578808"/>
            <a:ext cx="739630" cy="0"/>
          </a:xfrm>
          <a:prstGeom prst="line">
            <a:avLst/>
          </a:prstGeom>
          <a:ln w="76200">
            <a:solidFill>
              <a:srgbClr val="FF6600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2EF7FF38-547F-4842-883B-B8ED6547CE15}"/>
              </a:ext>
            </a:extLst>
          </p:cNvPr>
          <p:cNvCxnSpPr>
            <a:cxnSpLocks/>
          </p:cNvCxnSpPr>
          <p:nvPr/>
        </p:nvCxnSpPr>
        <p:spPr>
          <a:xfrm>
            <a:off x="3872337" y="2302863"/>
            <a:ext cx="1" cy="1773654"/>
          </a:xfrm>
          <a:prstGeom prst="line">
            <a:avLst/>
          </a:prstGeom>
          <a:ln w="76200" cap="sq">
            <a:solidFill>
              <a:srgbClr val="FF6600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2EF7FF38-547F-4842-883B-B8ED6547CE15}"/>
              </a:ext>
            </a:extLst>
          </p:cNvPr>
          <p:cNvCxnSpPr>
            <a:cxnSpLocks/>
          </p:cNvCxnSpPr>
          <p:nvPr/>
        </p:nvCxnSpPr>
        <p:spPr>
          <a:xfrm>
            <a:off x="10777286" y="2578809"/>
            <a:ext cx="0" cy="1908126"/>
          </a:xfrm>
          <a:prstGeom prst="line">
            <a:avLst/>
          </a:prstGeom>
          <a:ln w="76200" cap="sq">
            <a:solidFill>
              <a:srgbClr val="FF6600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3886340" y="4076516"/>
            <a:ext cx="1075068" cy="0"/>
          </a:xfrm>
          <a:prstGeom prst="line">
            <a:avLst/>
          </a:prstGeom>
          <a:ln w="76200" cap="sq">
            <a:solidFill>
              <a:srgbClr val="FF66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>
            <a:off x="4566915" y="3269881"/>
            <a:ext cx="0" cy="1236927"/>
          </a:xfrm>
          <a:prstGeom prst="line">
            <a:avLst/>
          </a:prstGeom>
          <a:ln w="76200" cap="sq">
            <a:solidFill>
              <a:srgbClr val="FF6600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>
            <a:off x="4573384" y="4506807"/>
            <a:ext cx="6203902" cy="0"/>
          </a:xfrm>
          <a:prstGeom prst="line">
            <a:avLst/>
          </a:prstGeom>
          <a:ln w="76200" cap="sq">
            <a:solidFill>
              <a:srgbClr val="FF6600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>
            <a:off x="6764294" y="2814680"/>
            <a:ext cx="0" cy="1158883"/>
          </a:xfrm>
          <a:prstGeom prst="line">
            <a:avLst/>
          </a:prstGeom>
          <a:ln w="76200" cap="sq">
            <a:solidFill>
              <a:srgbClr val="FF6600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>
            <a:off x="6764294" y="2811885"/>
            <a:ext cx="925230" cy="0"/>
          </a:xfrm>
          <a:prstGeom prst="line">
            <a:avLst/>
          </a:prstGeom>
          <a:ln w="76200" cap="sq">
            <a:solidFill>
              <a:srgbClr val="FF66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>
            <a:off x="6146303" y="4001266"/>
            <a:ext cx="617991" cy="0"/>
          </a:xfrm>
          <a:prstGeom prst="line">
            <a:avLst/>
          </a:prstGeom>
          <a:ln w="76200" cap="sq">
            <a:solidFill>
              <a:srgbClr val="FF6600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组合 111"/>
          <p:cNvGrpSpPr/>
          <p:nvPr/>
        </p:nvGrpSpPr>
        <p:grpSpPr>
          <a:xfrm>
            <a:off x="9233828" y="1996013"/>
            <a:ext cx="888993" cy="1710512"/>
            <a:chOff x="9718335" y="2832380"/>
            <a:chExt cx="937609" cy="1804056"/>
          </a:xfrm>
        </p:grpSpPr>
        <p:grpSp>
          <p:nvGrpSpPr>
            <p:cNvPr id="113" name="组合 112">
              <a:extLst>
                <a:ext uri="{FF2B5EF4-FFF2-40B4-BE49-F238E27FC236}">
                  <a16:creationId xmlns:a16="http://schemas.microsoft.com/office/drawing/2014/main" id="{91EBB0BF-A1AD-4483-B27E-7F6874560B67}"/>
                </a:ext>
              </a:extLst>
            </p:cNvPr>
            <p:cNvGrpSpPr/>
            <p:nvPr/>
          </p:nvGrpSpPr>
          <p:grpSpPr>
            <a:xfrm>
              <a:off x="9718335" y="2832380"/>
              <a:ext cx="937609" cy="1479867"/>
              <a:chOff x="2251163" y="3387911"/>
              <a:chExt cx="974034" cy="1537358"/>
            </a:xfrm>
          </p:grpSpPr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CC7F02C6-1C7B-44B5-9B22-8839148ADA69}"/>
                  </a:ext>
                </a:extLst>
              </p:cNvPr>
              <p:cNvSpPr/>
              <p:nvPr/>
            </p:nvSpPr>
            <p:spPr>
              <a:xfrm>
                <a:off x="2309223" y="3397343"/>
                <a:ext cx="828902" cy="1491834"/>
              </a:xfrm>
              <a:prstGeom prst="rect">
                <a:avLst/>
              </a:prstGeom>
              <a:solidFill>
                <a:srgbClr val="7FC4FF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 dirty="0"/>
              </a:p>
            </p:txBody>
          </p:sp>
          <p:sp>
            <p:nvSpPr>
              <p:cNvPr id="119" name="矩形 118">
                <a:extLst>
                  <a:ext uri="{FF2B5EF4-FFF2-40B4-BE49-F238E27FC236}">
                    <a16:creationId xmlns:a16="http://schemas.microsoft.com/office/drawing/2014/main" id="{D273798A-7B8E-45D2-8C12-6454B57DDC16}"/>
                  </a:ext>
                </a:extLst>
              </p:cNvPr>
              <p:cNvSpPr/>
              <p:nvPr/>
            </p:nvSpPr>
            <p:spPr>
              <a:xfrm>
                <a:off x="2472911" y="3387911"/>
                <a:ext cx="492129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4CE32E5D-4332-495A-8059-B325E945AC37}"/>
                  </a:ext>
                </a:extLst>
              </p:cNvPr>
              <p:cNvSpPr/>
              <p:nvPr/>
            </p:nvSpPr>
            <p:spPr>
              <a:xfrm>
                <a:off x="2762927" y="3773466"/>
                <a:ext cx="462270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RD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21252150-0CD5-466E-B86C-1580A72C3770}"/>
                  </a:ext>
                </a:extLst>
              </p:cNvPr>
              <p:cNvSpPr/>
              <p:nvPr/>
            </p:nvSpPr>
            <p:spPr>
              <a:xfrm>
                <a:off x="2265972" y="3743157"/>
                <a:ext cx="337571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B4966E97-619C-4DFC-BEF7-699A3EFE944A}"/>
                  </a:ext>
                </a:extLst>
              </p:cNvPr>
              <p:cNvSpPr/>
              <p:nvPr/>
            </p:nvSpPr>
            <p:spPr>
              <a:xfrm>
                <a:off x="2334031" y="3950930"/>
                <a:ext cx="760850" cy="7724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277"/>
                <a:r>
                  <a:rPr lang="zh-CN" altLang="en-US" sz="1327" b="1" kern="0" dirty="0">
                    <a:latin typeface="微软雅黑"/>
                    <a:ea typeface="微软雅黑"/>
                  </a:rPr>
                  <a:t>数据</a:t>
                </a:r>
                <a:endParaRPr lang="en-US" altLang="zh-CN" sz="1327" b="1" kern="0" dirty="0">
                  <a:latin typeface="微软雅黑"/>
                  <a:ea typeface="微软雅黑"/>
                </a:endParaRPr>
              </a:p>
              <a:p>
                <a:pPr algn="ctr" defTabSz="914277"/>
                <a:r>
                  <a:rPr lang="zh-CN" altLang="en-US" sz="1327" b="1" kern="0" dirty="0">
                    <a:latin typeface="微软雅黑"/>
                    <a:ea typeface="微软雅黑"/>
                  </a:rPr>
                  <a:t>存储器</a:t>
                </a:r>
              </a:p>
              <a:p>
                <a:pPr algn="ctr" defTabSz="914277"/>
                <a:r>
                  <a:rPr lang="en-US" altLang="zh-CN" sz="1327" b="1" kern="0" dirty="0">
                    <a:latin typeface="微软雅黑"/>
                    <a:ea typeface="微软雅黑"/>
                  </a:rPr>
                  <a:t>DM</a:t>
                </a:r>
                <a:endParaRPr lang="zh-CN" altLang="en-US" sz="1327" b="1" kern="0" dirty="0">
                  <a:latin typeface="微软雅黑"/>
                  <a:ea typeface="微软雅黑"/>
                </a:endParaRPr>
              </a:p>
            </p:txBody>
          </p:sp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14833962-CE24-40BC-BD65-611522EE79A4}"/>
                  </a:ext>
                </a:extLst>
              </p:cNvPr>
              <p:cNvSpPr/>
              <p:nvPr/>
            </p:nvSpPr>
            <p:spPr>
              <a:xfrm>
                <a:off x="2251163" y="4600344"/>
                <a:ext cx="513205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WD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4" name="组合 113"/>
            <p:cNvGrpSpPr/>
            <p:nvPr/>
          </p:nvGrpSpPr>
          <p:grpSpPr>
            <a:xfrm>
              <a:off x="9930977" y="4149004"/>
              <a:ext cx="534589" cy="487432"/>
              <a:chOff x="1853728" y="4285666"/>
              <a:chExt cx="534589" cy="487432"/>
            </a:xfrm>
            <a:solidFill>
              <a:srgbClr val="00B050"/>
            </a:solidFill>
          </p:grpSpPr>
          <p:cxnSp>
            <p:nvCxnSpPr>
              <p:cNvPr id="115" name="直接连接符 114">
                <a:extLst>
                  <a:ext uri="{FF2B5EF4-FFF2-40B4-BE49-F238E27FC236}">
                    <a16:creationId xmlns:a16="http://schemas.microsoft.com/office/drawing/2014/main" id="{7089DE98-FC37-4C1F-9209-35555F31F6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id="{E3E86E4D-6506-4B6C-819B-7E93777F8C98}"/>
                  </a:ext>
                </a:extLst>
              </p:cNvPr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327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327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7" name="等腰三角形 116"/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solidFill>
                <a:srgbClr val="7FC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/>
              </a:p>
            </p:txBody>
          </p:sp>
        </p:grpSp>
      </p:grpSp>
      <p:cxnSp>
        <p:nvCxnSpPr>
          <p:cNvPr id="124" name="直接连接符 123"/>
          <p:cNvCxnSpPr/>
          <p:nvPr/>
        </p:nvCxnSpPr>
        <p:spPr>
          <a:xfrm>
            <a:off x="3341726" y="2270702"/>
            <a:ext cx="566966" cy="0"/>
          </a:xfrm>
          <a:prstGeom prst="line">
            <a:avLst/>
          </a:prstGeom>
          <a:ln w="76200">
            <a:solidFill>
              <a:srgbClr val="FF6600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/>
          <p:cNvCxnSpPr>
            <a:cxnSpLocks/>
          </p:cNvCxnSpPr>
          <p:nvPr/>
        </p:nvCxnSpPr>
        <p:spPr>
          <a:xfrm>
            <a:off x="3908692" y="2895153"/>
            <a:ext cx="1000251" cy="0"/>
          </a:xfrm>
          <a:prstGeom prst="line">
            <a:avLst/>
          </a:prstGeom>
          <a:ln w="76200" cap="sq">
            <a:solidFill>
              <a:srgbClr val="FF66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/>
        </p:nvCxnSpPr>
        <p:spPr>
          <a:xfrm>
            <a:off x="7911204" y="1754516"/>
            <a:ext cx="0" cy="450160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27" name="组合 126"/>
          <p:cNvGrpSpPr/>
          <p:nvPr/>
        </p:nvGrpSpPr>
        <p:grpSpPr>
          <a:xfrm>
            <a:off x="4215591" y="1901915"/>
            <a:ext cx="559577" cy="1056990"/>
            <a:chOff x="4446114" y="2075379"/>
            <a:chExt cx="590177" cy="1114794"/>
          </a:xfrm>
        </p:grpSpPr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857128C0-652A-4E30-91F0-107AF02ABF89}"/>
                </a:ext>
              </a:extLst>
            </p:cNvPr>
            <p:cNvSpPr/>
            <p:nvPr/>
          </p:nvSpPr>
          <p:spPr>
            <a:xfrm>
              <a:off x="4446114" y="2075379"/>
              <a:ext cx="590177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896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rs1</a:t>
              </a:r>
              <a:endParaRPr lang="zh-CN" altLang="en-US" sz="1896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857128C0-652A-4E30-91F0-107AF02ABF89}"/>
                </a:ext>
              </a:extLst>
            </p:cNvPr>
            <p:cNvSpPr/>
            <p:nvPr/>
          </p:nvSpPr>
          <p:spPr>
            <a:xfrm>
              <a:off x="4464952" y="2785089"/>
              <a:ext cx="472438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896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rd</a:t>
              </a:r>
              <a:endParaRPr lang="zh-CN" altLang="en-US" sz="1896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30" name="内容占位符 2"/>
          <p:cNvSpPr txBox="1">
            <a:spLocks/>
          </p:cNvSpPr>
          <p:nvPr/>
        </p:nvSpPr>
        <p:spPr bwMode="auto">
          <a:xfrm>
            <a:off x="329312" y="5364312"/>
            <a:ext cx="3739622" cy="545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  <a:defRPr lang="zh-CN" altLang="en-US"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p"/>
              <a:defRPr lang="zh-CN" altLang="en-US"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u"/>
              <a:defRPr lang="zh-CN" altLang="en-US"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altLang="zh-CN" sz="2655" b="1" kern="0" dirty="0" err="1">
                <a:solidFill>
                  <a:srgbClr val="7030A0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lw</a:t>
            </a:r>
            <a:r>
              <a:rPr lang="en-US" altLang="zh-CN" sz="2655" b="1" kern="0" dirty="0">
                <a:solidFill>
                  <a:srgbClr val="7030A0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 </a:t>
            </a:r>
            <a:r>
              <a:rPr lang="en-US" altLang="zh-CN" sz="2655" b="1" kern="0" dirty="0" err="1">
                <a:solidFill>
                  <a:srgbClr val="0000FF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rd</a:t>
            </a:r>
            <a:r>
              <a:rPr lang="en-US" altLang="zh-CN" sz="2655" b="1" kern="0" dirty="0" err="1">
                <a:solidFill>
                  <a:srgbClr val="7030A0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,Imm</a:t>
            </a:r>
            <a:r>
              <a:rPr lang="en-US" altLang="zh-CN" sz="2655" b="1" kern="0" dirty="0">
                <a:solidFill>
                  <a:srgbClr val="7030A0"/>
                </a:solidFill>
                <a:latin typeface="Courier New" panose="02070309020205020404" pitchFamily="49" charset="0"/>
                <a:ea typeface="微软雅黑"/>
                <a:cs typeface="Courier New" panose="02070309020205020404" pitchFamily="49" charset="0"/>
              </a:rPr>
              <a:t>(rs1)</a:t>
            </a:r>
          </a:p>
          <a:p>
            <a:pPr algn="ctr"/>
            <a:endParaRPr lang="en-US" sz="2275" b="1" kern="0" dirty="0">
              <a:solidFill>
                <a:srgbClr val="7030A0"/>
              </a:solidFill>
              <a:latin typeface="Courier New" panose="02070309020205020404" pitchFamily="49" charset="0"/>
              <a:ea typeface="微软雅黑"/>
              <a:cs typeface="Courier New" panose="02070309020205020404" pitchFamily="49" charset="0"/>
            </a:endParaRPr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857128C0-652A-4E30-91F0-107AF02ABF89}"/>
              </a:ext>
            </a:extLst>
          </p:cNvPr>
          <p:cNvSpPr/>
          <p:nvPr/>
        </p:nvSpPr>
        <p:spPr>
          <a:xfrm>
            <a:off x="6129637" y="1938936"/>
            <a:ext cx="990784" cy="38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96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R[rs1]</a:t>
            </a:r>
            <a:endParaRPr lang="zh-CN" altLang="en-US" sz="1896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857128C0-652A-4E30-91F0-107AF02ABF89}"/>
              </a:ext>
            </a:extLst>
          </p:cNvPr>
          <p:cNvSpPr/>
          <p:nvPr/>
        </p:nvSpPr>
        <p:spPr>
          <a:xfrm>
            <a:off x="8343981" y="2604007"/>
            <a:ext cx="623889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707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地址</a:t>
            </a:r>
          </a:p>
        </p:txBody>
      </p: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C93F85A8-96F3-452E-9BCC-000492316DCE}"/>
              </a:ext>
            </a:extLst>
          </p:cNvPr>
          <p:cNvGrpSpPr/>
          <p:nvPr/>
        </p:nvGrpSpPr>
        <p:grpSpPr>
          <a:xfrm>
            <a:off x="2489027" y="1975608"/>
            <a:ext cx="895565" cy="1370404"/>
            <a:chOff x="2153669" y="3581315"/>
            <a:chExt cx="981236" cy="1387999"/>
          </a:xfrm>
        </p:grpSpPr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1936F5A9-F8E0-4150-BE74-09DC31568611}"/>
                </a:ext>
              </a:extLst>
            </p:cNvPr>
            <p:cNvSpPr/>
            <p:nvPr/>
          </p:nvSpPr>
          <p:spPr>
            <a:xfrm>
              <a:off x="2162582" y="3581315"/>
              <a:ext cx="920297" cy="138799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A1263AF7-1AE1-441D-BD17-CAFE2B5FC5A8}"/>
                </a:ext>
              </a:extLst>
            </p:cNvPr>
            <p:cNvSpPr/>
            <p:nvPr/>
          </p:nvSpPr>
          <p:spPr>
            <a:xfrm>
              <a:off x="2672635" y="3769167"/>
              <a:ext cx="462270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0378166C-4459-4E94-9180-444EAF8AFBBF}"/>
                </a:ext>
              </a:extLst>
            </p:cNvPr>
            <p:cNvSpPr/>
            <p:nvPr/>
          </p:nvSpPr>
          <p:spPr>
            <a:xfrm>
              <a:off x="2153669" y="3768090"/>
              <a:ext cx="337571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CBFF6D01-103F-4654-AA84-F27640E2F424}"/>
                </a:ext>
              </a:extLst>
            </p:cNvPr>
            <p:cNvSpPr/>
            <p:nvPr/>
          </p:nvSpPr>
          <p:spPr>
            <a:xfrm>
              <a:off x="2247904" y="4158047"/>
              <a:ext cx="760851" cy="7140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77"/>
              <a:r>
                <a:rPr lang="zh-CN" altLang="en-US" sz="1327" b="1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指令</a:t>
              </a:r>
              <a:endParaRPr lang="en-US" altLang="zh-CN" sz="1327" b="1" kern="0" dirty="0">
                <a:solidFill>
                  <a:schemeClr val="bg1"/>
                </a:solidFill>
                <a:latin typeface="微软雅黑"/>
                <a:ea typeface="微软雅黑"/>
              </a:endParaRPr>
            </a:p>
            <a:p>
              <a:pPr algn="ctr" defTabSz="914277"/>
              <a:r>
                <a:rPr lang="zh-CN" altLang="en-US" sz="1327" b="1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存储器</a:t>
              </a:r>
              <a:endParaRPr lang="en-US" altLang="zh-CN" sz="1327" b="1" kern="0" dirty="0">
                <a:solidFill>
                  <a:schemeClr val="bg1"/>
                </a:solidFill>
                <a:latin typeface="微软雅黑"/>
                <a:ea typeface="微软雅黑"/>
              </a:endParaRPr>
            </a:p>
            <a:p>
              <a:pPr algn="ctr" defTabSz="914277"/>
              <a:r>
                <a:rPr lang="en-US" altLang="zh-CN" sz="1327" b="1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IM</a:t>
              </a:r>
              <a:endParaRPr lang="zh-CN" altLang="en-US" sz="1327" b="1" kern="0" dirty="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147" name="组合 146"/>
          <p:cNvGrpSpPr/>
          <p:nvPr/>
        </p:nvGrpSpPr>
        <p:grpSpPr>
          <a:xfrm>
            <a:off x="1923306" y="2068230"/>
            <a:ext cx="257562" cy="426096"/>
            <a:chOff x="1768889" y="3016913"/>
            <a:chExt cx="354170" cy="635950"/>
          </a:xfrm>
        </p:grpSpPr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9EC13A88-E991-4549-A4E9-1AB624E29D45}"/>
                </a:ext>
              </a:extLst>
            </p:cNvPr>
            <p:cNvSpPr/>
            <p:nvPr/>
          </p:nvSpPr>
          <p:spPr>
            <a:xfrm>
              <a:off x="1768889" y="3016913"/>
              <a:ext cx="354170" cy="635950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34"/>
            </a:p>
          </p:txBody>
        </p:sp>
        <p:sp>
          <p:nvSpPr>
            <p:cNvPr id="149" name="等腰三角形 148"/>
            <p:cNvSpPr/>
            <p:nvPr/>
          </p:nvSpPr>
          <p:spPr>
            <a:xfrm>
              <a:off x="1794555" y="3478975"/>
              <a:ext cx="304927" cy="171412"/>
            </a:xfrm>
            <a:prstGeom prst="triangl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34"/>
            </a:p>
          </p:txBody>
        </p:sp>
      </p:grpSp>
      <p:grpSp>
        <p:nvGrpSpPr>
          <p:cNvPr id="150" name="组合 149"/>
          <p:cNvGrpSpPr/>
          <p:nvPr/>
        </p:nvGrpSpPr>
        <p:grpSpPr>
          <a:xfrm>
            <a:off x="4957345" y="3850331"/>
            <a:ext cx="1159685" cy="325965"/>
            <a:chOff x="5251649" y="4526983"/>
            <a:chExt cx="1223105" cy="343791"/>
          </a:xfrm>
        </p:grpSpPr>
        <p:sp>
          <p:nvSpPr>
            <p:cNvPr id="151" name="流程图: 手动输入 146">
              <a:extLst>
                <a:ext uri="{FF2B5EF4-FFF2-40B4-BE49-F238E27FC236}">
                  <a16:creationId xmlns:a16="http://schemas.microsoft.com/office/drawing/2014/main" id="{083F1803-E01C-499C-8DE9-4FDC2E176D6B}"/>
                </a:ext>
              </a:extLst>
            </p:cNvPr>
            <p:cNvSpPr/>
            <p:nvPr/>
          </p:nvSpPr>
          <p:spPr>
            <a:xfrm>
              <a:off x="5251649" y="4526983"/>
              <a:ext cx="1223105" cy="308492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9483 h 17483"/>
                <a:gd name="connsiteX1" fmla="*/ 10000 w 10000"/>
                <a:gd name="connsiteY1" fmla="*/ 0 h 17483"/>
                <a:gd name="connsiteX2" fmla="*/ 10000 w 10000"/>
                <a:gd name="connsiteY2" fmla="*/ 17483 h 17483"/>
                <a:gd name="connsiteX3" fmla="*/ 0 w 10000"/>
                <a:gd name="connsiteY3" fmla="*/ 17483 h 17483"/>
                <a:gd name="connsiteX4" fmla="*/ 0 w 10000"/>
                <a:gd name="connsiteY4" fmla="*/ 9483 h 17483"/>
                <a:gd name="connsiteX0" fmla="*/ 0 w 10000"/>
                <a:gd name="connsiteY0" fmla="*/ 5355 h 13355"/>
                <a:gd name="connsiteX1" fmla="*/ 10000 w 10000"/>
                <a:gd name="connsiteY1" fmla="*/ 0 h 13355"/>
                <a:gd name="connsiteX2" fmla="*/ 10000 w 10000"/>
                <a:gd name="connsiteY2" fmla="*/ 13355 h 13355"/>
                <a:gd name="connsiteX3" fmla="*/ 0 w 10000"/>
                <a:gd name="connsiteY3" fmla="*/ 13355 h 13355"/>
                <a:gd name="connsiteX4" fmla="*/ 0 w 10000"/>
                <a:gd name="connsiteY4" fmla="*/ 5355 h 1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3355">
                  <a:moveTo>
                    <a:pt x="0" y="5355"/>
                  </a:moveTo>
                  <a:lnTo>
                    <a:pt x="10000" y="0"/>
                  </a:lnTo>
                  <a:lnTo>
                    <a:pt x="10000" y="13355"/>
                  </a:lnTo>
                  <a:lnTo>
                    <a:pt x="0" y="13355"/>
                  </a:lnTo>
                  <a:lnTo>
                    <a:pt x="0" y="5355"/>
                  </a:lnTo>
                  <a:close/>
                </a:path>
              </a:pathLst>
            </a:custGeom>
            <a:solidFill>
              <a:srgbClr val="FFC0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2600B14C-13AA-43E5-91D1-E1A7CF7504B4}"/>
                </a:ext>
              </a:extLst>
            </p:cNvPr>
            <p:cNvSpPr/>
            <p:nvPr/>
          </p:nvSpPr>
          <p:spPr>
            <a:xfrm>
              <a:off x="5303809" y="4558000"/>
              <a:ext cx="1075603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Sign Extend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3" name="内容占位符 2"/>
          <p:cNvSpPr txBox="1">
            <a:spLocks/>
          </p:cNvSpPr>
          <p:nvPr/>
        </p:nvSpPr>
        <p:spPr bwMode="auto">
          <a:xfrm>
            <a:off x="7187977" y="3943213"/>
            <a:ext cx="3816170" cy="545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  <a:defRPr lang="zh-CN" altLang="en-US"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p"/>
              <a:defRPr lang="zh-CN" altLang="en-US"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u"/>
              <a:defRPr lang="zh-CN" altLang="en-US"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2275" b="1" kern="0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M[R[rs1]+</a:t>
            </a:r>
            <a:r>
              <a:rPr lang="en-US" altLang="zh-CN" sz="2275" b="1" kern="0" dirty="0" err="1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Imm</a:t>
            </a:r>
            <a:r>
              <a:rPr lang="en-US" altLang="zh-CN" sz="2275" b="1" kern="0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zh-CN" sz="2275" b="1" kern="0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R[</a:t>
            </a:r>
            <a:r>
              <a:rPr lang="en-US" altLang="zh-CN" sz="2275" b="1" kern="0" dirty="0" err="1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rd</a:t>
            </a:r>
            <a:r>
              <a:rPr lang="en-US" altLang="zh-CN" sz="2275" b="1" kern="0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]</a:t>
            </a:r>
            <a:endParaRPr lang="en-US" altLang="zh-CN" sz="2275" b="1" kern="0" baseline="-25000" dirty="0">
              <a:solidFill>
                <a:srgbClr val="FF6600"/>
              </a:solidFill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275" b="1" kern="0" dirty="0">
              <a:solidFill>
                <a:srgbClr val="FF66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857128C0-652A-4E30-91F0-107AF02ABF89}"/>
              </a:ext>
            </a:extLst>
          </p:cNvPr>
          <p:cNvSpPr/>
          <p:nvPr/>
        </p:nvSpPr>
        <p:spPr>
          <a:xfrm>
            <a:off x="3292489" y="1926546"/>
            <a:ext cx="766557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517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指令字</a:t>
            </a: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857128C0-652A-4E30-91F0-107AF02ABF89}"/>
              </a:ext>
            </a:extLst>
          </p:cNvPr>
          <p:cNvSpPr/>
          <p:nvPr/>
        </p:nvSpPr>
        <p:spPr>
          <a:xfrm>
            <a:off x="6825551" y="2841561"/>
            <a:ext cx="843501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707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立即数</a:t>
            </a:r>
          </a:p>
        </p:txBody>
      </p:sp>
      <p:sp>
        <p:nvSpPr>
          <p:cNvPr id="84" name="任意多边形: 形状 323">
            <a:extLst>
              <a:ext uri="{FF2B5EF4-FFF2-40B4-BE49-F238E27FC236}">
                <a16:creationId xmlns:a16="http://schemas.microsoft.com/office/drawing/2014/main" id="{3B04B997-499F-4890-B68B-471A8EBFDD67}"/>
              </a:ext>
            </a:extLst>
          </p:cNvPr>
          <p:cNvSpPr/>
          <p:nvPr/>
        </p:nvSpPr>
        <p:spPr>
          <a:xfrm>
            <a:off x="7689524" y="2142035"/>
            <a:ext cx="443363" cy="860645"/>
          </a:xfrm>
          <a:custGeom>
            <a:avLst/>
            <a:gdLst>
              <a:gd name="connsiteX0" fmla="*/ 0 w 485775"/>
              <a:gd name="connsiteY0" fmla="*/ 0 h 942975"/>
              <a:gd name="connsiteX1" fmla="*/ 0 w 485775"/>
              <a:gd name="connsiteY1" fmla="*/ 404812 h 942975"/>
              <a:gd name="connsiteX2" fmla="*/ 238125 w 485775"/>
              <a:gd name="connsiteY2" fmla="*/ 466725 h 942975"/>
              <a:gd name="connsiteX3" fmla="*/ 9525 w 485775"/>
              <a:gd name="connsiteY3" fmla="*/ 528637 h 942975"/>
              <a:gd name="connsiteX4" fmla="*/ 9525 w 485775"/>
              <a:gd name="connsiteY4" fmla="*/ 942975 h 942975"/>
              <a:gd name="connsiteX5" fmla="*/ 485775 w 485775"/>
              <a:gd name="connsiteY5" fmla="*/ 814387 h 942975"/>
              <a:gd name="connsiteX6" fmla="*/ 485775 w 485775"/>
              <a:gd name="connsiteY6" fmla="*/ 119062 h 942975"/>
              <a:gd name="connsiteX7" fmla="*/ 0 w 485775"/>
              <a:gd name="connsiteY7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775" h="942975">
                <a:moveTo>
                  <a:pt x="0" y="0"/>
                </a:moveTo>
                <a:lnTo>
                  <a:pt x="0" y="404812"/>
                </a:lnTo>
                <a:lnTo>
                  <a:pt x="238125" y="466725"/>
                </a:lnTo>
                <a:lnTo>
                  <a:pt x="9525" y="528637"/>
                </a:lnTo>
                <a:lnTo>
                  <a:pt x="9525" y="942975"/>
                </a:lnTo>
                <a:lnTo>
                  <a:pt x="485775" y="814387"/>
                </a:lnTo>
                <a:lnTo>
                  <a:pt x="485775" y="119062"/>
                </a:lnTo>
                <a:lnTo>
                  <a:pt x="0" y="0"/>
                </a:lnTo>
                <a:close/>
              </a:path>
            </a:pathLst>
          </a:custGeom>
          <a:solidFill>
            <a:srgbClr val="FF66FF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CF41F216-AFB6-4A00-9021-A79FAADE4749}"/>
              </a:ext>
            </a:extLst>
          </p:cNvPr>
          <p:cNvSpPr/>
          <p:nvPr/>
        </p:nvSpPr>
        <p:spPr>
          <a:xfrm rot="16200000">
            <a:off x="7745199" y="2434545"/>
            <a:ext cx="53091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</a:t>
            </a:r>
            <a:endParaRPr lang="zh-CN" altLang="en-US" sz="1327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97" name="组合 96"/>
          <p:cNvGrpSpPr/>
          <p:nvPr/>
        </p:nvGrpSpPr>
        <p:grpSpPr>
          <a:xfrm>
            <a:off x="4861071" y="1901915"/>
            <a:ext cx="1432231" cy="1913280"/>
            <a:chOff x="5108189" y="2733136"/>
            <a:chExt cx="1510556" cy="2017912"/>
          </a:xfrm>
        </p:grpSpPr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06D13955-8991-4AB9-8AE6-E6D52BF4E822}"/>
                </a:ext>
              </a:extLst>
            </p:cNvPr>
            <p:cNvSpPr>
              <a:spLocks/>
            </p:cNvSpPr>
            <p:nvPr/>
          </p:nvSpPr>
          <p:spPr>
            <a:xfrm>
              <a:off x="5129176" y="2770224"/>
              <a:ext cx="1417422" cy="16200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45926BBC-26ED-4FD0-B8B6-D5969ED71709}"/>
                </a:ext>
              </a:extLst>
            </p:cNvPr>
            <p:cNvSpPr/>
            <p:nvPr/>
          </p:nvSpPr>
          <p:spPr>
            <a:xfrm>
              <a:off x="5488517" y="3769383"/>
              <a:ext cx="91160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77">
                <a:defRPr/>
              </a:pPr>
              <a:r>
                <a:rPr lang="zh-CN" altLang="en-US" sz="1327" b="1" kern="0" dirty="0">
                  <a:solidFill>
                    <a:srgbClr val="000000"/>
                  </a:solidFill>
                  <a:latin typeface="微软雅黑"/>
                  <a:ea typeface="微软雅黑"/>
                </a:rPr>
                <a:t>寄存器组</a:t>
              </a:r>
            </a:p>
          </p:txBody>
        </p:sp>
        <p:grpSp>
          <p:nvGrpSpPr>
            <p:cNvPr id="100" name="组合 99"/>
            <p:cNvGrpSpPr/>
            <p:nvPr/>
          </p:nvGrpSpPr>
          <p:grpSpPr>
            <a:xfrm>
              <a:off x="5108189" y="2733136"/>
              <a:ext cx="1510556" cy="1595104"/>
              <a:chOff x="5108189" y="2733136"/>
              <a:chExt cx="1510556" cy="1595104"/>
            </a:xfrm>
          </p:grpSpPr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35F5988D-9868-4683-92E1-7DD10CC02284}"/>
                  </a:ext>
                </a:extLst>
              </p:cNvPr>
              <p:cNvSpPr/>
              <p:nvPr/>
            </p:nvSpPr>
            <p:spPr>
              <a:xfrm>
                <a:off x="5113732" y="2991988"/>
                <a:ext cx="494014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R1#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32DF3147-11BF-4F5C-8978-CAF054A4CCDD}"/>
                  </a:ext>
                </a:extLst>
              </p:cNvPr>
              <p:cNvSpPr/>
              <p:nvPr/>
            </p:nvSpPr>
            <p:spPr>
              <a:xfrm>
                <a:off x="5114863" y="3312839"/>
                <a:ext cx="494014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R2#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BD38C2BD-176A-44EC-BE75-198DF8F2BDE6}"/>
                  </a:ext>
                </a:extLst>
              </p:cNvPr>
              <p:cNvSpPr/>
              <p:nvPr/>
            </p:nvSpPr>
            <p:spPr>
              <a:xfrm>
                <a:off x="5108189" y="3660803"/>
                <a:ext cx="453438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W#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6EC311AC-23AA-44AC-815A-8889216F2B8B}"/>
                  </a:ext>
                </a:extLst>
              </p:cNvPr>
              <p:cNvSpPr/>
              <p:nvPr/>
            </p:nvSpPr>
            <p:spPr>
              <a:xfrm>
                <a:off x="5113732" y="4015466"/>
                <a:ext cx="494014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WD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CAC34120-E9F4-49D1-AD8A-A3BD3D3C8D26}"/>
                  </a:ext>
                </a:extLst>
              </p:cNvPr>
              <p:cNvSpPr/>
              <p:nvPr/>
            </p:nvSpPr>
            <p:spPr>
              <a:xfrm>
                <a:off x="5634363" y="2733136"/>
                <a:ext cx="473726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0" name="矩形 109">
                <a:extLst>
                  <a:ext uri="{FF2B5EF4-FFF2-40B4-BE49-F238E27FC236}">
                    <a16:creationId xmlns:a16="http://schemas.microsoft.com/office/drawing/2014/main" id="{4C593A01-858B-4B68-AF47-71D6F26A6E5F}"/>
                  </a:ext>
                </a:extLst>
              </p:cNvPr>
              <p:cNvSpPr/>
              <p:nvPr/>
            </p:nvSpPr>
            <p:spPr>
              <a:xfrm>
                <a:off x="6214338" y="3002258"/>
                <a:ext cx="404407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R1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073FB5D5-5546-4A1A-B00C-0B340A318ADD}"/>
                  </a:ext>
                </a:extLst>
              </p:cNvPr>
              <p:cNvSpPr/>
              <p:nvPr/>
            </p:nvSpPr>
            <p:spPr>
              <a:xfrm>
                <a:off x="6206197" y="3421713"/>
                <a:ext cx="404407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R2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1" name="组合 100"/>
            <p:cNvGrpSpPr/>
            <p:nvPr/>
          </p:nvGrpSpPr>
          <p:grpSpPr>
            <a:xfrm>
              <a:off x="5559031" y="4253019"/>
              <a:ext cx="534589" cy="498029"/>
              <a:chOff x="1853728" y="4275069"/>
              <a:chExt cx="534589" cy="498029"/>
            </a:xfrm>
            <a:solidFill>
              <a:srgbClr val="FFCCFF"/>
            </a:solidFill>
          </p:grpSpPr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7089DE98-FC37-4C1F-9209-35555F31F6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E3E86E4D-6506-4B6C-819B-7E93777F8C98}"/>
                  </a:ext>
                </a:extLst>
              </p:cNvPr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327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327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4" name="等腰三角形 103"/>
              <p:cNvSpPr/>
              <p:nvPr/>
            </p:nvSpPr>
            <p:spPr>
              <a:xfrm>
                <a:off x="1994241" y="4275069"/>
                <a:ext cx="217225" cy="122111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/>
              </a:p>
            </p:txBody>
          </p:sp>
        </p:grpSp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B25D6010-D9D4-4281-A875-20D44DB9169F}"/>
              </a:ext>
            </a:extLst>
          </p:cNvPr>
          <p:cNvGrpSpPr/>
          <p:nvPr/>
        </p:nvGrpSpPr>
        <p:grpSpPr>
          <a:xfrm>
            <a:off x="3784095" y="5107282"/>
            <a:ext cx="7666759" cy="765514"/>
            <a:chOff x="4090111" y="5487373"/>
            <a:chExt cx="7666759" cy="765514"/>
          </a:xfrm>
        </p:grpSpPr>
        <p:sp>
          <p:nvSpPr>
            <p:cNvPr id="166" name="矩形 25">
              <a:extLst>
                <a:ext uri="{FF2B5EF4-FFF2-40B4-BE49-F238E27FC236}">
                  <a16:creationId xmlns:a16="http://schemas.microsoft.com/office/drawing/2014/main" id="{06EDAAD8-97B3-4D9D-97FD-167011A6B9F1}"/>
                </a:ext>
              </a:extLst>
            </p:cNvPr>
            <p:cNvSpPr/>
            <p:nvPr/>
          </p:nvSpPr>
          <p:spPr>
            <a:xfrm>
              <a:off x="7023418" y="5806516"/>
              <a:ext cx="1088374" cy="443207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rs1</a:t>
              </a:r>
              <a:endParaRPr lang="zh-CN" altLang="en-US" sz="1600" kern="0" baseline="-2500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67" name="TextBox 17">
              <a:extLst>
                <a:ext uri="{FF2B5EF4-FFF2-40B4-BE49-F238E27FC236}">
                  <a16:creationId xmlns:a16="http://schemas.microsoft.com/office/drawing/2014/main" id="{1142CF2C-1386-4231-B7DD-0AD1212C53B7}"/>
                </a:ext>
              </a:extLst>
            </p:cNvPr>
            <p:cNvSpPr txBox="1"/>
            <p:nvPr/>
          </p:nvSpPr>
          <p:spPr>
            <a:xfrm>
              <a:off x="5039030" y="5490083"/>
              <a:ext cx="101568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华文细黑" pitchFamily="2" charset="-122"/>
                </a:rPr>
                <a:t>12bits</a:t>
              </a:r>
              <a:endParaRPr lang="zh-CN" altLang="en-US" sz="1600" kern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68" name="矩形 26">
              <a:extLst>
                <a:ext uri="{FF2B5EF4-FFF2-40B4-BE49-F238E27FC236}">
                  <a16:creationId xmlns:a16="http://schemas.microsoft.com/office/drawing/2014/main" id="{2FE31A5D-6873-4A6D-B677-A438696D8296}"/>
                </a:ext>
              </a:extLst>
            </p:cNvPr>
            <p:cNvSpPr/>
            <p:nvPr/>
          </p:nvSpPr>
          <p:spPr>
            <a:xfrm>
              <a:off x="10011612" y="5806516"/>
              <a:ext cx="1745258" cy="443207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opcode</a:t>
              </a:r>
              <a:endParaRPr lang="zh-CN" altLang="en-US" sz="16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69" name="TextBox 23">
              <a:extLst>
                <a:ext uri="{FF2B5EF4-FFF2-40B4-BE49-F238E27FC236}">
                  <a16:creationId xmlns:a16="http://schemas.microsoft.com/office/drawing/2014/main" id="{14C293CF-55B5-4F79-8431-F4F207CCA886}"/>
                </a:ext>
              </a:extLst>
            </p:cNvPr>
            <p:cNvSpPr txBox="1"/>
            <p:nvPr/>
          </p:nvSpPr>
          <p:spPr>
            <a:xfrm>
              <a:off x="7114541" y="5490083"/>
              <a:ext cx="101749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华文细黑" pitchFamily="2" charset="-122"/>
                </a:rPr>
                <a:t>5bits</a:t>
              </a:r>
              <a:endParaRPr lang="zh-CN" altLang="en-US" sz="1600" kern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70" name="TextBox 24">
              <a:extLst>
                <a:ext uri="{FF2B5EF4-FFF2-40B4-BE49-F238E27FC236}">
                  <a16:creationId xmlns:a16="http://schemas.microsoft.com/office/drawing/2014/main" id="{D200E28E-499C-495A-A1EF-CA3EE28CF746}"/>
                </a:ext>
              </a:extLst>
            </p:cNvPr>
            <p:cNvSpPr txBox="1"/>
            <p:nvPr/>
          </p:nvSpPr>
          <p:spPr>
            <a:xfrm>
              <a:off x="7961260" y="5490083"/>
              <a:ext cx="101568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华文细黑" pitchFamily="2" charset="-122"/>
                </a:rPr>
                <a:t>3bits</a:t>
              </a:r>
              <a:endParaRPr lang="zh-CN" altLang="en-US" sz="1600" kern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71" name="TextBox 25">
              <a:extLst>
                <a:ext uri="{FF2B5EF4-FFF2-40B4-BE49-F238E27FC236}">
                  <a16:creationId xmlns:a16="http://schemas.microsoft.com/office/drawing/2014/main" id="{F5B9128E-3EF6-4928-9587-FE6751D17D11}"/>
                </a:ext>
              </a:extLst>
            </p:cNvPr>
            <p:cNvSpPr txBox="1"/>
            <p:nvPr/>
          </p:nvSpPr>
          <p:spPr>
            <a:xfrm>
              <a:off x="8877096" y="5490083"/>
              <a:ext cx="101749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华文细黑" pitchFamily="2" charset="-122"/>
                </a:rPr>
                <a:t>5bits</a:t>
              </a:r>
              <a:endParaRPr lang="zh-CN" altLang="en-US" sz="1600" kern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72" name="TextBox 26">
              <a:extLst>
                <a:ext uri="{FF2B5EF4-FFF2-40B4-BE49-F238E27FC236}">
                  <a16:creationId xmlns:a16="http://schemas.microsoft.com/office/drawing/2014/main" id="{E198483D-42FD-4997-8601-F393404D6032}"/>
                </a:ext>
              </a:extLst>
            </p:cNvPr>
            <p:cNvSpPr txBox="1"/>
            <p:nvPr/>
          </p:nvSpPr>
          <p:spPr>
            <a:xfrm>
              <a:off x="10366120" y="5487373"/>
              <a:ext cx="101749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华文细黑" pitchFamily="2" charset="-122"/>
                </a:rPr>
                <a:t>7bits</a:t>
              </a:r>
              <a:endParaRPr lang="zh-CN" altLang="en-US" sz="1600" kern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73" name="矩形 26">
              <a:extLst>
                <a:ext uri="{FF2B5EF4-FFF2-40B4-BE49-F238E27FC236}">
                  <a16:creationId xmlns:a16="http://schemas.microsoft.com/office/drawing/2014/main" id="{B17F59D1-209F-4638-88AC-8DA976A0AF98}"/>
                </a:ext>
              </a:extLst>
            </p:cNvPr>
            <p:cNvSpPr/>
            <p:nvPr/>
          </p:nvSpPr>
          <p:spPr>
            <a:xfrm>
              <a:off x="8158481" y="5806516"/>
              <a:ext cx="671380" cy="443207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rIns="0" anchor="ctr"/>
            <a:lstStyle/>
            <a:p>
              <a:pPr algn="ctr">
                <a:defRPr/>
              </a:pPr>
              <a:r>
                <a:rPr lang="en-US" altLang="zh-CN" sz="16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funct3</a:t>
              </a:r>
              <a:endParaRPr lang="zh-CN" altLang="en-US" sz="16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74" name="矩形 173">
              <a:extLst>
                <a:ext uri="{FF2B5EF4-FFF2-40B4-BE49-F238E27FC236}">
                  <a16:creationId xmlns:a16="http://schemas.microsoft.com/office/drawing/2014/main" id="{B288D590-9515-4BFD-92F7-55B0B4F6E8C5}"/>
                </a:ext>
              </a:extLst>
            </p:cNvPr>
            <p:cNvSpPr/>
            <p:nvPr/>
          </p:nvSpPr>
          <p:spPr>
            <a:xfrm>
              <a:off x="8875897" y="5806515"/>
              <a:ext cx="1088374" cy="443207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600" kern="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rd</a:t>
              </a:r>
              <a:endParaRPr lang="zh-CN" altLang="en-US" sz="1600" kern="0" baseline="-2500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75" name="矩形 174">
              <a:extLst>
                <a:ext uri="{FF2B5EF4-FFF2-40B4-BE49-F238E27FC236}">
                  <a16:creationId xmlns:a16="http://schemas.microsoft.com/office/drawing/2014/main" id="{8D707C3E-28BA-4F37-8748-00EE7AC5966B}"/>
                </a:ext>
              </a:extLst>
            </p:cNvPr>
            <p:cNvSpPr/>
            <p:nvPr/>
          </p:nvSpPr>
          <p:spPr>
            <a:xfrm>
              <a:off x="4090111" y="5809680"/>
              <a:ext cx="2885966" cy="443207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600" kern="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Imm</a:t>
              </a:r>
              <a:r>
                <a:rPr lang="en-US" altLang="zh-CN" sz="16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[11:0]</a:t>
              </a:r>
              <a:endParaRPr lang="zh-CN" altLang="en-US" sz="16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0981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/>
      <p:bldP spid="140" grpId="0"/>
      <p:bldP spid="141" grpId="0"/>
      <p:bldP spid="153" grpId="0"/>
      <p:bldP spid="154" grpId="0"/>
      <p:bldP spid="155" grpId="0"/>
      <p:bldP spid="8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sw</a:t>
            </a:r>
            <a:r>
              <a:rPr lang="zh-CN" altLang="en-US" dirty="0"/>
              <a:t>指令数据通路</a:t>
            </a:r>
          </a:p>
        </p:txBody>
      </p:sp>
      <p:cxnSp>
        <p:nvCxnSpPr>
          <p:cNvPr id="156" name="直接连接符 155"/>
          <p:cNvCxnSpPr/>
          <p:nvPr/>
        </p:nvCxnSpPr>
        <p:spPr>
          <a:xfrm>
            <a:off x="5570175" y="1789577"/>
            <a:ext cx="0" cy="450160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7" name="内容占位符 2"/>
          <p:cNvSpPr txBox="1">
            <a:spLocks/>
          </p:cNvSpPr>
          <p:nvPr/>
        </p:nvSpPr>
        <p:spPr bwMode="auto">
          <a:xfrm>
            <a:off x="519941" y="5269385"/>
            <a:ext cx="3427908" cy="545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  <a:defRPr lang="zh-CN" altLang="en-US"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p"/>
              <a:defRPr lang="zh-CN" altLang="en-US"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u"/>
              <a:defRPr lang="zh-CN" altLang="en-US"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/>
            <a:r>
              <a:rPr lang="en-US" altLang="zh-CN" sz="2275" b="1" kern="0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en-US" altLang="zh-CN" sz="2275" b="1" kern="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rs2,Imm(rs1)</a:t>
            </a:r>
          </a:p>
          <a:p>
            <a:pPr algn="ctr"/>
            <a:endParaRPr lang="en-US" sz="2275" b="1" kern="0" dirty="0">
              <a:solidFill>
                <a:srgbClr val="7030A0"/>
              </a:solidFill>
              <a:latin typeface="Courier New" panose="02070309020205020404" pitchFamily="49" charset="0"/>
              <a:ea typeface="微软雅黑"/>
              <a:cs typeface="Courier New" panose="02070309020205020404" pitchFamily="49" charset="0"/>
            </a:endParaRPr>
          </a:p>
        </p:txBody>
      </p:sp>
      <p:grpSp>
        <p:nvGrpSpPr>
          <p:cNvPr id="167" name="组合 166"/>
          <p:cNvGrpSpPr/>
          <p:nvPr/>
        </p:nvGrpSpPr>
        <p:grpSpPr>
          <a:xfrm>
            <a:off x="1628161" y="1435380"/>
            <a:ext cx="9139565" cy="3137583"/>
            <a:chOff x="1708564" y="1427929"/>
            <a:chExt cx="9639385" cy="3309170"/>
          </a:xfrm>
        </p:grpSpPr>
        <p:cxnSp>
          <p:nvCxnSpPr>
            <p:cNvPr id="168" name="直接连接符 167">
              <a:extLst>
                <a:ext uri="{FF2B5EF4-FFF2-40B4-BE49-F238E27FC236}">
                  <a16:creationId xmlns:a16="http://schemas.microsoft.com/office/drawing/2014/main" id="{1562766D-06B6-4E68-A522-842479D25B05}"/>
                </a:ext>
              </a:extLst>
            </p:cNvPr>
            <p:cNvCxnSpPr/>
            <p:nvPr/>
          </p:nvCxnSpPr>
          <p:spPr>
            <a:xfrm>
              <a:off x="6519856" y="2405825"/>
              <a:ext cx="1557578" cy="1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/>
            <p:cNvCxnSpPr/>
            <p:nvPr/>
          </p:nvCxnSpPr>
          <p:spPr>
            <a:xfrm>
              <a:off x="4804771" y="3405486"/>
              <a:ext cx="307633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0" name="直接连接符 169"/>
            <p:cNvCxnSpPr/>
            <p:nvPr/>
          </p:nvCxnSpPr>
          <p:spPr>
            <a:xfrm>
              <a:off x="4080154" y="2674175"/>
              <a:ext cx="1059164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1" name="直接连接符 170"/>
            <p:cNvCxnSpPr/>
            <p:nvPr/>
          </p:nvCxnSpPr>
          <p:spPr>
            <a:xfrm>
              <a:off x="4066396" y="2373601"/>
              <a:ext cx="1059164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2" name="直接连接符 171"/>
            <p:cNvCxnSpPr/>
            <p:nvPr/>
          </p:nvCxnSpPr>
          <p:spPr>
            <a:xfrm>
              <a:off x="5866157" y="1802604"/>
              <a:ext cx="0" cy="474778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3" name="矩形 172">
              <a:extLst>
                <a:ext uri="{FF2B5EF4-FFF2-40B4-BE49-F238E27FC236}">
                  <a16:creationId xmlns:a16="http://schemas.microsoft.com/office/drawing/2014/main" id="{9EC13A88-E991-4549-A4E9-1AB624E29D45}"/>
                </a:ext>
              </a:extLst>
            </p:cNvPr>
            <p:cNvSpPr/>
            <p:nvPr/>
          </p:nvSpPr>
          <p:spPr>
            <a:xfrm>
              <a:off x="2019314" y="2147553"/>
              <a:ext cx="252305" cy="453041"/>
            </a:xfrm>
            <a:prstGeom prst="rect">
              <a:avLst/>
            </a:prstGeom>
            <a:solidFill>
              <a:srgbClr val="59B2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cxnSp>
          <p:nvCxnSpPr>
            <p:cNvPr id="174" name="直接连接符 173">
              <a:extLst>
                <a:ext uri="{FF2B5EF4-FFF2-40B4-BE49-F238E27FC236}">
                  <a16:creationId xmlns:a16="http://schemas.microsoft.com/office/drawing/2014/main" id="{7089DE98-FC37-4C1F-9209-35555F31F6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6210" y="2604004"/>
              <a:ext cx="0" cy="100857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矩形 174">
              <a:extLst>
                <a:ext uri="{FF2B5EF4-FFF2-40B4-BE49-F238E27FC236}">
                  <a16:creationId xmlns:a16="http://schemas.microsoft.com/office/drawing/2014/main" id="{E3E86E4D-6506-4B6C-819B-7E93777F8C98}"/>
                </a:ext>
              </a:extLst>
            </p:cNvPr>
            <p:cNvSpPr/>
            <p:nvPr/>
          </p:nvSpPr>
          <p:spPr>
            <a:xfrm>
              <a:off x="1897085" y="2651377"/>
              <a:ext cx="53458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lang="zh-CN" altLang="en-US" sz="1327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6" name="直接连接符 175">
              <a:extLst>
                <a:ext uri="{FF2B5EF4-FFF2-40B4-BE49-F238E27FC236}">
                  <a16:creationId xmlns:a16="http://schemas.microsoft.com/office/drawing/2014/main" id="{0F435E62-1B17-4BA9-998E-C68E27B7159C}"/>
                </a:ext>
              </a:extLst>
            </p:cNvPr>
            <p:cNvCxnSpPr>
              <a:cxnSpLocks/>
              <a:endCxn id="173" idx="1"/>
            </p:cNvCxnSpPr>
            <p:nvPr/>
          </p:nvCxnSpPr>
          <p:spPr>
            <a:xfrm>
              <a:off x="1708564" y="2373601"/>
              <a:ext cx="310750" cy="473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 176">
              <a:extLst>
                <a:ext uri="{FF2B5EF4-FFF2-40B4-BE49-F238E27FC236}">
                  <a16:creationId xmlns:a16="http://schemas.microsoft.com/office/drawing/2014/main" id="{AFA0641A-9AF0-469B-9506-621DE6150E4C}"/>
                </a:ext>
              </a:extLst>
            </p:cNvPr>
            <p:cNvCxnSpPr>
              <a:cxnSpLocks/>
            </p:cNvCxnSpPr>
            <p:nvPr/>
          </p:nvCxnSpPr>
          <p:spPr>
            <a:xfrm>
              <a:off x="2276801" y="2378441"/>
              <a:ext cx="343074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矩形 177">
              <a:extLst>
                <a:ext uri="{FF2B5EF4-FFF2-40B4-BE49-F238E27FC236}">
                  <a16:creationId xmlns:a16="http://schemas.microsoft.com/office/drawing/2014/main" id="{46DDA379-1226-4826-8B6B-FF530A6E4CF8}"/>
                </a:ext>
              </a:extLst>
            </p:cNvPr>
            <p:cNvSpPr/>
            <p:nvPr/>
          </p:nvSpPr>
          <p:spPr>
            <a:xfrm>
              <a:off x="1934950" y="1809464"/>
              <a:ext cx="458509" cy="3436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517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PC</a:t>
              </a:r>
              <a:endParaRPr lang="zh-CN" altLang="en-US" sz="1517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179" name="组合 178">
              <a:extLst>
                <a:ext uri="{FF2B5EF4-FFF2-40B4-BE49-F238E27FC236}">
                  <a16:creationId xmlns:a16="http://schemas.microsoft.com/office/drawing/2014/main" id="{C93F85A8-96F3-452E-9BCC-000492316DCE}"/>
                </a:ext>
              </a:extLst>
            </p:cNvPr>
            <p:cNvGrpSpPr/>
            <p:nvPr/>
          </p:nvGrpSpPr>
          <p:grpSpPr>
            <a:xfrm>
              <a:off x="2611298" y="2051792"/>
              <a:ext cx="944542" cy="1445348"/>
              <a:chOff x="2153669" y="3581315"/>
              <a:chExt cx="981236" cy="1387999"/>
            </a:xfrm>
          </p:grpSpPr>
          <p:sp>
            <p:nvSpPr>
              <p:cNvPr id="234" name="矩形 233">
                <a:extLst>
                  <a:ext uri="{FF2B5EF4-FFF2-40B4-BE49-F238E27FC236}">
                    <a16:creationId xmlns:a16="http://schemas.microsoft.com/office/drawing/2014/main" id="{1936F5A9-F8E0-4150-BE74-09DC31568611}"/>
                  </a:ext>
                </a:extLst>
              </p:cNvPr>
              <p:cNvSpPr/>
              <p:nvPr/>
            </p:nvSpPr>
            <p:spPr>
              <a:xfrm>
                <a:off x="2162582" y="3581315"/>
                <a:ext cx="920297" cy="1387999"/>
              </a:xfrm>
              <a:prstGeom prst="rect">
                <a:avLst/>
              </a:prstGeom>
              <a:solidFill>
                <a:srgbClr val="79F5F9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/>
              </a:p>
            </p:txBody>
          </p:sp>
          <p:sp>
            <p:nvSpPr>
              <p:cNvPr id="235" name="矩形 234">
                <a:extLst>
                  <a:ext uri="{FF2B5EF4-FFF2-40B4-BE49-F238E27FC236}">
                    <a16:creationId xmlns:a16="http://schemas.microsoft.com/office/drawing/2014/main" id="{A1263AF7-1AE1-441D-BD17-CAFE2B5FC5A8}"/>
                  </a:ext>
                </a:extLst>
              </p:cNvPr>
              <p:cNvSpPr/>
              <p:nvPr/>
            </p:nvSpPr>
            <p:spPr>
              <a:xfrm>
                <a:off x="2672635" y="3769167"/>
                <a:ext cx="462270" cy="300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RD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6" name="矩形 235">
                <a:extLst>
                  <a:ext uri="{FF2B5EF4-FFF2-40B4-BE49-F238E27FC236}">
                    <a16:creationId xmlns:a16="http://schemas.microsoft.com/office/drawing/2014/main" id="{0378166C-4459-4E94-9180-444EAF8AFBBF}"/>
                  </a:ext>
                </a:extLst>
              </p:cNvPr>
              <p:cNvSpPr/>
              <p:nvPr/>
            </p:nvSpPr>
            <p:spPr>
              <a:xfrm>
                <a:off x="2153669" y="3768090"/>
                <a:ext cx="337571" cy="300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7" name="矩形 236">
                <a:extLst>
                  <a:ext uri="{FF2B5EF4-FFF2-40B4-BE49-F238E27FC236}">
                    <a16:creationId xmlns:a16="http://schemas.microsoft.com/office/drawing/2014/main" id="{CBFF6D01-103F-4654-AA84-F27640E2F424}"/>
                  </a:ext>
                </a:extLst>
              </p:cNvPr>
              <p:cNvSpPr/>
              <p:nvPr/>
            </p:nvSpPr>
            <p:spPr>
              <a:xfrm>
                <a:off x="2247903" y="4158047"/>
                <a:ext cx="760851" cy="5072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277"/>
                <a:r>
                  <a:rPr lang="zh-CN" altLang="en-US" sz="1327" b="1" kern="0" dirty="0">
                    <a:latin typeface="微软雅黑"/>
                    <a:ea typeface="微软雅黑"/>
                  </a:rPr>
                  <a:t>指令</a:t>
                </a:r>
                <a:endParaRPr lang="en-US" altLang="zh-CN" sz="1327" b="1" kern="0" dirty="0">
                  <a:latin typeface="微软雅黑"/>
                  <a:ea typeface="微软雅黑"/>
                </a:endParaRPr>
              </a:p>
              <a:p>
                <a:pPr algn="ctr" defTabSz="914277"/>
                <a:r>
                  <a:rPr lang="zh-CN" altLang="en-US" sz="1327" b="1" kern="0" dirty="0">
                    <a:latin typeface="微软雅黑"/>
                    <a:ea typeface="微软雅黑"/>
                  </a:rPr>
                  <a:t>存储器</a:t>
                </a:r>
              </a:p>
            </p:txBody>
          </p:sp>
        </p:grpSp>
        <p:sp>
          <p:nvSpPr>
            <p:cNvPr id="180" name="矩形 179">
              <a:extLst>
                <a:ext uri="{FF2B5EF4-FFF2-40B4-BE49-F238E27FC236}">
                  <a16:creationId xmlns:a16="http://schemas.microsoft.com/office/drawing/2014/main" id="{857128C0-652A-4E30-91F0-107AF02ABF89}"/>
                </a:ext>
              </a:extLst>
            </p:cNvPr>
            <p:cNvSpPr/>
            <p:nvPr/>
          </p:nvSpPr>
          <p:spPr>
            <a:xfrm>
              <a:off x="3456697" y="2092369"/>
              <a:ext cx="656317" cy="2820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138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指令字</a:t>
              </a:r>
            </a:p>
          </p:txBody>
        </p:sp>
        <p:sp>
          <p:nvSpPr>
            <p:cNvPr id="181" name="矩形 180">
              <a:extLst>
                <a:ext uri="{FF2B5EF4-FFF2-40B4-BE49-F238E27FC236}">
                  <a16:creationId xmlns:a16="http://schemas.microsoft.com/office/drawing/2014/main" id="{6ADE1577-D099-48C5-A765-0576FAF32FDA}"/>
                </a:ext>
              </a:extLst>
            </p:cNvPr>
            <p:cNvSpPr/>
            <p:nvPr/>
          </p:nvSpPr>
          <p:spPr>
            <a:xfrm>
              <a:off x="4019931" y="2426260"/>
              <a:ext cx="517683" cy="2666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4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24:20</a:t>
              </a:r>
              <a:endParaRPr lang="zh-CN" altLang="en-US" sz="104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2" name="矩形 181">
              <a:extLst>
                <a:ext uri="{FF2B5EF4-FFF2-40B4-BE49-F238E27FC236}">
                  <a16:creationId xmlns:a16="http://schemas.microsoft.com/office/drawing/2014/main" id="{E7EABD73-17EC-4DE6-9461-54B9F3D31B84}"/>
                </a:ext>
              </a:extLst>
            </p:cNvPr>
            <p:cNvSpPr/>
            <p:nvPr/>
          </p:nvSpPr>
          <p:spPr>
            <a:xfrm>
              <a:off x="4022116" y="2151469"/>
              <a:ext cx="517683" cy="2666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4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19:15</a:t>
              </a:r>
              <a:endParaRPr lang="zh-CN" altLang="en-US" sz="104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3" name="矩形 182">
              <a:extLst>
                <a:ext uri="{FF2B5EF4-FFF2-40B4-BE49-F238E27FC236}">
                  <a16:creationId xmlns:a16="http://schemas.microsoft.com/office/drawing/2014/main" id="{4BE19091-5D99-41B6-A7EA-D8533F28A0B2}"/>
                </a:ext>
              </a:extLst>
            </p:cNvPr>
            <p:cNvSpPr/>
            <p:nvPr/>
          </p:nvSpPr>
          <p:spPr>
            <a:xfrm>
              <a:off x="4016145" y="4014410"/>
              <a:ext cx="801714" cy="2666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4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31:25,11:7</a:t>
              </a:r>
              <a:endParaRPr lang="zh-CN" altLang="en-US" sz="104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4" name="矩形 183">
              <a:extLst>
                <a:ext uri="{FF2B5EF4-FFF2-40B4-BE49-F238E27FC236}">
                  <a16:creationId xmlns:a16="http://schemas.microsoft.com/office/drawing/2014/main" id="{2600B14C-13AA-43E5-91D1-E1A7CF7504B4}"/>
                </a:ext>
              </a:extLst>
            </p:cNvPr>
            <p:cNvSpPr/>
            <p:nvPr/>
          </p:nvSpPr>
          <p:spPr>
            <a:xfrm>
              <a:off x="5295103" y="4059711"/>
              <a:ext cx="1075603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Sign Extend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5" name="矩形 184">
              <a:extLst>
                <a:ext uri="{FF2B5EF4-FFF2-40B4-BE49-F238E27FC236}">
                  <a16:creationId xmlns:a16="http://schemas.microsoft.com/office/drawing/2014/main" id="{06D13955-8991-4AB9-8AE6-E6D52BF4E822}"/>
                </a:ext>
              </a:extLst>
            </p:cNvPr>
            <p:cNvSpPr>
              <a:spLocks/>
            </p:cNvSpPr>
            <p:nvPr/>
          </p:nvSpPr>
          <p:spPr>
            <a:xfrm>
              <a:off x="5129176" y="2009105"/>
              <a:ext cx="1417422" cy="1620000"/>
            </a:xfrm>
            <a:prstGeom prst="rect">
              <a:avLst/>
            </a:prstGeom>
            <a:solidFill>
              <a:srgbClr val="FFCC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186" name="矩形 185">
              <a:extLst>
                <a:ext uri="{FF2B5EF4-FFF2-40B4-BE49-F238E27FC236}">
                  <a16:creationId xmlns:a16="http://schemas.microsoft.com/office/drawing/2014/main" id="{35F5988D-9868-4683-92E1-7DD10CC02284}"/>
                </a:ext>
              </a:extLst>
            </p:cNvPr>
            <p:cNvSpPr/>
            <p:nvPr/>
          </p:nvSpPr>
          <p:spPr>
            <a:xfrm>
              <a:off x="5113732" y="2230869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R1#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7" name="矩形 186">
              <a:extLst>
                <a:ext uri="{FF2B5EF4-FFF2-40B4-BE49-F238E27FC236}">
                  <a16:creationId xmlns:a16="http://schemas.microsoft.com/office/drawing/2014/main" id="{32DF3147-11BF-4F5C-8978-CAF054A4CCDD}"/>
                </a:ext>
              </a:extLst>
            </p:cNvPr>
            <p:cNvSpPr/>
            <p:nvPr/>
          </p:nvSpPr>
          <p:spPr>
            <a:xfrm>
              <a:off x="5114863" y="2551720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R2#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8" name="矩形 187">
              <a:extLst>
                <a:ext uri="{FF2B5EF4-FFF2-40B4-BE49-F238E27FC236}">
                  <a16:creationId xmlns:a16="http://schemas.microsoft.com/office/drawing/2014/main" id="{BD38C2BD-176A-44EC-BE75-198DF8F2BDE6}"/>
                </a:ext>
              </a:extLst>
            </p:cNvPr>
            <p:cNvSpPr/>
            <p:nvPr/>
          </p:nvSpPr>
          <p:spPr>
            <a:xfrm>
              <a:off x="5108189" y="2899684"/>
              <a:ext cx="453438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W#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9" name="矩形 188">
              <a:extLst>
                <a:ext uri="{FF2B5EF4-FFF2-40B4-BE49-F238E27FC236}">
                  <a16:creationId xmlns:a16="http://schemas.microsoft.com/office/drawing/2014/main" id="{6EC311AC-23AA-44AC-815A-8889216F2B8B}"/>
                </a:ext>
              </a:extLst>
            </p:cNvPr>
            <p:cNvSpPr/>
            <p:nvPr/>
          </p:nvSpPr>
          <p:spPr>
            <a:xfrm>
              <a:off x="5113732" y="3254347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0" name="矩形 189">
              <a:extLst>
                <a:ext uri="{FF2B5EF4-FFF2-40B4-BE49-F238E27FC236}">
                  <a16:creationId xmlns:a16="http://schemas.microsoft.com/office/drawing/2014/main" id="{CAC34120-E9F4-49D1-AD8A-A3BD3D3C8D26}"/>
                </a:ext>
              </a:extLst>
            </p:cNvPr>
            <p:cNvSpPr/>
            <p:nvPr/>
          </p:nvSpPr>
          <p:spPr>
            <a:xfrm>
              <a:off x="5634363" y="1972017"/>
              <a:ext cx="473726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1" name="矩形 190">
              <a:extLst>
                <a:ext uri="{FF2B5EF4-FFF2-40B4-BE49-F238E27FC236}">
                  <a16:creationId xmlns:a16="http://schemas.microsoft.com/office/drawing/2014/main" id="{45926BBC-26ED-4FD0-B8B6-D5969ED71709}"/>
                </a:ext>
              </a:extLst>
            </p:cNvPr>
            <p:cNvSpPr/>
            <p:nvPr/>
          </p:nvSpPr>
          <p:spPr>
            <a:xfrm>
              <a:off x="5488517" y="3008265"/>
              <a:ext cx="91160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77">
                <a:defRPr/>
              </a:pPr>
              <a:r>
                <a:rPr lang="zh-CN" altLang="en-US" sz="1327" b="1" kern="0" dirty="0">
                  <a:solidFill>
                    <a:srgbClr val="000000"/>
                  </a:solidFill>
                  <a:latin typeface="微软雅黑"/>
                  <a:ea typeface="微软雅黑"/>
                </a:rPr>
                <a:t>寄存器组</a:t>
              </a:r>
            </a:p>
          </p:txBody>
        </p:sp>
        <p:sp>
          <p:nvSpPr>
            <p:cNvPr id="192" name="矩形 191">
              <a:extLst>
                <a:ext uri="{FF2B5EF4-FFF2-40B4-BE49-F238E27FC236}">
                  <a16:creationId xmlns:a16="http://schemas.microsoft.com/office/drawing/2014/main" id="{4C593A01-858B-4B68-AF47-71D6F26A6E5F}"/>
                </a:ext>
              </a:extLst>
            </p:cNvPr>
            <p:cNvSpPr/>
            <p:nvPr/>
          </p:nvSpPr>
          <p:spPr>
            <a:xfrm>
              <a:off x="6214338" y="2241139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R1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" name="矩形 192">
              <a:extLst>
                <a:ext uri="{FF2B5EF4-FFF2-40B4-BE49-F238E27FC236}">
                  <a16:creationId xmlns:a16="http://schemas.microsoft.com/office/drawing/2014/main" id="{073FB5D5-5546-4A1A-B00C-0B340A318ADD}"/>
                </a:ext>
              </a:extLst>
            </p:cNvPr>
            <p:cNvSpPr/>
            <p:nvPr/>
          </p:nvSpPr>
          <p:spPr>
            <a:xfrm>
              <a:off x="6206197" y="2660594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4" name="任意多边形: 形状 323">
              <a:extLst>
                <a:ext uri="{FF2B5EF4-FFF2-40B4-BE49-F238E27FC236}">
                  <a16:creationId xmlns:a16="http://schemas.microsoft.com/office/drawing/2014/main" id="{3B04B997-499F-4890-B68B-471A8EBFDD67}"/>
                </a:ext>
              </a:extLst>
            </p:cNvPr>
            <p:cNvSpPr/>
            <p:nvPr/>
          </p:nvSpPr>
          <p:spPr>
            <a:xfrm>
              <a:off x="8091325" y="2225268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195" name="矩形 194">
              <a:extLst>
                <a:ext uri="{FF2B5EF4-FFF2-40B4-BE49-F238E27FC236}">
                  <a16:creationId xmlns:a16="http://schemas.microsoft.com/office/drawing/2014/main" id="{CF41F216-AFB6-4A00-9021-A79FAADE4749}"/>
                </a:ext>
              </a:extLst>
            </p:cNvPr>
            <p:cNvSpPr/>
            <p:nvPr/>
          </p:nvSpPr>
          <p:spPr>
            <a:xfrm rot="16200000">
              <a:off x="8150044" y="2533774"/>
              <a:ext cx="55994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endParaRPr lang="zh-CN" altLang="en-US" sz="1327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96" name="直接连接符 195">
              <a:extLst>
                <a:ext uri="{FF2B5EF4-FFF2-40B4-BE49-F238E27FC236}">
                  <a16:creationId xmlns:a16="http://schemas.microsoft.com/office/drawing/2014/main" id="{39594D74-9156-42D5-BE79-B03E01A52C51}"/>
                </a:ext>
              </a:extLst>
            </p:cNvPr>
            <p:cNvCxnSpPr>
              <a:cxnSpLocks/>
            </p:cNvCxnSpPr>
            <p:nvPr/>
          </p:nvCxnSpPr>
          <p:spPr>
            <a:xfrm>
              <a:off x="8558934" y="2686742"/>
              <a:ext cx="1224035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>
              <a:extLst>
                <a:ext uri="{FF2B5EF4-FFF2-40B4-BE49-F238E27FC236}">
                  <a16:creationId xmlns:a16="http://schemas.microsoft.com/office/drawing/2014/main" id="{19EE8828-45B8-4391-A6ED-E383B6E5A369}"/>
                </a:ext>
              </a:extLst>
            </p:cNvPr>
            <p:cNvCxnSpPr/>
            <p:nvPr/>
          </p:nvCxnSpPr>
          <p:spPr>
            <a:xfrm>
              <a:off x="10567871" y="2685928"/>
              <a:ext cx="780078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8" name="组合 197">
              <a:extLst>
                <a:ext uri="{FF2B5EF4-FFF2-40B4-BE49-F238E27FC236}">
                  <a16:creationId xmlns:a16="http://schemas.microsoft.com/office/drawing/2014/main" id="{91EBB0BF-A1AD-4483-B27E-7F6874560B67}"/>
                </a:ext>
              </a:extLst>
            </p:cNvPr>
            <p:cNvGrpSpPr/>
            <p:nvPr/>
          </p:nvGrpSpPr>
          <p:grpSpPr>
            <a:xfrm>
              <a:off x="9717530" y="2080336"/>
              <a:ext cx="916908" cy="1436044"/>
              <a:chOff x="2106940" y="3477998"/>
              <a:chExt cx="952529" cy="1491834"/>
            </a:xfrm>
          </p:grpSpPr>
          <p:sp>
            <p:nvSpPr>
              <p:cNvPr id="228" name="矩形 227">
                <a:extLst>
                  <a:ext uri="{FF2B5EF4-FFF2-40B4-BE49-F238E27FC236}">
                    <a16:creationId xmlns:a16="http://schemas.microsoft.com/office/drawing/2014/main" id="{CC7F02C6-1C7B-44B5-9B22-8839148ADA69}"/>
                  </a:ext>
                </a:extLst>
              </p:cNvPr>
              <p:cNvSpPr/>
              <p:nvPr/>
            </p:nvSpPr>
            <p:spPr>
              <a:xfrm>
                <a:off x="2162583" y="3477998"/>
                <a:ext cx="828902" cy="1491834"/>
              </a:xfrm>
              <a:prstGeom prst="rect">
                <a:avLst/>
              </a:prstGeom>
              <a:solidFill>
                <a:srgbClr val="79F5F9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 dirty="0"/>
              </a:p>
            </p:txBody>
          </p:sp>
          <p:sp>
            <p:nvSpPr>
              <p:cNvPr id="229" name="矩形 228">
                <a:extLst>
                  <a:ext uri="{FF2B5EF4-FFF2-40B4-BE49-F238E27FC236}">
                    <a16:creationId xmlns:a16="http://schemas.microsoft.com/office/drawing/2014/main" id="{D273798A-7B8E-45D2-8C12-6454B57DDC16}"/>
                  </a:ext>
                </a:extLst>
              </p:cNvPr>
              <p:cNvSpPr/>
              <p:nvPr/>
            </p:nvSpPr>
            <p:spPr>
              <a:xfrm>
                <a:off x="2317534" y="3480984"/>
                <a:ext cx="492129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矩形 229">
                <a:extLst>
                  <a:ext uri="{FF2B5EF4-FFF2-40B4-BE49-F238E27FC236}">
                    <a16:creationId xmlns:a16="http://schemas.microsoft.com/office/drawing/2014/main" id="{4CE32E5D-4332-495A-8059-B325E945AC37}"/>
                  </a:ext>
                </a:extLst>
              </p:cNvPr>
              <p:cNvSpPr/>
              <p:nvPr/>
            </p:nvSpPr>
            <p:spPr>
              <a:xfrm>
                <a:off x="2597199" y="3861428"/>
                <a:ext cx="462270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RD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1" name="矩形 230">
                <a:extLst>
                  <a:ext uri="{FF2B5EF4-FFF2-40B4-BE49-F238E27FC236}">
                    <a16:creationId xmlns:a16="http://schemas.microsoft.com/office/drawing/2014/main" id="{21252150-0CD5-466E-B86C-1580A72C3770}"/>
                  </a:ext>
                </a:extLst>
              </p:cNvPr>
              <p:cNvSpPr/>
              <p:nvPr/>
            </p:nvSpPr>
            <p:spPr>
              <a:xfrm>
                <a:off x="2146656" y="3834566"/>
                <a:ext cx="337571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2" name="矩形 231">
                <a:extLst>
                  <a:ext uri="{FF2B5EF4-FFF2-40B4-BE49-F238E27FC236}">
                    <a16:creationId xmlns:a16="http://schemas.microsoft.com/office/drawing/2014/main" id="{B4966E97-619C-4DFC-BEF7-699A3EFE944A}"/>
                  </a:ext>
                </a:extLst>
              </p:cNvPr>
              <p:cNvSpPr/>
              <p:nvPr/>
            </p:nvSpPr>
            <p:spPr>
              <a:xfrm>
                <a:off x="2182706" y="4068361"/>
                <a:ext cx="760851" cy="5486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277"/>
                <a:r>
                  <a:rPr lang="zh-CN" altLang="en-US" sz="1327" b="1" kern="0" dirty="0">
                    <a:latin typeface="微软雅黑"/>
                    <a:ea typeface="微软雅黑"/>
                  </a:rPr>
                  <a:t>数据</a:t>
                </a:r>
                <a:endParaRPr lang="en-US" altLang="zh-CN" sz="1327" b="1" kern="0" dirty="0">
                  <a:latin typeface="微软雅黑"/>
                  <a:ea typeface="微软雅黑"/>
                </a:endParaRPr>
              </a:p>
              <a:p>
                <a:pPr algn="ctr" defTabSz="914277"/>
                <a:r>
                  <a:rPr lang="zh-CN" altLang="en-US" sz="1327" b="1" kern="0" dirty="0">
                    <a:latin typeface="微软雅黑"/>
                    <a:ea typeface="微软雅黑"/>
                  </a:rPr>
                  <a:t>存储器</a:t>
                </a:r>
              </a:p>
            </p:txBody>
          </p:sp>
          <p:sp>
            <p:nvSpPr>
              <p:cNvPr id="233" name="矩形 232">
                <a:extLst>
                  <a:ext uri="{FF2B5EF4-FFF2-40B4-BE49-F238E27FC236}">
                    <a16:creationId xmlns:a16="http://schemas.microsoft.com/office/drawing/2014/main" id="{14833962-CE24-40BC-BD65-611522EE79A4}"/>
                  </a:ext>
                </a:extLst>
              </p:cNvPr>
              <p:cNvSpPr/>
              <p:nvPr/>
            </p:nvSpPr>
            <p:spPr>
              <a:xfrm>
                <a:off x="2106940" y="4556521"/>
                <a:ext cx="513205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WD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99" name="流程图: 手动输入 146">
              <a:extLst>
                <a:ext uri="{FF2B5EF4-FFF2-40B4-BE49-F238E27FC236}">
                  <a16:creationId xmlns:a16="http://schemas.microsoft.com/office/drawing/2014/main" id="{083F1803-E01C-499C-8DE9-4FDC2E176D6B}"/>
                </a:ext>
              </a:extLst>
            </p:cNvPr>
            <p:cNvSpPr/>
            <p:nvPr/>
          </p:nvSpPr>
          <p:spPr>
            <a:xfrm>
              <a:off x="5216269" y="4031930"/>
              <a:ext cx="1223105" cy="308492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9483 h 17483"/>
                <a:gd name="connsiteX1" fmla="*/ 10000 w 10000"/>
                <a:gd name="connsiteY1" fmla="*/ 0 h 17483"/>
                <a:gd name="connsiteX2" fmla="*/ 10000 w 10000"/>
                <a:gd name="connsiteY2" fmla="*/ 17483 h 17483"/>
                <a:gd name="connsiteX3" fmla="*/ 0 w 10000"/>
                <a:gd name="connsiteY3" fmla="*/ 17483 h 17483"/>
                <a:gd name="connsiteX4" fmla="*/ 0 w 10000"/>
                <a:gd name="connsiteY4" fmla="*/ 9483 h 17483"/>
                <a:gd name="connsiteX0" fmla="*/ 0 w 10000"/>
                <a:gd name="connsiteY0" fmla="*/ 5355 h 13355"/>
                <a:gd name="connsiteX1" fmla="*/ 10000 w 10000"/>
                <a:gd name="connsiteY1" fmla="*/ 0 h 13355"/>
                <a:gd name="connsiteX2" fmla="*/ 10000 w 10000"/>
                <a:gd name="connsiteY2" fmla="*/ 13355 h 13355"/>
                <a:gd name="connsiteX3" fmla="*/ 0 w 10000"/>
                <a:gd name="connsiteY3" fmla="*/ 13355 h 13355"/>
                <a:gd name="connsiteX4" fmla="*/ 0 w 10000"/>
                <a:gd name="connsiteY4" fmla="*/ 5355 h 1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3355">
                  <a:moveTo>
                    <a:pt x="0" y="5355"/>
                  </a:moveTo>
                  <a:lnTo>
                    <a:pt x="10000" y="0"/>
                  </a:lnTo>
                  <a:lnTo>
                    <a:pt x="10000" y="13355"/>
                  </a:lnTo>
                  <a:lnTo>
                    <a:pt x="0" y="13355"/>
                  </a:lnTo>
                  <a:lnTo>
                    <a:pt x="0" y="5355"/>
                  </a:lnTo>
                  <a:close/>
                </a:path>
              </a:pathLst>
            </a:cu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cxnSp>
          <p:nvCxnSpPr>
            <p:cNvPr id="200" name="直接连接符 199">
              <a:extLst>
                <a:ext uri="{FF2B5EF4-FFF2-40B4-BE49-F238E27FC236}">
                  <a16:creationId xmlns:a16="http://schemas.microsoft.com/office/drawing/2014/main" id="{2EF7FF38-547F-4842-883B-B8ED6547CE15}"/>
                </a:ext>
              </a:extLst>
            </p:cNvPr>
            <p:cNvCxnSpPr>
              <a:cxnSpLocks/>
            </p:cNvCxnSpPr>
            <p:nvPr/>
          </p:nvCxnSpPr>
          <p:spPr>
            <a:xfrm>
              <a:off x="4065386" y="2390300"/>
              <a:ext cx="0" cy="1875242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>
              <a:extLst>
                <a:ext uri="{FF2B5EF4-FFF2-40B4-BE49-F238E27FC236}">
                  <a16:creationId xmlns:a16="http://schemas.microsoft.com/office/drawing/2014/main" id="{2EF7FF38-547F-4842-883B-B8ED6547CE15}"/>
                </a:ext>
              </a:extLst>
            </p:cNvPr>
            <p:cNvCxnSpPr>
              <a:cxnSpLocks/>
            </p:cNvCxnSpPr>
            <p:nvPr/>
          </p:nvCxnSpPr>
          <p:spPr>
            <a:xfrm>
              <a:off x="11347949" y="2685928"/>
              <a:ext cx="0" cy="2051171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/>
          </p:nvCxnSpPr>
          <p:spPr>
            <a:xfrm>
              <a:off x="4081306" y="4265542"/>
              <a:ext cx="1110987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4" name="直接连接符 203"/>
            <p:cNvCxnSpPr/>
            <p:nvPr/>
          </p:nvCxnSpPr>
          <p:spPr>
            <a:xfrm>
              <a:off x="4797948" y="3414793"/>
              <a:ext cx="0" cy="1304571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5" name="直接连接符 204"/>
            <p:cNvCxnSpPr/>
            <p:nvPr/>
          </p:nvCxnSpPr>
          <p:spPr>
            <a:xfrm>
              <a:off x="4797948" y="4737099"/>
              <a:ext cx="6550001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6" name="直接连接符 205"/>
            <p:cNvCxnSpPr/>
            <p:nvPr/>
          </p:nvCxnSpPr>
          <p:spPr>
            <a:xfrm>
              <a:off x="7437487" y="2942467"/>
              <a:ext cx="0" cy="1222259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7" name="直接连接符 206"/>
            <p:cNvCxnSpPr/>
            <p:nvPr/>
          </p:nvCxnSpPr>
          <p:spPr>
            <a:xfrm>
              <a:off x="7437487" y="2931751"/>
              <a:ext cx="653838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8" name="直接连接符 207"/>
            <p:cNvCxnSpPr/>
            <p:nvPr/>
          </p:nvCxnSpPr>
          <p:spPr>
            <a:xfrm>
              <a:off x="6463709" y="4186176"/>
              <a:ext cx="973778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9" name="等腰三角形 208"/>
            <p:cNvSpPr/>
            <p:nvPr/>
          </p:nvSpPr>
          <p:spPr>
            <a:xfrm>
              <a:off x="2037598" y="2476719"/>
              <a:ext cx="217225" cy="122111"/>
            </a:xfrm>
            <a:prstGeom prst="triangle">
              <a:avLst/>
            </a:prstGeom>
            <a:solidFill>
              <a:srgbClr val="59B2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grpSp>
          <p:nvGrpSpPr>
            <p:cNvPr id="210" name="组合 209"/>
            <p:cNvGrpSpPr/>
            <p:nvPr/>
          </p:nvGrpSpPr>
          <p:grpSpPr>
            <a:xfrm>
              <a:off x="5559031" y="3502497"/>
              <a:ext cx="534589" cy="487432"/>
              <a:chOff x="1853728" y="4285666"/>
              <a:chExt cx="534589" cy="487432"/>
            </a:xfrm>
            <a:solidFill>
              <a:srgbClr val="FFCCFF"/>
            </a:solidFill>
          </p:grpSpPr>
          <p:cxnSp>
            <p:nvCxnSpPr>
              <p:cNvPr id="225" name="直接连接符 224">
                <a:extLst>
                  <a:ext uri="{FF2B5EF4-FFF2-40B4-BE49-F238E27FC236}">
                    <a16:creationId xmlns:a16="http://schemas.microsoft.com/office/drawing/2014/main" id="{7089DE98-FC37-4C1F-9209-35555F31F6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6" name="矩形 225">
                <a:extLst>
                  <a:ext uri="{FF2B5EF4-FFF2-40B4-BE49-F238E27FC236}">
                    <a16:creationId xmlns:a16="http://schemas.microsoft.com/office/drawing/2014/main" id="{E3E86E4D-6506-4B6C-819B-7E93777F8C98}"/>
                  </a:ext>
                </a:extLst>
              </p:cNvPr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327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327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" name="等腰三角形 226"/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/>
              </a:p>
            </p:txBody>
          </p:sp>
        </p:grpSp>
        <p:grpSp>
          <p:nvGrpSpPr>
            <p:cNvPr id="211" name="组合 210"/>
            <p:cNvGrpSpPr/>
            <p:nvPr/>
          </p:nvGrpSpPr>
          <p:grpSpPr>
            <a:xfrm>
              <a:off x="9930977" y="3387885"/>
              <a:ext cx="534589" cy="487432"/>
              <a:chOff x="1853728" y="4285666"/>
              <a:chExt cx="534589" cy="487432"/>
            </a:xfrm>
            <a:solidFill>
              <a:srgbClr val="00B050"/>
            </a:solidFill>
          </p:grpSpPr>
          <p:cxnSp>
            <p:nvCxnSpPr>
              <p:cNvPr id="222" name="直接连接符 221">
                <a:extLst>
                  <a:ext uri="{FF2B5EF4-FFF2-40B4-BE49-F238E27FC236}">
                    <a16:creationId xmlns:a16="http://schemas.microsoft.com/office/drawing/2014/main" id="{7089DE98-FC37-4C1F-9209-35555F31F6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3" name="矩形 222">
                <a:extLst>
                  <a:ext uri="{FF2B5EF4-FFF2-40B4-BE49-F238E27FC236}">
                    <a16:creationId xmlns:a16="http://schemas.microsoft.com/office/drawing/2014/main" id="{E3E86E4D-6506-4B6C-819B-7E93777F8C98}"/>
                  </a:ext>
                </a:extLst>
              </p:cNvPr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327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327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4" name="等腰三角形 223"/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solidFill>
                <a:srgbClr val="79F5F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/>
              </a:p>
            </p:txBody>
          </p:sp>
        </p:grpSp>
        <p:cxnSp>
          <p:nvCxnSpPr>
            <p:cNvPr id="212" name="直接连接符 211"/>
            <p:cNvCxnSpPr/>
            <p:nvPr/>
          </p:nvCxnSpPr>
          <p:spPr>
            <a:xfrm>
              <a:off x="3519779" y="2373601"/>
              <a:ext cx="545607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14" name="矩形 213">
              <a:extLst>
                <a:ext uri="{FF2B5EF4-FFF2-40B4-BE49-F238E27FC236}">
                  <a16:creationId xmlns:a16="http://schemas.microsoft.com/office/drawing/2014/main" id="{00E3412D-D0A6-4535-BA79-0322A384456A}"/>
                </a:ext>
              </a:extLst>
            </p:cNvPr>
            <p:cNvSpPr/>
            <p:nvPr/>
          </p:nvSpPr>
          <p:spPr>
            <a:xfrm>
              <a:off x="5192293" y="1427929"/>
              <a:ext cx="1270029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707" dirty="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RegWrite</a:t>
              </a:r>
              <a:endParaRPr lang="zh-CN" altLang="en-US" sz="1707" dirty="0">
                <a:solidFill>
                  <a:srgbClr val="0066FF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15" name="矩形 214">
              <a:extLst>
                <a:ext uri="{FF2B5EF4-FFF2-40B4-BE49-F238E27FC236}">
                  <a16:creationId xmlns:a16="http://schemas.microsoft.com/office/drawing/2014/main" id="{00E3412D-D0A6-4535-BA79-0322A384456A}"/>
                </a:ext>
              </a:extLst>
            </p:cNvPr>
            <p:cNvSpPr/>
            <p:nvPr/>
          </p:nvSpPr>
          <p:spPr>
            <a:xfrm>
              <a:off x="7835250" y="1442614"/>
              <a:ext cx="909918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707" dirty="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AluOP</a:t>
              </a:r>
              <a:endParaRPr lang="zh-CN" altLang="en-US" sz="1707" dirty="0">
                <a:solidFill>
                  <a:srgbClr val="0066FF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216" name="直接连接符 215"/>
            <p:cNvCxnSpPr/>
            <p:nvPr/>
          </p:nvCxnSpPr>
          <p:spPr>
            <a:xfrm>
              <a:off x="8325128" y="1816557"/>
              <a:ext cx="0" cy="474778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7" name="直接连接符 216"/>
            <p:cNvCxnSpPr/>
            <p:nvPr/>
          </p:nvCxnSpPr>
          <p:spPr>
            <a:xfrm>
              <a:off x="6574403" y="2931751"/>
              <a:ext cx="375140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8" name="直接连接符 217"/>
            <p:cNvCxnSpPr/>
            <p:nvPr/>
          </p:nvCxnSpPr>
          <p:spPr>
            <a:xfrm>
              <a:off x="6949543" y="2942467"/>
              <a:ext cx="0" cy="31188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9" name="直接连接符 218"/>
            <p:cNvCxnSpPr/>
            <p:nvPr/>
          </p:nvCxnSpPr>
          <p:spPr>
            <a:xfrm>
              <a:off x="6949543" y="3258414"/>
              <a:ext cx="2804295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0" name="直接连接符 219"/>
            <p:cNvCxnSpPr>
              <a:endCxn id="229" idx="0"/>
            </p:cNvCxnSpPr>
            <p:nvPr/>
          </p:nvCxnSpPr>
          <p:spPr>
            <a:xfrm>
              <a:off x="10142109" y="1842947"/>
              <a:ext cx="1267" cy="240263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21" name="矩形 220">
              <a:extLst>
                <a:ext uri="{FF2B5EF4-FFF2-40B4-BE49-F238E27FC236}">
                  <a16:creationId xmlns:a16="http://schemas.microsoft.com/office/drawing/2014/main" id="{00E3412D-D0A6-4535-BA79-0322A384456A}"/>
                </a:ext>
              </a:extLst>
            </p:cNvPr>
            <p:cNvSpPr/>
            <p:nvPr/>
          </p:nvSpPr>
          <p:spPr>
            <a:xfrm>
              <a:off x="9502978" y="1442614"/>
              <a:ext cx="1412045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707" dirty="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MemWrite</a:t>
              </a:r>
              <a:endParaRPr lang="zh-CN" altLang="en-US" sz="1707" dirty="0">
                <a:solidFill>
                  <a:srgbClr val="0066FF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cxnSp>
        <p:nvCxnSpPr>
          <p:cNvPr id="238" name="直接连接符 237"/>
          <p:cNvCxnSpPr/>
          <p:nvPr/>
        </p:nvCxnSpPr>
        <p:spPr>
          <a:xfrm>
            <a:off x="4563824" y="3309347"/>
            <a:ext cx="291682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9" name="直接连接符 238"/>
          <p:cNvCxnSpPr/>
          <p:nvPr/>
        </p:nvCxnSpPr>
        <p:spPr>
          <a:xfrm>
            <a:off x="3813128" y="2333909"/>
            <a:ext cx="1094646" cy="0"/>
          </a:xfrm>
          <a:prstGeom prst="line">
            <a:avLst/>
          </a:prstGeom>
          <a:ln w="76200" cap="sq">
            <a:solidFill>
              <a:srgbClr val="FF66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接连接符 239">
            <a:extLst>
              <a:ext uri="{FF2B5EF4-FFF2-40B4-BE49-F238E27FC236}">
                <a16:creationId xmlns:a16="http://schemas.microsoft.com/office/drawing/2014/main" id="{7089DE98-FC37-4C1F-9209-35555F31F6C6}"/>
              </a:ext>
            </a:extLst>
          </p:cNvPr>
          <p:cNvCxnSpPr>
            <a:cxnSpLocks/>
          </p:cNvCxnSpPr>
          <p:nvPr/>
        </p:nvCxnSpPr>
        <p:spPr>
          <a:xfrm flipV="1">
            <a:off x="2043114" y="2549424"/>
            <a:ext cx="0" cy="95627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矩形 240">
            <a:extLst>
              <a:ext uri="{FF2B5EF4-FFF2-40B4-BE49-F238E27FC236}">
                <a16:creationId xmlns:a16="http://schemas.microsoft.com/office/drawing/2014/main" id="{E3E86E4D-6506-4B6C-819B-7E93777F8C98}"/>
              </a:ext>
            </a:extLst>
          </p:cNvPr>
          <p:cNvSpPr/>
          <p:nvPr/>
        </p:nvSpPr>
        <p:spPr>
          <a:xfrm>
            <a:off x="1806907" y="2594341"/>
            <a:ext cx="50687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zh-CN" altLang="en-US" sz="1327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2" name="直接连接符 241">
            <a:extLst>
              <a:ext uri="{FF2B5EF4-FFF2-40B4-BE49-F238E27FC236}">
                <a16:creationId xmlns:a16="http://schemas.microsoft.com/office/drawing/2014/main" id="{0F435E62-1B17-4BA9-998E-C68E27B7159C}"/>
              </a:ext>
            </a:extLst>
          </p:cNvPr>
          <p:cNvCxnSpPr>
            <a:cxnSpLocks/>
            <a:endCxn id="319" idx="1"/>
          </p:cNvCxnSpPr>
          <p:nvPr/>
        </p:nvCxnSpPr>
        <p:spPr>
          <a:xfrm>
            <a:off x="1628161" y="2330968"/>
            <a:ext cx="294637" cy="44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>
            <a:extLst>
              <a:ext uri="{FF2B5EF4-FFF2-40B4-BE49-F238E27FC236}">
                <a16:creationId xmlns:a16="http://schemas.microsoft.com/office/drawing/2014/main" id="{AFA0641A-9AF0-469B-9506-621DE6150E4C}"/>
              </a:ext>
            </a:extLst>
          </p:cNvPr>
          <p:cNvCxnSpPr>
            <a:cxnSpLocks/>
          </p:cNvCxnSpPr>
          <p:nvPr/>
        </p:nvCxnSpPr>
        <p:spPr>
          <a:xfrm>
            <a:off x="2166934" y="2335556"/>
            <a:ext cx="325285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矩形 243">
            <a:extLst>
              <a:ext uri="{FF2B5EF4-FFF2-40B4-BE49-F238E27FC236}">
                <a16:creationId xmlns:a16="http://schemas.microsoft.com/office/drawing/2014/main" id="{46DDA379-1226-4826-8B6B-FF530A6E4CF8}"/>
              </a:ext>
            </a:extLst>
          </p:cNvPr>
          <p:cNvSpPr/>
          <p:nvPr/>
        </p:nvSpPr>
        <p:spPr>
          <a:xfrm>
            <a:off x="1842808" y="1796082"/>
            <a:ext cx="434734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17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lang="zh-CN" altLang="en-US" sz="1517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54" name="矩形 253">
            <a:extLst>
              <a:ext uri="{FF2B5EF4-FFF2-40B4-BE49-F238E27FC236}">
                <a16:creationId xmlns:a16="http://schemas.microsoft.com/office/drawing/2014/main" id="{073FB5D5-5546-4A1A-B00C-0B340A318ADD}"/>
              </a:ext>
            </a:extLst>
          </p:cNvPr>
          <p:cNvSpPr/>
          <p:nvPr/>
        </p:nvSpPr>
        <p:spPr>
          <a:xfrm>
            <a:off x="5892583" y="2603080"/>
            <a:ext cx="38343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  <a:endParaRPr lang="zh-CN" altLang="en-US" sz="132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5" name="直接连接符 254">
            <a:extLst>
              <a:ext uri="{FF2B5EF4-FFF2-40B4-BE49-F238E27FC236}">
                <a16:creationId xmlns:a16="http://schemas.microsoft.com/office/drawing/2014/main" id="{19EE8828-45B8-4391-A6ED-E383B6E5A369}"/>
              </a:ext>
            </a:extLst>
          </p:cNvPr>
          <p:cNvCxnSpPr/>
          <p:nvPr/>
        </p:nvCxnSpPr>
        <p:spPr>
          <a:xfrm>
            <a:off x="10028096" y="2627099"/>
            <a:ext cx="73963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直接连接符 255">
            <a:extLst>
              <a:ext uri="{FF2B5EF4-FFF2-40B4-BE49-F238E27FC236}">
                <a16:creationId xmlns:a16="http://schemas.microsoft.com/office/drawing/2014/main" id="{2EF7FF38-547F-4842-883B-B8ED6547CE15}"/>
              </a:ext>
            </a:extLst>
          </p:cNvPr>
          <p:cNvCxnSpPr>
            <a:cxnSpLocks/>
          </p:cNvCxnSpPr>
          <p:nvPr/>
        </p:nvCxnSpPr>
        <p:spPr>
          <a:xfrm>
            <a:off x="3862777" y="2346800"/>
            <a:ext cx="0" cy="1778007"/>
          </a:xfrm>
          <a:prstGeom prst="line">
            <a:avLst/>
          </a:prstGeom>
          <a:ln w="76200" cap="sq">
            <a:solidFill>
              <a:srgbClr val="FF6600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直接连接符 256">
            <a:extLst>
              <a:ext uri="{FF2B5EF4-FFF2-40B4-BE49-F238E27FC236}">
                <a16:creationId xmlns:a16="http://schemas.microsoft.com/office/drawing/2014/main" id="{2EF7FF38-547F-4842-883B-B8ED6547CE15}"/>
              </a:ext>
            </a:extLst>
          </p:cNvPr>
          <p:cNvCxnSpPr>
            <a:cxnSpLocks/>
          </p:cNvCxnSpPr>
          <p:nvPr/>
        </p:nvCxnSpPr>
        <p:spPr>
          <a:xfrm>
            <a:off x="10767726" y="2627100"/>
            <a:ext cx="0" cy="1944814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接连接符 258"/>
          <p:cNvCxnSpPr/>
          <p:nvPr/>
        </p:nvCxnSpPr>
        <p:spPr>
          <a:xfrm>
            <a:off x="3876780" y="4124808"/>
            <a:ext cx="1087960" cy="0"/>
          </a:xfrm>
          <a:prstGeom prst="line">
            <a:avLst/>
          </a:prstGeom>
          <a:ln w="76200" cap="sq">
            <a:solidFill>
              <a:srgbClr val="FF66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直接连接符 259"/>
          <p:cNvCxnSpPr/>
          <p:nvPr/>
        </p:nvCxnSpPr>
        <p:spPr>
          <a:xfrm>
            <a:off x="4557355" y="3318172"/>
            <a:ext cx="0" cy="1236927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1" name="直接连接符 260"/>
          <p:cNvCxnSpPr/>
          <p:nvPr/>
        </p:nvCxnSpPr>
        <p:spPr>
          <a:xfrm>
            <a:off x="4557355" y="4571913"/>
            <a:ext cx="6210371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2" name="直接连接符 261"/>
          <p:cNvCxnSpPr/>
          <p:nvPr/>
        </p:nvCxnSpPr>
        <p:spPr>
          <a:xfrm>
            <a:off x="7060029" y="2870337"/>
            <a:ext cx="0" cy="1158883"/>
          </a:xfrm>
          <a:prstGeom prst="line">
            <a:avLst/>
          </a:prstGeom>
          <a:ln w="76200" cap="sq">
            <a:solidFill>
              <a:srgbClr val="FF6600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接连接符 262"/>
          <p:cNvCxnSpPr/>
          <p:nvPr/>
        </p:nvCxnSpPr>
        <p:spPr>
          <a:xfrm>
            <a:off x="7060029" y="2860176"/>
            <a:ext cx="619935" cy="0"/>
          </a:xfrm>
          <a:prstGeom prst="line">
            <a:avLst/>
          </a:prstGeom>
          <a:ln w="76200" cap="sq">
            <a:solidFill>
              <a:srgbClr val="FF66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/>
          <p:nvPr/>
        </p:nvCxnSpPr>
        <p:spPr>
          <a:xfrm>
            <a:off x="6136743" y="4049557"/>
            <a:ext cx="923286" cy="0"/>
          </a:xfrm>
          <a:prstGeom prst="line">
            <a:avLst/>
          </a:prstGeom>
          <a:ln w="76200" cap="sq">
            <a:solidFill>
              <a:srgbClr val="FF6600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9" name="组合 278"/>
          <p:cNvGrpSpPr/>
          <p:nvPr/>
        </p:nvGrpSpPr>
        <p:grpSpPr>
          <a:xfrm>
            <a:off x="9221850" y="2054034"/>
            <a:ext cx="869365" cy="1698922"/>
            <a:chOff x="9598996" y="2401764"/>
            <a:chExt cx="916908" cy="1791832"/>
          </a:xfrm>
        </p:grpSpPr>
        <p:grpSp>
          <p:nvGrpSpPr>
            <p:cNvPr id="280" name="组合 279">
              <a:extLst>
                <a:ext uri="{FF2B5EF4-FFF2-40B4-BE49-F238E27FC236}">
                  <a16:creationId xmlns:a16="http://schemas.microsoft.com/office/drawing/2014/main" id="{91EBB0BF-A1AD-4483-B27E-7F6874560B67}"/>
                </a:ext>
              </a:extLst>
            </p:cNvPr>
            <p:cNvGrpSpPr/>
            <p:nvPr/>
          </p:nvGrpSpPr>
          <p:grpSpPr>
            <a:xfrm>
              <a:off x="9598996" y="2401764"/>
              <a:ext cx="916908" cy="1436044"/>
              <a:chOff x="2106940" y="3477998"/>
              <a:chExt cx="952529" cy="1491834"/>
            </a:xfrm>
          </p:grpSpPr>
          <p:sp>
            <p:nvSpPr>
              <p:cNvPr id="285" name="矩形 284">
                <a:extLst>
                  <a:ext uri="{FF2B5EF4-FFF2-40B4-BE49-F238E27FC236}">
                    <a16:creationId xmlns:a16="http://schemas.microsoft.com/office/drawing/2014/main" id="{CC7F02C6-1C7B-44B5-9B22-8839148ADA69}"/>
                  </a:ext>
                </a:extLst>
              </p:cNvPr>
              <p:cNvSpPr/>
              <p:nvPr/>
            </p:nvSpPr>
            <p:spPr>
              <a:xfrm>
                <a:off x="2162583" y="3477998"/>
                <a:ext cx="828902" cy="1491834"/>
              </a:xfrm>
              <a:prstGeom prst="rect">
                <a:avLst/>
              </a:prstGeom>
              <a:solidFill>
                <a:srgbClr val="7FC4FF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 dirty="0"/>
              </a:p>
            </p:txBody>
          </p:sp>
          <p:sp>
            <p:nvSpPr>
              <p:cNvPr id="286" name="矩形 285">
                <a:extLst>
                  <a:ext uri="{FF2B5EF4-FFF2-40B4-BE49-F238E27FC236}">
                    <a16:creationId xmlns:a16="http://schemas.microsoft.com/office/drawing/2014/main" id="{D273798A-7B8E-45D2-8C12-6454B57DDC16}"/>
                  </a:ext>
                </a:extLst>
              </p:cNvPr>
              <p:cNvSpPr/>
              <p:nvPr/>
            </p:nvSpPr>
            <p:spPr>
              <a:xfrm>
                <a:off x="2317534" y="3480984"/>
                <a:ext cx="492129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" name="矩形 286">
                <a:extLst>
                  <a:ext uri="{FF2B5EF4-FFF2-40B4-BE49-F238E27FC236}">
                    <a16:creationId xmlns:a16="http://schemas.microsoft.com/office/drawing/2014/main" id="{4CE32E5D-4332-495A-8059-B325E945AC37}"/>
                  </a:ext>
                </a:extLst>
              </p:cNvPr>
              <p:cNvSpPr/>
              <p:nvPr/>
            </p:nvSpPr>
            <p:spPr>
              <a:xfrm>
                <a:off x="2597199" y="3861428"/>
                <a:ext cx="462270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RD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8" name="矩形 287">
                <a:extLst>
                  <a:ext uri="{FF2B5EF4-FFF2-40B4-BE49-F238E27FC236}">
                    <a16:creationId xmlns:a16="http://schemas.microsoft.com/office/drawing/2014/main" id="{21252150-0CD5-466E-B86C-1580A72C3770}"/>
                  </a:ext>
                </a:extLst>
              </p:cNvPr>
              <p:cNvSpPr/>
              <p:nvPr/>
            </p:nvSpPr>
            <p:spPr>
              <a:xfrm>
                <a:off x="2146656" y="3834566"/>
                <a:ext cx="337571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9" name="矩形 288">
                <a:extLst>
                  <a:ext uri="{FF2B5EF4-FFF2-40B4-BE49-F238E27FC236}">
                    <a16:creationId xmlns:a16="http://schemas.microsoft.com/office/drawing/2014/main" id="{B4966E97-619C-4DFC-BEF7-699A3EFE944A}"/>
                  </a:ext>
                </a:extLst>
              </p:cNvPr>
              <p:cNvSpPr/>
              <p:nvPr/>
            </p:nvSpPr>
            <p:spPr>
              <a:xfrm>
                <a:off x="2182706" y="4068361"/>
                <a:ext cx="760851" cy="5486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277"/>
                <a:r>
                  <a:rPr lang="zh-CN" altLang="en-US" sz="1327" b="1" kern="0" dirty="0">
                    <a:latin typeface="微软雅黑"/>
                    <a:ea typeface="微软雅黑"/>
                  </a:rPr>
                  <a:t>数据</a:t>
                </a:r>
                <a:endParaRPr lang="en-US" altLang="zh-CN" sz="1327" b="1" kern="0" dirty="0">
                  <a:latin typeface="微软雅黑"/>
                  <a:ea typeface="微软雅黑"/>
                </a:endParaRPr>
              </a:p>
              <a:p>
                <a:pPr algn="ctr" defTabSz="914277"/>
                <a:r>
                  <a:rPr lang="zh-CN" altLang="en-US" sz="1327" b="1" kern="0" dirty="0">
                    <a:latin typeface="微软雅黑"/>
                    <a:ea typeface="微软雅黑"/>
                  </a:rPr>
                  <a:t>存储器</a:t>
                </a:r>
              </a:p>
            </p:txBody>
          </p:sp>
          <p:sp>
            <p:nvSpPr>
              <p:cNvPr id="290" name="矩形 289">
                <a:extLst>
                  <a:ext uri="{FF2B5EF4-FFF2-40B4-BE49-F238E27FC236}">
                    <a16:creationId xmlns:a16="http://schemas.microsoft.com/office/drawing/2014/main" id="{14833962-CE24-40BC-BD65-611522EE79A4}"/>
                  </a:ext>
                </a:extLst>
              </p:cNvPr>
              <p:cNvSpPr/>
              <p:nvPr/>
            </p:nvSpPr>
            <p:spPr>
              <a:xfrm>
                <a:off x="2106940" y="4556521"/>
                <a:ext cx="513205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WD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1" name="组合 280"/>
            <p:cNvGrpSpPr/>
            <p:nvPr/>
          </p:nvGrpSpPr>
          <p:grpSpPr>
            <a:xfrm>
              <a:off x="9812444" y="3706164"/>
              <a:ext cx="534589" cy="487432"/>
              <a:chOff x="1853728" y="4285666"/>
              <a:chExt cx="534589" cy="487432"/>
            </a:xfrm>
            <a:solidFill>
              <a:srgbClr val="00B050"/>
            </a:solidFill>
          </p:grpSpPr>
          <p:cxnSp>
            <p:nvCxnSpPr>
              <p:cNvPr id="282" name="直接连接符 281">
                <a:extLst>
                  <a:ext uri="{FF2B5EF4-FFF2-40B4-BE49-F238E27FC236}">
                    <a16:creationId xmlns:a16="http://schemas.microsoft.com/office/drawing/2014/main" id="{7089DE98-FC37-4C1F-9209-35555F31F6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" name="矩形 282">
                <a:extLst>
                  <a:ext uri="{FF2B5EF4-FFF2-40B4-BE49-F238E27FC236}">
                    <a16:creationId xmlns:a16="http://schemas.microsoft.com/office/drawing/2014/main" id="{E3E86E4D-6506-4B6C-819B-7E93777F8C98}"/>
                  </a:ext>
                </a:extLst>
              </p:cNvPr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327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327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4" name="等腰三角形 283"/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solidFill>
                <a:srgbClr val="7FC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/>
              </a:p>
            </p:txBody>
          </p:sp>
        </p:grpSp>
      </p:grpSp>
      <p:cxnSp>
        <p:nvCxnSpPr>
          <p:cNvPr id="291" name="直接连接符 290"/>
          <p:cNvCxnSpPr/>
          <p:nvPr/>
        </p:nvCxnSpPr>
        <p:spPr>
          <a:xfrm>
            <a:off x="3345462" y="2333909"/>
            <a:ext cx="517316" cy="0"/>
          </a:xfrm>
          <a:prstGeom prst="line">
            <a:avLst/>
          </a:prstGeom>
          <a:ln w="76200">
            <a:solidFill>
              <a:srgbClr val="FF6600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直接连接符 292"/>
          <p:cNvCxnSpPr/>
          <p:nvPr/>
        </p:nvCxnSpPr>
        <p:spPr>
          <a:xfrm>
            <a:off x="7901644" y="1802807"/>
            <a:ext cx="0" cy="450160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4" name="直接连接符 293"/>
          <p:cNvCxnSpPr/>
          <p:nvPr/>
        </p:nvCxnSpPr>
        <p:spPr>
          <a:xfrm>
            <a:off x="6597385" y="2870337"/>
            <a:ext cx="0" cy="295708"/>
          </a:xfrm>
          <a:prstGeom prst="line">
            <a:avLst/>
          </a:prstGeom>
          <a:ln w="76200" cap="sq">
            <a:solidFill>
              <a:srgbClr val="FF6600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直接连接符 294"/>
          <p:cNvCxnSpPr/>
          <p:nvPr/>
        </p:nvCxnSpPr>
        <p:spPr>
          <a:xfrm>
            <a:off x="6597386" y="3170476"/>
            <a:ext cx="2675247" cy="0"/>
          </a:xfrm>
          <a:prstGeom prst="line">
            <a:avLst/>
          </a:prstGeom>
          <a:ln w="76200" cap="sq">
            <a:solidFill>
              <a:srgbClr val="FF66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直接连接符 295"/>
          <p:cNvCxnSpPr>
            <a:endCxn id="286" idx="0"/>
          </p:cNvCxnSpPr>
          <p:nvPr/>
        </p:nvCxnSpPr>
        <p:spPr>
          <a:xfrm>
            <a:off x="9624411" y="1825635"/>
            <a:ext cx="1201" cy="227805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7" name="内容占位符 2"/>
          <p:cNvSpPr txBox="1">
            <a:spLocks/>
          </p:cNvSpPr>
          <p:nvPr/>
        </p:nvSpPr>
        <p:spPr bwMode="auto">
          <a:xfrm>
            <a:off x="6840345" y="4068283"/>
            <a:ext cx="4393652" cy="545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6699" tIns="43349" rIns="86699" bIns="43349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  <a:defRPr lang="zh-CN" altLang="en-US"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p"/>
              <a:defRPr lang="zh-CN" altLang="en-US"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u"/>
              <a:defRPr lang="zh-CN" altLang="en-US"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2275" b="1" kern="0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R[rs2]</a:t>
            </a:r>
            <a:r>
              <a:rPr lang="en-US" altLang="zh-CN" sz="2275" b="1" kern="0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en-US" altLang="zh-CN" sz="2275" b="1" kern="0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M[R[Rs1]+</a:t>
            </a:r>
            <a:r>
              <a:rPr lang="en-US" altLang="zh-CN" sz="2275" b="1" kern="0" dirty="0" err="1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Imm</a:t>
            </a:r>
            <a:r>
              <a:rPr lang="en-US" altLang="zh-CN" sz="2275" b="1" kern="0" dirty="0">
                <a:solidFill>
                  <a:srgbClr val="FF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altLang="zh-CN" sz="2275" b="1" kern="0" dirty="0">
              <a:solidFill>
                <a:srgbClr val="FF6600"/>
              </a:solidFill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275" b="1" kern="0" dirty="0">
              <a:solidFill>
                <a:srgbClr val="FF66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98" name="组合 297"/>
          <p:cNvGrpSpPr/>
          <p:nvPr/>
        </p:nvGrpSpPr>
        <p:grpSpPr>
          <a:xfrm>
            <a:off x="4958883" y="3912602"/>
            <a:ext cx="1159685" cy="325965"/>
            <a:chOff x="5251649" y="4526983"/>
            <a:chExt cx="1223105" cy="343791"/>
          </a:xfrm>
        </p:grpSpPr>
        <p:sp>
          <p:nvSpPr>
            <p:cNvPr id="299" name="流程图: 手动输入 146">
              <a:extLst>
                <a:ext uri="{FF2B5EF4-FFF2-40B4-BE49-F238E27FC236}">
                  <a16:creationId xmlns:a16="http://schemas.microsoft.com/office/drawing/2014/main" id="{083F1803-E01C-499C-8DE9-4FDC2E176D6B}"/>
                </a:ext>
              </a:extLst>
            </p:cNvPr>
            <p:cNvSpPr/>
            <p:nvPr/>
          </p:nvSpPr>
          <p:spPr>
            <a:xfrm>
              <a:off x="5251649" y="4526983"/>
              <a:ext cx="1223105" cy="308492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9483 h 17483"/>
                <a:gd name="connsiteX1" fmla="*/ 10000 w 10000"/>
                <a:gd name="connsiteY1" fmla="*/ 0 h 17483"/>
                <a:gd name="connsiteX2" fmla="*/ 10000 w 10000"/>
                <a:gd name="connsiteY2" fmla="*/ 17483 h 17483"/>
                <a:gd name="connsiteX3" fmla="*/ 0 w 10000"/>
                <a:gd name="connsiteY3" fmla="*/ 17483 h 17483"/>
                <a:gd name="connsiteX4" fmla="*/ 0 w 10000"/>
                <a:gd name="connsiteY4" fmla="*/ 9483 h 17483"/>
                <a:gd name="connsiteX0" fmla="*/ 0 w 10000"/>
                <a:gd name="connsiteY0" fmla="*/ 5355 h 13355"/>
                <a:gd name="connsiteX1" fmla="*/ 10000 w 10000"/>
                <a:gd name="connsiteY1" fmla="*/ 0 h 13355"/>
                <a:gd name="connsiteX2" fmla="*/ 10000 w 10000"/>
                <a:gd name="connsiteY2" fmla="*/ 13355 h 13355"/>
                <a:gd name="connsiteX3" fmla="*/ 0 w 10000"/>
                <a:gd name="connsiteY3" fmla="*/ 13355 h 13355"/>
                <a:gd name="connsiteX4" fmla="*/ 0 w 10000"/>
                <a:gd name="connsiteY4" fmla="*/ 5355 h 1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3355">
                  <a:moveTo>
                    <a:pt x="0" y="5355"/>
                  </a:moveTo>
                  <a:lnTo>
                    <a:pt x="10000" y="0"/>
                  </a:lnTo>
                  <a:lnTo>
                    <a:pt x="10000" y="13355"/>
                  </a:lnTo>
                  <a:lnTo>
                    <a:pt x="0" y="13355"/>
                  </a:lnTo>
                  <a:lnTo>
                    <a:pt x="0" y="5355"/>
                  </a:lnTo>
                  <a:close/>
                </a:path>
              </a:pathLst>
            </a:custGeom>
            <a:solidFill>
              <a:srgbClr val="FFC0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300" name="矩形 299">
              <a:extLst>
                <a:ext uri="{FF2B5EF4-FFF2-40B4-BE49-F238E27FC236}">
                  <a16:creationId xmlns:a16="http://schemas.microsoft.com/office/drawing/2014/main" id="{2600B14C-13AA-43E5-91D1-E1A7CF7504B4}"/>
                </a:ext>
              </a:extLst>
            </p:cNvPr>
            <p:cNvSpPr/>
            <p:nvPr/>
          </p:nvSpPr>
          <p:spPr>
            <a:xfrm>
              <a:off x="5303809" y="4558000"/>
              <a:ext cx="1075603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Sign Extend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01" name="组合 300"/>
          <p:cNvGrpSpPr/>
          <p:nvPr/>
        </p:nvGrpSpPr>
        <p:grpSpPr>
          <a:xfrm>
            <a:off x="4336163" y="1978542"/>
            <a:ext cx="565839" cy="717704"/>
            <a:chOff x="4446114" y="2075379"/>
            <a:chExt cx="596782" cy="756953"/>
          </a:xfrm>
        </p:grpSpPr>
        <p:sp>
          <p:nvSpPr>
            <p:cNvPr id="302" name="矩形 301">
              <a:extLst>
                <a:ext uri="{FF2B5EF4-FFF2-40B4-BE49-F238E27FC236}">
                  <a16:creationId xmlns:a16="http://schemas.microsoft.com/office/drawing/2014/main" id="{857128C0-652A-4E30-91F0-107AF02ABF89}"/>
                </a:ext>
              </a:extLst>
            </p:cNvPr>
            <p:cNvSpPr/>
            <p:nvPr/>
          </p:nvSpPr>
          <p:spPr>
            <a:xfrm>
              <a:off x="4446114" y="2075379"/>
              <a:ext cx="590178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896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rs1</a:t>
              </a:r>
              <a:endParaRPr lang="zh-CN" altLang="en-US" sz="1896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03" name="矩形 302">
              <a:extLst>
                <a:ext uri="{FF2B5EF4-FFF2-40B4-BE49-F238E27FC236}">
                  <a16:creationId xmlns:a16="http://schemas.microsoft.com/office/drawing/2014/main" id="{857128C0-652A-4E30-91F0-107AF02ABF89}"/>
                </a:ext>
              </a:extLst>
            </p:cNvPr>
            <p:cNvSpPr/>
            <p:nvPr/>
          </p:nvSpPr>
          <p:spPr>
            <a:xfrm>
              <a:off x="4452718" y="2427248"/>
              <a:ext cx="590178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896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rs2</a:t>
              </a:r>
              <a:endParaRPr lang="zh-CN" altLang="en-US" sz="1896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04" name="组合 303"/>
          <p:cNvGrpSpPr/>
          <p:nvPr/>
        </p:nvGrpSpPr>
        <p:grpSpPr>
          <a:xfrm>
            <a:off x="8123327" y="2269494"/>
            <a:ext cx="1160567" cy="358378"/>
            <a:chOff x="8440401" y="2627044"/>
            <a:chExt cx="1224035" cy="377977"/>
          </a:xfrm>
        </p:grpSpPr>
        <p:cxnSp>
          <p:nvCxnSpPr>
            <p:cNvPr id="305" name="直接连接符 304">
              <a:extLst>
                <a:ext uri="{FF2B5EF4-FFF2-40B4-BE49-F238E27FC236}">
                  <a16:creationId xmlns:a16="http://schemas.microsoft.com/office/drawing/2014/main" id="{39594D74-9156-42D5-BE79-B03E01A52C51}"/>
                </a:ext>
              </a:extLst>
            </p:cNvPr>
            <p:cNvCxnSpPr>
              <a:cxnSpLocks/>
            </p:cNvCxnSpPr>
            <p:nvPr/>
          </p:nvCxnSpPr>
          <p:spPr>
            <a:xfrm>
              <a:off x="8440401" y="3005021"/>
              <a:ext cx="1224035" cy="0"/>
            </a:xfrm>
            <a:prstGeom prst="line">
              <a:avLst/>
            </a:prstGeom>
            <a:ln w="76200" cap="sq">
              <a:solidFill>
                <a:srgbClr val="FF6600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矩形 305">
              <a:extLst>
                <a:ext uri="{FF2B5EF4-FFF2-40B4-BE49-F238E27FC236}">
                  <a16:creationId xmlns:a16="http://schemas.microsoft.com/office/drawing/2014/main" id="{857128C0-652A-4E30-91F0-107AF02ABF89}"/>
                </a:ext>
              </a:extLst>
            </p:cNvPr>
            <p:cNvSpPr/>
            <p:nvPr/>
          </p:nvSpPr>
          <p:spPr>
            <a:xfrm>
              <a:off x="8673394" y="2627044"/>
              <a:ext cx="658008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707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地址</a:t>
              </a:r>
            </a:p>
          </p:txBody>
        </p:sp>
      </p:grpSp>
      <p:grpSp>
        <p:nvGrpSpPr>
          <p:cNvPr id="307" name="组合 306"/>
          <p:cNvGrpSpPr/>
          <p:nvPr/>
        </p:nvGrpSpPr>
        <p:grpSpPr>
          <a:xfrm>
            <a:off x="6083651" y="2003613"/>
            <a:ext cx="1634549" cy="856555"/>
            <a:chOff x="6289174" y="2346630"/>
            <a:chExt cx="1723936" cy="903400"/>
          </a:xfrm>
        </p:grpSpPr>
        <p:cxnSp>
          <p:nvCxnSpPr>
            <p:cNvPr id="308" name="直接连接符 307"/>
            <p:cNvCxnSpPr/>
            <p:nvPr/>
          </p:nvCxnSpPr>
          <p:spPr>
            <a:xfrm>
              <a:off x="6455870" y="3250030"/>
              <a:ext cx="375140" cy="0"/>
            </a:xfrm>
            <a:prstGeom prst="line">
              <a:avLst/>
            </a:prstGeom>
            <a:ln w="76200" cap="sq">
              <a:solidFill>
                <a:srgbClr val="FF6600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接连接符 308"/>
            <p:cNvCxnSpPr/>
            <p:nvPr/>
          </p:nvCxnSpPr>
          <p:spPr>
            <a:xfrm>
              <a:off x="6473742" y="2739827"/>
              <a:ext cx="1539368" cy="0"/>
            </a:xfrm>
            <a:prstGeom prst="line">
              <a:avLst/>
            </a:prstGeom>
            <a:ln w="76200" cap="sq">
              <a:solidFill>
                <a:srgbClr val="FF6600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0" name="组合 309"/>
            <p:cNvGrpSpPr/>
            <p:nvPr/>
          </p:nvGrpSpPr>
          <p:grpSpPr>
            <a:xfrm>
              <a:off x="6289174" y="2346630"/>
              <a:ext cx="1129671" cy="900919"/>
              <a:chOff x="6289174" y="2346630"/>
              <a:chExt cx="1129671" cy="900919"/>
            </a:xfrm>
          </p:grpSpPr>
          <p:sp>
            <p:nvSpPr>
              <p:cNvPr id="311" name="矩形 310">
                <a:extLst>
                  <a:ext uri="{FF2B5EF4-FFF2-40B4-BE49-F238E27FC236}">
                    <a16:creationId xmlns:a16="http://schemas.microsoft.com/office/drawing/2014/main" id="{857128C0-652A-4E30-91F0-107AF02ABF89}"/>
                  </a:ext>
                </a:extLst>
              </p:cNvPr>
              <p:cNvSpPr/>
              <p:nvPr/>
            </p:nvSpPr>
            <p:spPr>
              <a:xfrm>
                <a:off x="6289174" y="2346630"/>
                <a:ext cx="1121047" cy="4050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896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1896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R[rs1]</a:t>
                </a:r>
                <a:endParaRPr lang="zh-CN" altLang="en-US" sz="1896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2" name="矩形 311">
                <a:extLst>
                  <a:ext uri="{FF2B5EF4-FFF2-40B4-BE49-F238E27FC236}">
                    <a16:creationId xmlns:a16="http://schemas.microsoft.com/office/drawing/2014/main" id="{857128C0-652A-4E30-91F0-107AF02ABF89}"/>
                  </a:ext>
                </a:extLst>
              </p:cNvPr>
              <p:cNvSpPr/>
              <p:nvPr/>
            </p:nvSpPr>
            <p:spPr>
              <a:xfrm>
                <a:off x="6297798" y="2842464"/>
                <a:ext cx="1121047" cy="4050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896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R[rs2]</a:t>
                </a:r>
                <a:endParaRPr lang="zh-CN" altLang="en-US" sz="1896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13" name="组合 312"/>
          <p:cNvGrpSpPr/>
          <p:nvPr/>
        </p:nvGrpSpPr>
        <p:grpSpPr>
          <a:xfrm>
            <a:off x="7679956" y="2190326"/>
            <a:ext cx="469409" cy="860645"/>
            <a:chOff x="7972792" y="2543547"/>
            <a:chExt cx="495080" cy="907711"/>
          </a:xfrm>
        </p:grpSpPr>
        <p:sp>
          <p:nvSpPr>
            <p:cNvPr id="314" name="任意多边形: 形状 323">
              <a:extLst>
                <a:ext uri="{FF2B5EF4-FFF2-40B4-BE49-F238E27FC236}">
                  <a16:creationId xmlns:a16="http://schemas.microsoft.com/office/drawing/2014/main" id="{3B04B997-499F-4890-B68B-471A8EBFDD67}"/>
                </a:ext>
              </a:extLst>
            </p:cNvPr>
            <p:cNvSpPr/>
            <p:nvPr/>
          </p:nvSpPr>
          <p:spPr>
            <a:xfrm>
              <a:off x="7972792" y="2543547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315" name="矩形 314">
              <a:extLst>
                <a:ext uri="{FF2B5EF4-FFF2-40B4-BE49-F238E27FC236}">
                  <a16:creationId xmlns:a16="http://schemas.microsoft.com/office/drawing/2014/main" id="{CF41F216-AFB6-4A00-9021-A79FAADE4749}"/>
                </a:ext>
              </a:extLst>
            </p:cNvPr>
            <p:cNvSpPr/>
            <p:nvPr/>
          </p:nvSpPr>
          <p:spPr>
            <a:xfrm rot="16200000">
              <a:off x="7953123" y="2768766"/>
              <a:ext cx="716724" cy="312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327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endParaRPr lang="zh-CN" altLang="en-US" sz="1327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316" name="矩形 315">
            <a:extLst>
              <a:ext uri="{FF2B5EF4-FFF2-40B4-BE49-F238E27FC236}">
                <a16:creationId xmlns:a16="http://schemas.microsoft.com/office/drawing/2014/main" id="{857128C0-652A-4E30-91F0-107AF02ABF89}"/>
              </a:ext>
            </a:extLst>
          </p:cNvPr>
          <p:cNvSpPr/>
          <p:nvPr/>
        </p:nvSpPr>
        <p:spPr>
          <a:xfrm>
            <a:off x="7035879" y="3213838"/>
            <a:ext cx="843501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707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立即数</a:t>
            </a:r>
          </a:p>
        </p:txBody>
      </p:sp>
      <p:cxnSp>
        <p:nvCxnSpPr>
          <p:cNvPr id="317" name="直接连接符 316"/>
          <p:cNvCxnSpPr/>
          <p:nvPr/>
        </p:nvCxnSpPr>
        <p:spPr>
          <a:xfrm>
            <a:off x="2174132" y="2329781"/>
            <a:ext cx="329281" cy="8256"/>
          </a:xfrm>
          <a:prstGeom prst="line">
            <a:avLst/>
          </a:prstGeom>
          <a:ln w="76200" cap="sq">
            <a:solidFill>
              <a:srgbClr val="FF66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8" name="组合 317"/>
          <p:cNvGrpSpPr/>
          <p:nvPr/>
        </p:nvGrpSpPr>
        <p:grpSpPr>
          <a:xfrm>
            <a:off x="1922798" y="2116641"/>
            <a:ext cx="239223" cy="429550"/>
            <a:chOff x="1900781" y="2465832"/>
            <a:chExt cx="252305" cy="453041"/>
          </a:xfrm>
        </p:grpSpPr>
        <p:sp>
          <p:nvSpPr>
            <p:cNvPr id="319" name="矩形 318">
              <a:extLst>
                <a:ext uri="{FF2B5EF4-FFF2-40B4-BE49-F238E27FC236}">
                  <a16:creationId xmlns:a16="http://schemas.microsoft.com/office/drawing/2014/main" id="{9EC13A88-E991-4549-A4E9-1AB624E29D45}"/>
                </a:ext>
              </a:extLst>
            </p:cNvPr>
            <p:cNvSpPr/>
            <p:nvPr/>
          </p:nvSpPr>
          <p:spPr>
            <a:xfrm>
              <a:off x="1900781" y="2465832"/>
              <a:ext cx="252305" cy="453041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320" name="等腰三角形 319"/>
            <p:cNvSpPr/>
            <p:nvPr/>
          </p:nvSpPr>
          <p:spPr>
            <a:xfrm>
              <a:off x="1919065" y="2794998"/>
              <a:ext cx="217225" cy="122111"/>
            </a:xfrm>
            <a:prstGeom prst="triangl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</p:grpSp>
      <p:cxnSp>
        <p:nvCxnSpPr>
          <p:cNvPr id="321" name="直接连接符 320"/>
          <p:cNvCxnSpPr/>
          <p:nvPr/>
        </p:nvCxnSpPr>
        <p:spPr>
          <a:xfrm>
            <a:off x="3876780" y="2615956"/>
            <a:ext cx="1004244" cy="0"/>
          </a:xfrm>
          <a:prstGeom prst="line">
            <a:avLst/>
          </a:prstGeom>
          <a:ln w="76200" cap="sq">
            <a:solidFill>
              <a:srgbClr val="FF66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5" name="组合 264"/>
          <p:cNvGrpSpPr/>
          <p:nvPr/>
        </p:nvGrpSpPr>
        <p:grpSpPr>
          <a:xfrm>
            <a:off x="4851511" y="1950206"/>
            <a:ext cx="1432231" cy="1913280"/>
            <a:chOff x="4989656" y="2290296"/>
            <a:chExt cx="1510556" cy="2017912"/>
          </a:xfrm>
        </p:grpSpPr>
        <p:sp>
          <p:nvSpPr>
            <p:cNvPr id="266" name="矩形 265">
              <a:extLst>
                <a:ext uri="{FF2B5EF4-FFF2-40B4-BE49-F238E27FC236}">
                  <a16:creationId xmlns:a16="http://schemas.microsoft.com/office/drawing/2014/main" id="{06D13955-8991-4AB9-8AE6-E6D52BF4E822}"/>
                </a:ext>
              </a:extLst>
            </p:cNvPr>
            <p:cNvSpPr>
              <a:spLocks/>
            </p:cNvSpPr>
            <p:nvPr/>
          </p:nvSpPr>
          <p:spPr>
            <a:xfrm>
              <a:off x="5010643" y="2327384"/>
              <a:ext cx="1417422" cy="16200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267" name="矩形 266">
              <a:extLst>
                <a:ext uri="{FF2B5EF4-FFF2-40B4-BE49-F238E27FC236}">
                  <a16:creationId xmlns:a16="http://schemas.microsoft.com/office/drawing/2014/main" id="{35F5988D-9868-4683-92E1-7DD10CC02284}"/>
                </a:ext>
              </a:extLst>
            </p:cNvPr>
            <p:cNvSpPr/>
            <p:nvPr/>
          </p:nvSpPr>
          <p:spPr>
            <a:xfrm>
              <a:off x="4995199" y="2549148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R1#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8" name="矩形 267">
              <a:extLst>
                <a:ext uri="{FF2B5EF4-FFF2-40B4-BE49-F238E27FC236}">
                  <a16:creationId xmlns:a16="http://schemas.microsoft.com/office/drawing/2014/main" id="{32DF3147-11BF-4F5C-8978-CAF054A4CCDD}"/>
                </a:ext>
              </a:extLst>
            </p:cNvPr>
            <p:cNvSpPr/>
            <p:nvPr/>
          </p:nvSpPr>
          <p:spPr>
            <a:xfrm>
              <a:off x="4996330" y="2869999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R2#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9" name="矩形 268">
              <a:extLst>
                <a:ext uri="{FF2B5EF4-FFF2-40B4-BE49-F238E27FC236}">
                  <a16:creationId xmlns:a16="http://schemas.microsoft.com/office/drawing/2014/main" id="{BD38C2BD-176A-44EC-BE75-198DF8F2BDE6}"/>
                </a:ext>
              </a:extLst>
            </p:cNvPr>
            <p:cNvSpPr/>
            <p:nvPr/>
          </p:nvSpPr>
          <p:spPr>
            <a:xfrm>
              <a:off x="4989656" y="3217963"/>
              <a:ext cx="453438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W#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0" name="矩形 269">
              <a:extLst>
                <a:ext uri="{FF2B5EF4-FFF2-40B4-BE49-F238E27FC236}">
                  <a16:creationId xmlns:a16="http://schemas.microsoft.com/office/drawing/2014/main" id="{6EC311AC-23AA-44AC-815A-8889216F2B8B}"/>
                </a:ext>
              </a:extLst>
            </p:cNvPr>
            <p:cNvSpPr/>
            <p:nvPr/>
          </p:nvSpPr>
          <p:spPr>
            <a:xfrm>
              <a:off x="4995199" y="3572626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1" name="矩形 270">
              <a:extLst>
                <a:ext uri="{FF2B5EF4-FFF2-40B4-BE49-F238E27FC236}">
                  <a16:creationId xmlns:a16="http://schemas.microsoft.com/office/drawing/2014/main" id="{CAC34120-E9F4-49D1-AD8A-A3BD3D3C8D26}"/>
                </a:ext>
              </a:extLst>
            </p:cNvPr>
            <p:cNvSpPr/>
            <p:nvPr/>
          </p:nvSpPr>
          <p:spPr>
            <a:xfrm>
              <a:off x="5515830" y="2290296"/>
              <a:ext cx="473726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2" name="矩形 271">
              <a:extLst>
                <a:ext uri="{FF2B5EF4-FFF2-40B4-BE49-F238E27FC236}">
                  <a16:creationId xmlns:a16="http://schemas.microsoft.com/office/drawing/2014/main" id="{45926BBC-26ED-4FD0-B8B6-D5969ED71709}"/>
                </a:ext>
              </a:extLst>
            </p:cNvPr>
            <p:cNvSpPr/>
            <p:nvPr/>
          </p:nvSpPr>
          <p:spPr>
            <a:xfrm>
              <a:off x="5369984" y="3326543"/>
              <a:ext cx="91160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77">
                <a:defRPr/>
              </a:pPr>
              <a:r>
                <a:rPr lang="zh-CN" altLang="en-US" sz="1327" b="1" kern="0" dirty="0">
                  <a:solidFill>
                    <a:srgbClr val="000000"/>
                  </a:solidFill>
                  <a:latin typeface="微软雅黑"/>
                  <a:ea typeface="微软雅黑"/>
                </a:rPr>
                <a:t>寄存器组</a:t>
              </a:r>
            </a:p>
          </p:txBody>
        </p:sp>
        <p:sp>
          <p:nvSpPr>
            <p:cNvPr id="273" name="矩形 272">
              <a:extLst>
                <a:ext uri="{FF2B5EF4-FFF2-40B4-BE49-F238E27FC236}">
                  <a16:creationId xmlns:a16="http://schemas.microsoft.com/office/drawing/2014/main" id="{4C593A01-858B-4B68-AF47-71D6F26A6E5F}"/>
                </a:ext>
              </a:extLst>
            </p:cNvPr>
            <p:cNvSpPr/>
            <p:nvPr/>
          </p:nvSpPr>
          <p:spPr>
            <a:xfrm>
              <a:off x="6095805" y="2559418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R1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74" name="组合 273"/>
            <p:cNvGrpSpPr/>
            <p:nvPr/>
          </p:nvGrpSpPr>
          <p:grpSpPr>
            <a:xfrm>
              <a:off x="5440498" y="3810179"/>
              <a:ext cx="534589" cy="498029"/>
              <a:chOff x="1853728" y="4275069"/>
              <a:chExt cx="534589" cy="498029"/>
            </a:xfrm>
            <a:solidFill>
              <a:srgbClr val="FFCCFF"/>
            </a:solidFill>
          </p:grpSpPr>
          <p:cxnSp>
            <p:nvCxnSpPr>
              <p:cNvPr id="276" name="直接连接符 275">
                <a:extLst>
                  <a:ext uri="{FF2B5EF4-FFF2-40B4-BE49-F238E27FC236}">
                    <a16:creationId xmlns:a16="http://schemas.microsoft.com/office/drawing/2014/main" id="{7089DE98-FC37-4C1F-9209-35555F31F6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7" name="矩形 276">
                <a:extLst>
                  <a:ext uri="{FF2B5EF4-FFF2-40B4-BE49-F238E27FC236}">
                    <a16:creationId xmlns:a16="http://schemas.microsoft.com/office/drawing/2014/main" id="{E3E86E4D-6506-4B6C-819B-7E93777F8C98}"/>
                  </a:ext>
                </a:extLst>
              </p:cNvPr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327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327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8" name="等腰三角形 277"/>
              <p:cNvSpPr/>
              <p:nvPr/>
            </p:nvSpPr>
            <p:spPr>
              <a:xfrm>
                <a:off x="1994241" y="4275069"/>
                <a:ext cx="217225" cy="122111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/>
              </a:p>
            </p:txBody>
          </p:sp>
        </p:grpSp>
        <p:sp>
          <p:nvSpPr>
            <p:cNvPr id="275" name="矩形 274">
              <a:extLst>
                <a:ext uri="{FF2B5EF4-FFF2-40B4-BE49-F238E27FC236}">
                  <a16:creationId xmlns:a16="http://schemas.microsoft.com/office/drawing/2014/main" id="{4C593A01-858B-4B68-AF47-71D6F26A6E5F}"/>
                </a:ext>
              </a:extLst>
            </p:cNvPr>
            <p:cNvSpPr/>
            <p:nvPr/>
          </p:nvSpPr>
          <p:spPr>
            <a:xfrm>
              <a:off x="6082489" y="3016226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C93F85A8-96F3-452E-9BCC-000492316DCE}"/>
              </a:ext>
            </a:extLst>
          </p:cNvPr>
          <p:cNvGrpSpPr/>
          <p:nvPr/>
        </p:nvGrpSpPr>
        <p:grpSpPr>
          <a:xfrm>
            <a:off x="2484084" y="2030382"/>
            <a:ext cx="895565" cy="1370404"/>
            <a:chOff x="2153669" y="3581315"/>
            <a:chExt cx="981236" cy="1387999"/>
          </a:xfrm>
        </p:grpSpPr>
        <p:sp>
          <p:nvSpPr>
            <p:cNvPr id="246" name="矩形 245">
              <a:extLst>
                <a:ext uri="{FF2B5EF4-FFF2-40B4-BE49-F238E27FC236}">
                  <a16:creationId xmlns:a16="http://schemas.microsoft.com/office/drawing/2014/main" id="{1936F5A9-F8E0-4150-BE74-09DC31568611}"/>
                </a:ext>
              </a:extLst>
            </p:cNvPr>
            <p:cNvSpPr/>
            <p:nvPr/>
          </p:nvSpPr>
          <p:spPr>
            <a:xfrm>
              <a:off x="2162582" y="3581315"/>
              <a:ext cx="920297" cy="138799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247" name="矩形 246">
              <a:extLst>
                <a:ext uri="{FF2B5EF4-FFF2-40B4-BE49-F238E27FC236}">
                  <a16:creationId xmlns:a16="http://schemas.microsoft.com/office/drawing/2014/main" id="{A1263AF7-1AE1-441D-BD17-CAFE2B5FC5A8}"/>
                </a:ext>
              </a:extLst>
            </p:cNvPr>
            <p:cNvSpPr/>
            <p:nvPr/>
          </p:nvSpPr>
          <p:spPr>
            <a:xfrm>
              <a:off x="2672635" y="3769167"/>
              <a:ext cx="462270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8" name="矩形 247">
              <a:extLst>
                <a:ext uri="{FF2B5EF4-FFF2-40B4-BE49-F238E27FC236}">
                  <a16:creationId xmlns:a16="http://schemas.microsoft.com/office/drawing/2014/main" id="{0378166C-4459-4E94-9180-444EAF8AFBBF}"/>
                </a:ext>
              </a:extLst>
            </p:cNvPr>
            <p:cNvSpPr/>
            <p:nvPr/>
          </p:nvSpPr>
          <p:spPr>
            <a:xfrm>
              <a:off x="2153669" y="3768090"/>
              <a:ext cx="337571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9" name="矩形 248">
              <a:extLst>
                <a:ext uri="{FF2B5EF4-FFF2-40B4-BE49-F238E27FC236}">
                  <a16:creationId xmlns:a16="http://schemas.microsoft.com/office/drawing/2014/main" id="{CBFF6D01-103F-4654-AA84-F27640E2F424}"/>
                </a:ext>
              </a:extLst>
            </p:cNvPr>
            <p:cNvSpPr/>
            <p:nvPr/>
          </p:nvSpPr>
          <p:spPr>
            <a:xfrm>
              <a:off x="2247904" y="4158047"/>
              <a:ext cx="760851" cy="507208"/>
            </a:xfrm>
            <a:prstGeom prst="rect">
              <a:avLst/>
            </a:prstGeom>
            <a:solidFill>
              <a:srgbClr val="00B050"/>
            </a:solidFill>
          </p:spPr>
          <p:txBody>
            <a:bodyPr wrap="none">
              <a:spAutoFit/>
            </a:bodyPr>
            <a:lstStyle/>
            <a:p>
              <a:pPr algn="ctr" defTabSz="914277"/>
              <a:r>
                <a:rPr lang="zh-CN" altLang="en-US" sz="1327" b="1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指令</a:t>
              </a:r>
              <a:endParaRPr lang="en-US" altLang="zh-CN" sz="1327" b="1" kern="0" dirty="0">
                <a:solidFill>
                  <a:schemeClr val="bg1"/>
                </a:solidFill>
                <a:latin typeface="微软雅黑"/>
                <a:ea typeface="微软雅黑"/>
              </a:endParaRPr>
            </a:p>
            <a:p>
              <a:pPr algn="ctr" defTabSz="914277"/>
              <a:r>
                <a:rPr lang="zh-CN" altLang="en-US" sz="1327" b="1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存储器</a:t>
              </a:r>
            </a:p>
          </p:txBody>
        </p:sp>
      </p:grpSp>
      <p:grpSp>
        <p:nvGrpSpPr>
          <p:cNvPr id="331" name="组合 330">
            <a:extLst>
              <a:ext uri="{FF2B5EF4-FFF2-40B4-BE49-F238E27FC236}">
                <a16:creationId xmlns:a16="http://schemas.microsoft.com/office/drawing/2014/main" id="{21B994E8-8EFB-42FE-B087-BD6C62F14F42}"/>
              </a:ext>
            </a:extLst>
          </p:cNvPr>
          <p:cNvGrpSpPr/>
          <p:nvPr/>
        </p:nvGrpSpPr>
        <p:grpSpPr>
          <a:xfrm>
            <a:off x="3876780" y="5006699"/>
            <a:ext cx="7666759" cy="757439"/>
            <a:chOff x="3245615" y="3624240"/>
            <a:chExt cx="7666759" cy="757439"/>
          </a:xfrm>
        </p:grpSpPr>
        <p:grpSp>
          <p:nvGrpSpPr>
            <p:cNvPr id="332" name="组合 331">
              <a:extLst>
                <a:ext uri="{FF2B5EF4-FFF2-40B4-BE49-F238E27FC236}">
                  <a16:creationId xmlns:a16="http://schemas.microsoft.com/office/drawing/2014/main" id="{93DEFE3D-83C7-4C4B-8359-2DE37E7B643F}"/>
                </a:ext>
              </a:extLst>
            </p:cNvPr>
            <p:cNvGrpSpPr/>
            <p:nvPr/>
          </p:nvGrpSpPr>
          <p:grpSpPr>
            <a:xfrm>
              <a:off x="3635734" y="3624240"/>
              <a:ext cx="7276640" cy="757270"/>
              <a:chOff x="3651647" y="5189685"/>
              <a:chExt cx="7276640" cy="757270"/>
            </a:xfrm>
          </p:grpSpPr>
          <p:sp>
            <p:nvSpPr>
              <p:cNvPr id="335" name="矩形 25">
                <a:extLst>
                  <a:ext uri="{FF2B5EF4-FFF2-40B4-BE49-F238E27FC236}">
                    <a16:creationId xmlns:a16="http://schemas.microsoft.com/office/drawing/2014/main" id="{9CDDC720-1A75-42D2-B261-44969FB58DFC}"/>
                  </a:ext>
                </a:extLst>
              </p:cNvPr>
              <p:cNvSpPr/>
              <p:nvPr/>
            </p:nvSpPr>
            <p:spPr>
              <a:xfrm>
                <a:off x="6194835" y="5503748"/>
                <a:ext cx="1088374" cy="443207"/>
              </a:xfrm>
              <a:prstGeom prst="rect">
                <a:avLst/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79646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1600" kern="0" dirty="0">
                    <a:solidFill>
                      <a:sysClr val="window" lastClr="FFFFFF"/>
                    </a:solidFill>
                    <a:latin typeface="Calibri"/>
                    <a:ea typeface="宋体"/>
                  </a:rPr>
                  <a:t>rs1</a:t>
                </a:r>
                <a:endParaRPr lang="zh-CN" altLang="en-US" sz="1600" kern="0" baseline="-25000" dirty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336" name="TextBox 17">
                <a:extLst>
                  <a:ext uri="{FF2B5EF4-FFF2-40B4-BE49-F238E27FC236}">
                    <a16:creationId xmlns:a16="http://schemas.microsoft.com/office/drawing/2014/main" id="{9AC3B617-600B-4F65-969E-83D977D8A21C}"/>
                  </a:ext>
                </a:extLst>
              </p:cNvPr>
              <p:cNvSpPr txBox="1"/>
              <p:nvPr/>
            </p:nvSpPr>
            <p:spPr>
              <a:xfrm>
                <a:off x="3651647" y="5192395"/>
                <a:ext cx="10156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1600" kern="0" dirty="0">
                    <a:solidFill>
                      <a:schemeClr val="bg1">
                        <a:lumMod val="50000"/>
                      </a:schemeClr>
                    </a:solidFill>
                    <a:latin typeface="Arial" pitchFamily="34" charset="0"/>
                    <a:ea typeface="华文细黑" pitchFamily="2" charset="-122"/>
                  </a:rPr>
                  <a:t>7bits</a:t>
                </a:r>
                <a:endParaRPr lang="zh-CN" altLang="en-US" sz="1600" kern="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华文细黑" pitchFamily="2" charset="-122"/>
                </a:endParaRPr>
              </a:p>
            </p:txBody>
          </p:sp>
          <p:sp>
            <p:nvSpPr>
              <p:cNvPr id="337" name="矩形 26">
                <a:extLst>
                  <a:ext uri="{FF2B5EF4-FFF2-40B4-BE49-F238E27FC236}">
                    <a16:creationId xmlns:a16="http://schemas.microsoft.com/office/drawing/2014/main" id="{FA541A58-E657-4388-8479-43F8AFDDB8FB}"/>
                  </a:ext>
                </a:extLst>
              </p:cNvPr>
              <p:cNvSpPr/>
              <p:nvPr/>
            </p:nvSpPr>
            <p:spPr>
              <a:xfrm>
                <a:off x="9183029" y="5503748"/>
                <a:ext cx="1745258" cy="443207"/>
              </a:xfrm>
              <a:prstGeom prst="rect">
                <a:avLst/>
              </a:prstGeom>
              <a:gradFill rotWithShape="1">
                <a:gsLst>
                  <a:gs pos="0">
                    <a:srgbClr val="9BBB59">
                      <a:shade val="51000"/>
                      <a:satMod val="130000"/>
                    </a:srgbClr>
                  </a:gs>
                  <a:gs pos="80000">
                    <a:srgbClr val="9BBB59">
                      <a:shade val="93000"/>
                      <a:satMod val="130000"/>
                    </a:srgbClr>
                  </a:gs>
                  <a:gs pos="100000">
                    <a:srgbClr val="9BBB59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1600" kern="0" dirty="0">
                    <a:solidFill>
                      <a:sysClr val="window" lastClr="FFFFFF"/>
                    </a:solidFill>
                    <a:latin typeface="Calibri"/>
                    <a:ea typeface="宋体"/>
                  </a:rPr>
                  <a:t>opcode</a:t>
                </a:r>
                <a:endParaRPr lang="zh-CN" altLang="en-US" sz="1600" kern="0" dirty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338" name="TextBox 22">
                <a:extLst>
                  <a:ext uri="{FF2B5EF4-FFF2-40B4-BE49-F238E27FC236}">
                    <a16:creationId xmlns:a16="http://schemas.microsoft.com/office/drawing/2014/main" id="{AF261163-4E18-4AC6-8149-C24AE8F35D62}"/>
                  </a:ext>
                </a:extLst>
              </p:cNvPr>
              <p:cNvSpPr txBox="1"/>
              <p:nvPr/>
            </p:nvSpPr>
            <p:spPr>
              <a:xfrm>
                <a:off x="5107456" y="5192395"/>
                <a:ext cx="101568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1600" kern="0" dirty="0">
                    <a:solidFill>
                      <a:schemeClr val="bg1">
                        <a:lumMod val="50000"/>
                      </a:schemeClr>
                    </a:solidFill>
                    <a:latin typeface="Arial" pitchFamily="34" charset="0"/>
                    <a:ea typeface="华文细黑" pitchFamily="2" charset="-122"/>
                  </a:rPr>
                  <a:t>5bits</a:t>
                </a:r>
                <a:endParaRPr lang="zh-CN" altLang="en-US" sz="1600" kern="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华文细黑" pitchFamily="2" charset="-122"/>
                </a:endParaRPr>
              </a:p>
            </p:txBody>
          </p:sp>
          <p:sp>
            <p:nvSpPr>
              <p:cNvPr id="339" name="TextBox 23">
                <a:extLst>
                  <a:ext uri="{FF2B5EF4-FFF2-40B4-BE49-F238E27FC236}">
                    <a16:creationId xmlns:a16="http://schemas.microsoft.com/office/drawing/2014/main" id="{DF4E74FF-2D45-45AA-94CF-A5E7720FD371}"/>
                  </a:ext>
                </a:extLst>
              </p:cNvPr>
              <p:cNvSpPr txBox="1"/>
              <p:nvPr/>
            </p:nvSpPr>
            <p:spPr>
              <a:xfrm>
                <a:off x="6285958" y="5192395"/>
                <a:ext cx="101749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1600" kern="0" dirty="0">
                    <a:solidFill>
                      <a:schemeClr val="bg1">
                        <a:lumMod val="50000"/>
                      </a:schemeClr>
                    </a:solidFill>
                    <a:latin typeface="Arial" pitchFamily="34" charset="0"/>
                    <a:ea typeface="华文细黑" pitchFamily="2" charset="-122"/>
                  </a:rPr>
                  <a:t>5bits</a:t>
                </a:r>
                <a:endParaRPr lang="zh-CN" altLang="en-US" sz="1600" kern="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华文细黑" pitchFamily="2" charset="-122"/>
                </a:endParaRPr>
              </a:p>
            </p:txBody>
          </p:sp>
          <p:sp>
            <p:nvSpPr>
              <p:cNvPr id="340" name="TextBox 24">
                <a:extLst>
                  <a:ext uri="{FF2B5EF4-FFF2-40B4-BE49-F238E27FC236}">
                    <a16:creationId xmlns:a16="http://schemas.microsoft.com/office/drawing/2014/main" id="{D655DD1D-4D4F-43B2-A936-AF59F952EB61}"/>
                  </a:ext>
                </a:extLst>
              </p:cNvPr>
              <p:cNvSpPr txBox="1"/>
              <p:nvPr/>
            </p:nvSpPr>
            <p:spPr>
              <a:xfrm>
                <a:off x="7132677" y="5192395"/>
                <a:ext cx="101568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1600" kern="0" dirty="0">
                    <a:solidFill>
                      <a:schemeClr val="bg1">
                        <a:lumMod val="50000"/>
                      </a:schemeClr>
                    </a:solidFill>
                    <a:latin typeface="Arial" pitchFamily="34" charset="0"/>
                    <a:ea typeface="华文细黑" pitchFamily="2" charset="-122"/>
                  </a:rPr>
                  <a:t>3bits</a:t>
                </a:r>
                <a:endParaRPr lang="zh-CN" altLang="en-US" sz="1600" kern="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华文细黑" pitchFamily="2" charset="-122"/>
                </a:endParaRPr>
              </a:p>
            </p:txBody>
          </p:sp>
          <p:sp>
            <p:nvSpPr>
              <p:cNvPr id="341" name="TextBox 25">
                <a:extLst>
                  <a:ext uri="{FF2B5EF4-FFF2-40B4-BE49-F238E27FC236}">
                    <a16:creationId xmlns:a16="http://schemas.microsoft.com/office/drawing/2014/main" id="{6C4C465D-2E77-4D6B-93BF-BAAAAA57A495}"/>
                  </a:ext>
                </a:extLst>
              </p:cNvPr>
              <p:cNvSpPr txBox="1"/>
              <p:nvPr/>
            </p:nvSpPr>
            <p:spPr>
              <a:xfrm>
                <a:off x="8048513" y="5192395"/>
                <a:ext cx="101749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1600" kern="0" dirty="0">
                    <a:solidFill>
                      <a:schemeClr val="bg1">
                        <a:lumMod val="50000"/>
                      </a:schemeClr>
                    </a:solidFill>
                    <a:latin typeface="Arial" pitchFamily="34" charset="0"/>
                    <a:ea typeface="华文细黑" pitchFamily="2" charset="-122"/>
                  </a:rPr>
                  <a:t>5bits</a:t>
                </a:r>
                <a:endParaRPr lang="zh-CN" altLang="en-US" sz="1600" kern="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华文细黑" pitchFamily="2" charset="-122"/>
                </a:endParaRPr>
              </a:p>
            </p:txBody>
          </p:sp>
          <p:sp>
            <p:nvSpPr>
              <p:cNvPr id="342" name="TextBox 26">
                <a:extLst>
                  <a:ext uri="{FF2B5EF4-FFF2-40B4-BE49-F238E27FC236}">
                    <a16:creationId xmlns:a16="http://schemas.microsoft.com/office/drawing/2014/main" id="{EDCB61EE-6B23-4EA3-A726-1DC92451DF4C}"/>
                  </a:ext>
                </a:extLst>
              </p:cNvPr>
              <p:cNvSpPr txBox="1"/>
              <p:nvPr/>
            </p:nvSpPr>
            <p:spPr>
              <a:xfrm>
                <a:off x="9537537" y="5189685"/>
                <a:ext cx="101749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1600" kern="0" dirty="0">
                    <a:solidFill>
                      <a:schemeClr val="bg1">
                        <a:lumMod val="50000"/>
                      </a:schemeClr>
                    </a:solidFill>
                    <a:latin typeface="Arial" pitchFamily="34" charset="0"/>
                    <a:ea typeface="华文细黑" pitchFamily="2" charset="-122"/>
                  </a:rPr>
                  <a:t>7bits</a:t>
                </a:r>
                <a:endParaRPr lang="zh-CN" altLang="en-US" sz="1600" kern="0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华文细黑" pitchFamily="2" charset="-122"/>
                </a:endParaRPr>
              </a:p>
            </p:txBody>
          </p:sp>
          <p:sp>
            <p:nvSpPr>
              <p:cNvPr id="343" name="矩形 26">
                <a:extLst>
                  <a:ext uri="{FF2B5EF4-FFF2-40B4-BE49-F238E27FC236}">
                    <a16:creationId xmlns:a16="http://schemas.microsoft.com/office/drawing/2014/main" id="{B4E0C398-33E7-4A9E-A105-481E5DADDDC2}"/>
                  </a:ext>
                </a:extLst>
              </p:cNvPr>
              <p:cNvSpPr/>
              <p:nvPr/>
            </p:nvSpPr>
            <p:spPr>
              <a:xfrm>
                <a:off x="7329898" y="5503748"/>
                <a:ext cx="671380" cy="443207"/>
              </a:xfrm>
              <a:prstGeom prst="rect">
                <a:avLst/>
              </a:prstGeom>
              <a:gradFill rotWithShape="1">
                <a:gsLst>
                  <a:gs pos="0">
                    <a:srgbClr val="9BBB59">
                      <a:shade val="51000"/>
                      <a:satMod val="130000"/>
                    </a:srgbClr>
                  </a:gs>
                  <a:gs pos="80000">
                    <a:srgbClr val="9BBB59">
                      <a:shade val="93000"/>
                      <a:satMod val="130000"/>
                    </a:srgbClr>
                  </a:gs>
                  <a:gs pos="100000">
                    <a:srgbClr val="9BBB59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0" rIns="0" anchor="ctr"/>
              <a:lstStyle/>
              <a:p>
                <a:pPr algn="ctr">
                  <a:defRPr/>
                </a:pPr>
                <a:r>
                  <a:rPr lang="en-US" altLang="zh-CN" sz="1600" kern="0" dirty="0">
                    <a:solidFill>
                      <a:sysClr val="window" lastClr="FFFFFF"/>
                    </a:solidFill>
                    <a:latin typeface="Calibri"/>
                    <a:ea typeface="宋体"/>
                  </a:rPr>
                  <a:t>funct3</a:t>
                </a:r>
                <a:endParaRPr lang="zh-CN" altLang="en-US" sz="1600" kern="0" dirty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344" name="矩形 25">
                <a:extLst>
                  <a:ext uri="{FF2B5EF4-FFF2-40B4-BE49-F238E27FC236}">
                    <a16:creationId xmlns:a16="http://schemas.microsoft.com/office/drawing/2014/main" id="{0DF2B8E9-6F7F-4F00-8041-A8A9B2A89AF7}"/>
                  </a:ext>
                </a:extLst>
              </p:cNvPr>
              <p:cNvSpPr/>
              <p:nvPr/>
            </p:nvSpPr>
            <p:spPr>
              <a:xfrm>
                <a:off x="5059772" y="5503748"/>
                <a:ext cx="1088374" cy="443207"/>
              </a:xfrm>
              <a:prstGeom prst="rect">
                <a:avLst/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79646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1600" kern="0" dirty="0">
                    <a:solidFill>
                      <a:sysClr val="window" lastClr="FFFFFF"/>
                    </a:solidFill>
                    <a:latin typeface="Calibri"/>
                    <a:ea typeface="宋体"/>
                  </a:rPr>
                  <a:t>rs2</a:t>
                </a:r>
                <a:endParaRPr lang="zh-CN" altLang="en-US" sz="1600" kern="0" baseline="-25000" dirty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333" name="矩形 332">
              <a:extLst>
                <a:ext uri="{FF2B5EF4-FFF2-40B4-BE49-F238E27FC236}">
                  <a16:creationId xmlns:a16="http://schemas.microsoft.com/office/drawing/2014/main" id="{2B726624-06C7-4395-AF3C-BD108A074105}"/>
                </a:ext>
              </a:extLst>
            </p:cNvPr>
            <p:cNvSpPr/>
            <p:nvPr/>
          </p:nvSpPr>
          <p:spPr>
            <a:xfrm>
              <a:off x="3245615" y="3938472"/>
              <a:ext cx="1759108" cy="443207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600" kern="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Imm</a:t>
              </a:r>
              <a:r>
                <a:rPr lang="en-US" altLang="zh-CN" sz="16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[11:5]</a:t>
              </a:r>
              <a:endParaRPr lang="zh-CN" altLang="en-US" sz="16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334" name="矩形 333">
              <a:extLst>
                <a:ext uri="{FF2B5EF4-FFF2-40B4-BE49-F238E27FC236}">
                  <a16:creationId xmlns:a16="http://schemas.microsoft.com/office/drawing/2014/main" id="{8628BD6B-02D4-438F-BFA0-7A06E0544559}"/>
                </a:ext>
              </a:extLst>
            </p:cNvPr>
            <p:cNvSpPr/>
            <p:nvPr/>
          </p:nvSpPr>
          <p:spPr>
            <a:xfrm>
              <a:off x="8031401" y="3938303"/>
              <a:ext cx="1088374" cy="443207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600" kern="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Imm</a:t>
              </a:r>
              <a:r>
                <a:rPr lang="en-US" altLang="zh-CN" sz="16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[4:0]</a:t>
              </a:r>
              <a:endParaRPr lang="zh-CN" altLang="en-US" sz="16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277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297" grpId="0"/>
      <p:bldP spid="31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无&quot;,&quot;HeaderHeight&quot;:0.0,&quot;FooterHeight&quot;:0.0,&quot;SideMargin&quot;:0.0,&quot;TopMargin&quot;:0.0,&quot;BottomMargin&quot;:0.0,&quot;IntervalMargin&quot;:0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7823</TotalTime>
  <Words>1667</Words>
  <Application>Microsoft Office PowerPoint</Application>
  <PresentationFormat>宽屏</PresentationFormat>
  <Paragraphs>1133</Paragraphs>
  <Slides>20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5" baseType="lpstr">
      <vt:lpstr>Times New Roman</vt:lpstr>
      <vt:lpstr>等线</vt:lpstr>
      <vt:lpstr>义启小楷书</vt:lpstr>
      <vt:lpstr>Calibri</vt:lpstr>
      <vt:lpstr>Segoe UI Emoji</vt:lpstr>
      <vt:lpstr>Algerian</vt:lpstr>
      <vt:lpstr>Arial</vt:lpstr>
      <vt:lpstr>Courier New</vt:lpstr>
      <vt:lpstr>华文细黑</vt:lpstr>
      <vt:lpstr>Segoe UI Black</vt:lpstr>
      <vt:lpstr>微软雅黑</vt:lpstr>
      <vt:lpstr>Wingdings</vt:lpstr>
      <vt:lpstr>宋体</vt:lpstr>
      <vt:lpstr>Segoe UI</vt:lpstr>
      <vt:lpstr>Office 主题​​</vt:lpstr>
      <vt:lpstr>PowerPoint 演示文稿</vt:lpstr>
      <vt:lpstr>PowerPoint 演示文稿</vt:lpstr>
      <vt:lpstr>RISC-V CPU控制器设计</vt:lpstr>
      <vt:lpstr>RISC-V指令格式</vt:lpstr>
      <vt:lpstr>取指令数据通路</vt:lpstr>
      <vt:lpstr>R型指令数据通路</vt:lpstr>
      <vt:lpstr>I型运算指令数据通路</vt:lpstr>
      <vt:lpstr>I型Lw指令数据通路</vt:lpstr>
      <vt:lpstr>sw指令数据通路</vt:lpstr>
      <vt:lpstr>数据通路综合</vt:lpstr>
      <vt:lpstr>单周期RISC-V数据通路</vt:lpstr>
      <vt:lpstr>R型指令数据通路建立过程</vt:lpstr>
      <vt:lpstr>I型运算指令数据通路建立过程</vt:lpstr>
      <vt:lpstr>I型lw指令数据通路建立过程</vt:lpstr>
      <vt:lpstr>sw指令数据通路建立过程</vt:lpstr>
      <vt:lpstr>beq指令数据通路建立过程</vt:lpstr>
      <vt:lpstr>单周期RISC-V控制器设计</vt:lpstr>
      <vt:lpstr>单周期数据通路小结</vt:lpstr>
      <vt:lpstr>PowerPoint 演示文稿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tanzhihu</dc:creator>
  <cp:lastModifiedBy>HustCS</cp:lastModifiedBy>
  <cp:revision>1698</cp:revision>
  <dcterms:created xsi:type="dcterms:W3CDTF">2018-05-09T10:41:00Z</dcterms:created>
  <dcterms:modified xsi:type="dcterms:W3CDTF">2022-08-01T15:23:20Z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